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Masters/slideMaster1.xml" ContentType="application/vnd.openxmlformats-officedocument.presentationml.slideMaster+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9"/>
  </p:notesMasterIdLst>
  <p:handoutMasterIdLst>
    <p:handoutMasterId r:id="rId60"/>
  </p:handoutMasterIdLst>
  <p:sldIdLst>
    <p:sldId id="551" r:id="rId2"/>
    <p:sldId id="513" r:id="rId3"/>
    <p:sldId id="737" r:id="rId4"/>
    <p:sldId id="697" r:id="rId5"/>
    <p:sldId id="532" r:id="rId6"/>
    <p:sldId id="329" r:id="rId7"/>
    <p:sldId id="340" r:id="rId8"/>
    <p:sldId id="341" r:id="rId9"/>
    <p:sldId id="593" r:id="rId10"/>
    <p:sldId id="332" r:id="rId11"/>
    <p:sldId id="654" r:id="rId12"/>
    <p:sldId id="334" r:id="rId13"/>
    <p:sldId id="335" r:id="rId14"/>
    <p:sldId id="336" r:id="rId15"/>
    <p:sldId id="337" r:id="rId16"/>
    <p:sldId id="310" r:id="rId17"/>
    <p:sldId id="311" r:id="rId18"/>
    <p:sldId id="320" r:id="rId19"/>
    <p:sldId id="322" r:id="rId20"/>
    <p:sldId id="433" r:id="rId21"/>
    <p:sldId id="434" r:id="rId22"/>
    <p:sldId id="698" r:id="rId23"/>
    <p:sldId id="435" r:id="rId24"/>
    <p:sldId id="723" r:id="rId25"/>
    <p:sldId id="436" r:id="rId26"/>
    <p:sldId id="437" r:id="rId27"/>
    <p:sldId id="442" r:id="rId28"/>
    <p:sldId id="444" r:id="rId29"/>
    <p:sldId id="446" r:id="rId30"/>
    <p:sldId id="443" r:id="rId31"/>
    <p:sldId id="460" r:id="rId32"/>
    <p:sldId id="461" r:id="rId33"/>
    <p:sldId id="462" r:id="rId34"/>
    <p:sldId id="466" r:id="rId35"/>
    <p:sldId id="510" r:id="rId36"/>
    <p:sldId id="488" r:id="rId37"/>
    <p:sldId id="512" r:id="rId38"/>
    <p:sldId id="601" r:id="rId39"/>
    <p:sldId id="261" r:id="rId40"/>
    <p:sldId id="550" r:id="rId41"/>
    <p:sldId id="260" r:id="rId42"/>
    <p:sldId id="463" r:id="rId43"/>
    <p:sldId id="537" r:id="rId44"/>
    <p:sldId id="538" r:id="rId45"/>
    <p:sldId id="471" r:id="rId46"/>
    <p:sldId id="474" r:id="rId47"/>
    <p:sldId id="724" r:id="rId48"/>
    <p:sldId id="540" r:id="rId49"/>
    <p:sldId id="541" r:id="rId50"/>
    <p:sldId id="1894" r:id="rId51"/>
    <p:sldId id="1895" r:id="rId52"/>
    <p:sldId id="801" r:id="rId53"/>
    <p:sldId id="800" r:id="rId54"/>
    <p:sldId id="797" r:id="rId55"/>
    <p:sldId id="1897" r:id="rId56"/>
    <p:sldId id="1898" r:id="rId57"/>
    <p:sldId id="1899" r:id="rId58"/>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4660"/>
  </p:normalViewPr>
  <p:slideViewPr>
    <p:cSldViewPr snapToGrid="0" snapToObjects="1">
      <p:cViewPr varScale="1">
        <p:scale>
          <a:sx n="62" d="100"/>
          <a:sy n="62" d="100"/>
        </p:scale>
        <p:origin x="868" y="4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23648"/>
    </p:cViewPr>
  </p:sorterViewPr>
  <p:notesViewPr>
    <p:cSldViewPr snapToGrid="0" snapToObjects="1">
      <p:cViewPr varScale="1">
        <p:scale>
          <a:sx n="63" d="100"/>
          <a:sy n="63" d="100"/>
        </p:scale>
        <p:origin x="-3228" y="-12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64C5EB8B-865F-1744-8815-3E36B1A7E6F2}" type="datetimeFigureOut">
              <a:rPr lang="en-US" smtClean="0"/>
              <a:t>10/17/2019</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17647C43-B184-A84A-A802-D19AADDE8EC4}" type="slidenum">
              <a:rPr lang="en-US" smtClean="0"/>
              <a:t>‹#›</a:t>
            </a:fld>
            <a:endParaRPr lang="en-US"/>
          </a:p>
        </p:txBody>
      </p:sp>
    </p:spTree>
    <p:extLst>
      <p:ext uri="{BB962C8B-B14F-4D97-AF65-F5344CB8AC3E}">
        <p14:creationId xmlns:p14="http://schemas.microsoft.com/office/powerpoint/2010/main" val="14601248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52B23A6-ACD1-7D45-B1ED-6C9C412249DC}" type="datetimeFigureOut">
              <a:rPr lang="en-US" smtClean="0"/>
              <a:t>10/17/2019</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246821E-09C3-F642-AA82-6FA3FE5EF8DB}" type="slidenum">
              <a:rPr lang="en-US" smtClean="0"/>
              <a:t>‹#›</a:t>
            </a:fld>
            <a:endParaRPr lang="en-US"/>
          </a:p>
        </p:txBody>
      </p:sp>
    </p:spTree>
    <p:extLst>
      <p:ext uri="{BB962C8B-B14F-4D97-AF65-F5344CB8AC3E}">
        <p14:creationId xmlns:p14="http://schemas.microsoft.com/office/powerpoint/2010/main" val="33925987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sldNum" sz="quarter" idx="5"/>
          </p:nvPr>
        </p:nvSpPr>
        <p:spPr>
          <a:noFill/>
        </p:spPr>
        <p:txBody>
          <a:bodyPr/>
          <a:lstStyle>
            <a:lvl1pPr>
              <a:defRPr sz="2700">
                <a:solidFill>
                  <a:schemeClr val="tx1"/>
                </a:solidFill>
                <a:latin typeface="Arial" pitchFamily="34" charset="0"/>
              </a:defRPr>
            </a:lvl1pPr>
            <a:lvl2pPr marL="785372" indent="-302066">
              <a:defRPr sz="2700">
                <a:solidFill>
                  <a:schemeClr val="tx1"/>
                </a:solidFill>
                <a:latin typeface="Arial" pitchFamily="34" charset="0"/>
              </a:defRPr>
            </a:lvl2pPr>
            <a:lvl3pPr marL="1208265" indent="-241653">
              <a:defRPr sz="2700">
                <a:solidFill>
                  <a:schemeClr val="tx1"/>
                </a:solidFill>
                <a:latin typeface="Arial" pitchFamily="34" charset="0"/>
              </a:defRPr>
            </a:lvl3pPr>
            <a:lvl4pPr marL="1691571" indent="-241653">
              <a:defRPr sz="2700">
                <a:solidFill>
                  <a:schemeClr val="tx1"/>
                </a:solidFill>
                <a:latin typeface="Arial" pitchFamily="34" charset="0"/>
              </a:defRPr>
            </a:lvl4pPr>
            <a:lvl5pPr marL="2174878" indent="-241653">
              <a:defRPr sz="2700">
                <a:solidFill>
                  <a:schemeClr val="tx1"/>
                </a:solidFill>
                <a:latin typeface="Arial" pitchFamily="34" charset="0"/>
              </a:defRPr>
            </a:lvl5pPr>
            <a:lvl6pPr marL="2658184" indent="-241653" eaLnBrk="0" fontAlgn="base" hangingPunct="0">
              <a:spcBef>
                <a:spcPct val="50000"/>
              </a:spcBef>
              <a:spcAft>
                <a:spcPct val="0"/>
              </a:spcAft>
              <a:defRPr sz="2700">
                <a:solidFill>
                  <a:schemeClr val="tx1"/>
                </a:solidFill>
                <a:latin typeface="Arial" pitchFamily="34" charset="0"/>
              </a:defRPr>
            </a:lvl6pPr>
            <a:lvl7pPr marL="3141490" indent="-241653" eaLnBrk="0" fontAlgn="base" hangingPunct="0">
              <a:spcBef>
                <a:spcPct val="50000"/>
              </a:spcBef>
              <a:spcAft>
                <a:spcPct val="0"/>
              </a:spcAft>
              <a:defRPr sz="2700">
                <a:solidFill>
                  <a:schemeClr val="tx1"/>
                </a:solidFill>
                <a:latin typeface="Arial" pitchFamily="34" charset="0"/>
              </a:defRPr>
            </a:lvl7pPr>
            <a:lvl8pPr marL="3624796" indent="-241653" eaLnBrk="0" fontAlgn="base" hangingPunct="0">
              <a:spcBef>
                <a:spcPct val="50000"/>
              </a:spcBef>
              <a:spcAft>
                <a:spcPct val="0"/>
              </a:spcAft>
              <a:defRPr sz="2700">
                <a:solidFill>
                  <a:schemeClr val="tx1"/>
                </a:solidFill>
                <a:latin typeface="Arial" pitchFamily="34" charset="0"/>
              </a:defRPr>
            </a:lvl8pPr>
            <a:lvl9pPr marL="4108102" indent="-241653" eaLnBrk="0" fontAlgn="base" hangingPunct="0">
              <a:spcBef>
                <a:spcPct val="50000"/>
              </a:spcBef>
              <a:spcAft>
                <a:spcPct val="0"/>
              </a:spcAft>
              <a:defRPr sz="2700">
                <a:solidFill>
                  <a:schemeClr val="tx1"/>
                </a:solidFill>
                <a:latin typeface="Arial" pitchFamily="34" charset="0"/>
              </a:defRPr>
            </a:lvl9pPr>
          </a:lstStyle>
          <a:p>
            <a:fld id="{3421C98E-4019-47AD-8BE1-59108214ACCD}" type="slidenum">
              <a:rPr lang="en-GB" sz="1300"/>
              <a:pPr/>
              <a:t>2</a:t>
            </a:fld>
            <a:endParaRPr lang="en-GB"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500">
                <a:solidFill>
                  <a:schemeClr val="tx1"/>
                </a:solidFill>
                <a:latin typeface="Helvetica Neue Light" charset="0"/>
              </a:defRPr>
            </a:lvl1pPr>
            <a:lvl2pPr marL="787156" indent="-302752">
              <a:defRPr sz="2500">
                <a:solidFill>
                  <a:schemeClr val="tx1"/>
                </a:solidFill>
                <a:latin typeface="Helvetica Neue Light" charset="0"/>
              </a:defRPr>
            </a:lvl2pPr>
            <a:lvl3pPr marL="1211009" indent="-242202">
              <a:defRPr sz="2500">
                <a:solidFill>
                  <a:schemeClr val="tx1"/>
                </a:solidFill>
                <a:latin typeface="Helvetica Neue Light" charset="0"/>
              </a:defRPr>
            </a:lvl3pPr>
            <a:lvl4pPr marL="1695412" indent="-242202">
              <a:defRPr sz="2500">
                <a:solidFill>
                  <a:schemeClr val="tx1"/>
                </a:solidFill>
                <a:latin typeface="Helvetica Neue Light" charset="0"/>
              </a:defRPr>
            </a:lvl4pPr>
            <a:lvl5pPr marL="2179815" indent="-242202">
              <a:defRPr sz="2500">
                <a:solidFill>
                  <a:schemeClr val="tx1"/>
                </a:solidFill>
                <a:latin typeface="Helvetica Neue Light" charset="0"/>
              </a:defRPr>
            </a:lvl5pPr>
            <a:lvl6pPr marL="2664219" indent="-242202" eaLnBrk="0" fontAlgn="base" hangingPunct="0">
              <a:spcBef>
                <a:spcPct val="50000"/>
              </a:spcBef>
              <a:spcAft>
                <a:spcPct val="0"/>
              </a:spcAft>
              <a:defRPr sz="2500">
                <a:solidFill>
                  <a:schemeClr val="tx1"/>
                </a:solidFill>
                <a:latin typeface="Helvetica Neue Light" charset="0"/>
              </a:defRPr>
            </a:lvl6pPr>
            <a:lvl7pPr marL="3148622" indent="-242202" eaLnBrk="0" fontAlgn="base" hangingPunct="0">
              <a:spcBef>
                <a:spcPct val="50000"/>
              </a:spcBef>
              <a:spcAft>
                <a:spcPct val="0"/>
              </a:spcAft>
              <a:defRPr sz="2500">
                <a:solidFill>
                  <a:schemeClr val="tx1"/>
                </a:solidFill>
                <a:latin typeface="Helvetica Neue Light" charset="0"/>
              </a:defRPr>
            </a:lvl7pPr>
            <a:lvl8pPr marL="3633026" indent="-242202" eaLnBrk="0" fontAlgn="base" hangingPunct="0">
              <a:spcBef>
                <a:spcPct val="50000"/>
              </a:spcBef>
              <a:spcAft>
                <a:spcPct val="0"/>
              </a:spcAft>
              <a:defRPr sz="2500">
                <a:solidFill>
                  <a:schemeClr val="tx1"/>
                </a:solidFill>
                <a:latin typeface="Helvetica Neue Light" charset="0"/>
              </a:defRPr>
            </a:lvl8pPr>
            <a:lvl9pPr marL="4117429" indent="-242202" eaLnBrk="0" fontAlgn="base" hangingPunct="0">
              <a:spcBef>
                <a:spcPct val="50000"/>
              </a:spcBef>
              <a:spcAft>
                <a:spcPct val="0"/>
              </a:spcAft>
              <a:defRPr sz="2500">
                <a:solidFill>
                  <a:schemeClr val="tx1"/>
                </a:solidFill>
                <a:latin typeface="Helvetica Neue Light" charset="0"/>
              </a:defRPr>
            </a:lvl9pPr>
          </a:lstStyle>
          <a:p>
            <a:fld id="{09ADE72A-F6E8-46F4-A500-3E8B2840F231}" type="slidenum">
              <a:rPr lang="en-US" altLang="en-US" sz="1300">
                <a:latin typeface="Times New Roman" pitchFamily="18" charset="0"/>
              </a:rPr>
              <a:pPr/>
              <a:t>28</a:t>
            </a:fld>
            <a:endParaRPr lang="en-US" altLang="en-US" sz="1300">
              <a:latin typeface="Times New Roman" pitchFamily="18" charset="0"/>
            </a:endParaRPr>
          </a:p>
        </p:txBody>
      </p:sp>
      <p:sp>
        <p:nvSpPr>
          <p:cNvPr id="40963" name="Rectangle 2"/>
          <p:cNvSpPr>
            <a:spLocks noGrp="1" noRot="1" noChangeAspect="1" noChangeArrowheads="1" noTextEdit="1"/>
          </p:cNvSpPr>
          <p:nvPr>
            <p:ph type="sldImg"/>
          </p:nvPr>
        </p:nvSpPr>
        <p:spPr>
          <a:xfrm>
            <a:off x="460375" y="720725"/>
            <a:ext cx="6396038" cy="3598863"/>
          </a:xfrm>
          <a:ln w="12700" cap="flat">
            <a:solidFill>
              <a:schemeClr val="tx1"/>
            </a:solidFill>
          </a:ln>
        </p:spPr>
      </p:sp>
      <p:sp>
        <p:nvSpPr>
          <p:cNvPr id="40964" name="Rectangle 3"/>
          <p:cNvSpPr>
            <a:spLocks noGrp="1" noChangeArrowheads="1"/>
          </p:cNvSpPr>
          <p:nvPr>
            <p:ph type="body" idx="1"/>
          </p:nvPr>
        </p:nvSpPr>
        <p:spPr>
          <a:xfrm>
            <a:off x="975360" y="4558771"/>
            <a:ext cx="5364480" cy="4321126"/>
          </a:xfrm>
          <a:noFill/>
        </p:spPr>
        <p:txBody>
          <a:bodyPr lIns="97553" tIns="48777" rIns="97553" bIns="48777"/>
          <a:lstStyle/>
          <a:p>
            <a:pPr eaLnBrk="1" hangingPunct="1"/>
            <a:r>
              <a:rPr lang="en-US" altLang="en-US" dirty="0"/>
              <a:t>There are 2 main types of telecommunications fibers, single-mode and multimode.  </a:t>
            </a:r>
          </a:p>
          <a:p>
            <a:pPr eaLnBrk="1" hangingPunct="1"/>
            <a:endParaRPr lang="en-US" altLang="en-US" dirty="0"/>
          </a:p>
          <a:p>
            <a:pPr eaLnBrk="1" hangingPunct="1"/>
            <a:r>
              <a:rPr lang="en-US" altLang="en-US" dirty="0"/>
              <a:t>For long distances telecommunications networks, single-mode fiber is the most common.  It’s shown on the top picture, and you can see the refractive index profile on the right side of the slide.  It looks like a step.</a:t>
            </a:r>
          </a:p>
          <a:p>
            <a:pPr eaLnBrk="1" hangingPunct="1"/>
            <a:endParaRPr lang="en-US" altLang="en-US" dirty="0"/>
          </a:p>
          <a:p>
            <a:pPr eaLnBrk="1" hangingPunct="1"/>
            <a:r>
              <a:rPr lang="en-US" altLang="en-US" dirty="0"/>
              <a:t>Multimode fiber is used for short distance applications, typically less than 2 km.  Multimode has a parabolic graded index of refraction profile.  </a:t>
            </a:r>
          </a:p>
          <a:p>
            <a:pPr eaLnBrk="1" hangingPunct="1"/>
            <a:endParaRPr lang="en-US" altLang="en-US" dirty="0"/>
          </a:p>
          <a:p>
            <a:pPr eaLnBrk="1" hangingPunct="1"/>
            <a:r>
              <a:rPr lang="en-US" altLang="en-US" dirty="0"/>
              <a:t>We’ll talk through the differences in the next few slides.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500">
                <a:solidFill>
                  <a:schemeClr val="tx1"/>
                </a:solidFill>
                <a:latin typeface="Helvetica Neue Light" charset="0"/>
              </a:defRPr>
            </a:lvl1pPr>
            <a:lvl2pPr marL="787156" indent="-302752">
              <a:defRPr sz="2500">
                <a:solidFill>
                  <a:schemeClr val="tx1"/>
                </a:solidFill>
                <a:latin typeface="Helvetica Neue Light" charset="0"/>
              </a:defRPr>
            </a:lvl2pPr>
            <a:lvl3pPr marL="1211009" indent="-242202">
              <a:defRPr sz="2500">
                <a:solidFill>
                  <a:schemeClr val="tx1"/>
                </a:solidFill>
                <a:latin typeface="Helvetica Neue Light" charset="0"/>
              </a:defRPr>
            </a:lvl3pPr>
            <a:lvl4pPr marL="1695412" indent="-242202">
              <a:defRPr sz="2500">
                <a:solidFill>
                  <a:schemeClr val="tx1"/>
                </a:solidFill>
                <a:latin typeface="Helvetica Neue Light" charset="0"/>
              </a:defRPr>
            </a:lvl4pPr>
            <a:lvl5pPr marL="2179815" indent="-242202">
              <a:defRPr sz="2500">
                <a:solidFill>
                  <a:schemeClr val="tx1"/>
                </a:solidFill>
                <a:latin typeface="Helvetica Neue Light" charset="0"/>
              </a:defRPr>
            </a:lvl5pPr>
            <a:lvl6pPr marL="2664219" indent="-242202" eaLnBrk="0" fontAlgn="base" hangingPunct="0">
              <a:spcBef>
                <a:spcPct val="50000"/>
              </a:spcBef>
              <a:spcAft>
                <a:spcPct val="0"/>
              </a:spcAft>
              <a:defRPr sz="2500">
                <a:solidFill>
                  <a:schemeClr val="tx1"/>
                </a:solidFill>
                <a:latin typeface="Helvetica Neue Light" charset="0"/>
              </a:defRPr>
            </a:lvl6pPr>
            <a:lvl7pPr marL="3148622" indent="-242202" eaLnBrk="0" fontAlgn="base" hangingPunct="0">
              <a:spcBef>
                <a:spcPct val="50000"/>
              </a:spcBef>
              <a:spcAft>
                <a:spcPct val="0"/>
              </a:spcAft>
              <a:defRPr sz="2500">
                <a:solidFill>
                  <a:schemeClr val="tx1"/>
                </a:solidFill>
                <a:latin typeface="Helvetica Neue Light" charset="0"/>
              </a:defRPr>
            </a:lvl7pPr>
            <a:lvl8pPr marL="3633026" indent="-242202" eaLnBrk="0" fontAlgn="base" hangingPunct="0">
              <a:spcBef>
                <a:spcPct val="50000"/>
              </a:spcBef>
              <a:spcAft>
                <a:spcPct val="0"/>
              </a:spcAft>
              <a:defRPr sz="2500">
                <a:solidFill>
                  <a:schemeClr val="tx1"/>
                </a:solidFill>
                <a:latin typeface="Helvetica Neue Light" charset="0"/>
              </a:defRPr>
            </a:lvl8pPr>
            <a:lvl9pPr marL="4117429" indent="-242202" eaLnBrk="0" fontAlgn="base" hangingPunct="0">
              <a:spcBef>
                <a:spcPct val="50000"/>
              </a:spcBef>
              <a:spcAft>
                <a:spcPct val="0"/>
              </a:spcAft>
              <a:defRPr sz="2500">
                <a:solidFill>
                  <a:schemeClr val="tx1"/>
                </a:solidFill>
                <a:latin typeface="Helvetica Neue Light" charset="0"/>
              </a:defRPr>
            </a:lvl9pPr>
          </a:lstStyle>
          <a:p>
            <a:fld id="{B601715E-4D3A-40CF-BE99-686C07562B44}" type="slidenum">
              <a:rPr lang="en-US" altLang="en-US" sz="1300">
                <a:latin typeface="Times New Roman" pitchFamily="18" charset="0"/>
              </a:rPr>
              <a:pPr/>
              <a:t>29</a:t>
            </a:fld>
            <a:endParaRPr lang="en-US" altLang="en-US" sz="1300">
              <a:latin typeface="Times New Roman" pitchFamily="18" charset="0"/>
            </a:endParaRPr>
          </a:p>
        </p:txBody>
      </p:sp>
      <p:sp>
        <p:nvSpPr>
          <p:cNvPr id="43011" name="Rectangle 2"/>
          <p:cNvSpPr>
            <a:spLocks noGrp="1" noRot="1" noChangeAspect="1" noChangeArrowheads="1" noTextEdit="1"/>
          </p:cNvSpPr>
          <p:nvPr>
            <p:ph type="sldImg"/>
          </p:nvPr>
        </p:nvSpPr>
        <p:spPr>
          <a:xfrm>
            <a:off x="458788" y="719138"/>
            <a:ext cx="6400800" cy="3602037"/>
          </a:xfrm>
          <a:ln w="12700" cap="flat">
            <a:solidFill>
              <a:schemeClr val="tx1"/>
            </a:solidFill>
          </a:ln>
        </p:spPr>
      </p:sp>
      <p:sp>
        <p:nvSpPr>
          <p:cNvPr id="43012" name="Rectangle 3"/>
          <p:cNvSpPr>
            <a:spLocks noGrp="1" noChangeArrowheads="1"/>
          </p:cNvSpPr>
          <p:nvPr>
            <p:ph type="body" idx="1"/>
          </p:nvPr>
        </p:nvSpPr>
        <p:spPr>
          <a:xfrm>
            <a:off x="975360" y="4560445"/>
            <a:ext cx="5364480" cy="4321126"/>
          </a:xfrm>
          <a:noFill/>
        </p:spPr>
        <p:txBody>
          <a:bodyPr lIns="109303" tIns="55579" rIns="109303" bIns="55579"/>
          <a:lstStyle/>
          <a:p>
            <a:pPr eaLnBrk="1" hangingPunct="1"/>
            <a:r>
              <a:rPr lang="en-US" altLang="en-US" dirty="0"/>
              <a:t>As we’ve already discussed, single-mode fiber is the most common form of fiber for most long distance networks.</a:t>
            </a:r>
          </a:p>
          <a:p>
            <a:pPr eaLnBrk="1" hangingPunct="1"/>
            <a:endParaRPr lang="en-US" altLang="en-US" dirty="0"/>
          </a:p>
          <a:p>
            <a:pPr eaLnBrk="1" hangingPunct="1"/>
            <a:r>
              <a:rPr lang="en-US" altLang="en-US" dirty="0"/>
              <a:t>True to its name, single-mode fiber has a smaller core size, which allows only mode of light to propagate at one time.   Having only one mode of light eliminates the modal dispersion that we have in multimode fibers, giving single-mode fiber ultra high bandwidth.  </a:t>
            </a:r>
          </a:p>
          <a:p>
            <a:pPr eaLnBrk="1" hangingPunct="1"/>
            <a:endParaRPr lang="en-US" altLang="en-US" dirty="0"/>
          </a:p>
          <a:p>
            <a:pPr eaLnBrk="1" hangingPunct="1"/>
            <a:r>
              <a:rPr lang="en-US" altLang="en-US" dirty="0"/>
              <a:t>It also has ultra low attenuation , which makes it most suitable for long distance networks.  </a:t>
            </a:r>
          </a:p>
          <a:p>
            <a:pPr eaLnBrk="1" hangingPunct="1"/>
            <a:endParaRPr lang="en-US" altLang="en-US" dirty="0"/>
          </a:p>
          <a:p>
            <a:pPr eaLnBrk="1" hangingPunct="1"/>
            <a:r>
              <a:rPr lang="en-US" altLang="en-US" dirty="0"/>
              <a:t>As we talk further about fiber, for FTTH and other applications, the fibers we’ll be talking about are single-mode  fibers.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This is a close up look at single-mode fiber geometry.  </a:t>
            </a:r>
          </a:p>
          <a:p>
            <a:endParaRPr lang="en-US" dirty="0"/>
          </a:p>
          <a:p>
            <a:r>
              <a:rPr lang="en-US" dirty="0"/>
              <a:t>The core is roughly 8 microns, and the MFD is approximately 9.2 microns.  It’s actually 9.2 microns at 1310 nm, but 10.4 microns when 1550 nm light is used.</a:t>
            </a:r>
          </a:p>
          <a:p>
            <a:endParaRPr lang="en-US" dirty="0"/>
          </a:p>
          <a:p>
            <a:r>
              <a:rPr lang="en-US" dirty="0"/>
              <a:t>Outside of the core and mode field </a:t>
            </a:r>
            <a:r>
              <a:rPr lang="en-US" dirty="0" err="1"/>
              <a:t>diamteer</a:t>
            </a:r>
            <a:r>
              <a:rPr lang="en-US" dirty="0"/>
              <a:t>, the glass diameter is 125 microns.  The primary coating is roughly 180-200 microns, and the secondary coating is around 240-250 microns. </a:t>
            </a:r>
          </a:p>
          <a:p>
            <a:endParaRPr lang="en-US" dirty="0"/>
          </a:p>
          <a:p>
            <a:r>
              <a:rPr lang="en-US" dirty="0"/>
              <a:t>Fiber geometry is a very important parameter, and you want to buy fiber from a supplier that has very tight control of fiber geometry.  If fiber geometry is not good, the network can have different types of problems from elevated splice loss to polarization mode dispersion issues, which we’ll talk about later in this presentation.  </a:t>
            </a:r>
          </a:p>
        </p:txBody>
      </p:sp>
      <p:sp>
        <p:nvSpPr>
          <p:cNvPr id="4" name="Slide Number Placeholder 3"/>
          <p:cNvSpPr>
            <a:spLocks noGrp="1"/>
          </p:cNvSpPr>
          <p:nvPr>
            <p:ph type="sldNum" sz="quarter" idx="10"/>
          </p:nvPr>
        </p:nvSpPr>
        <p:spPr/>
        <p:txBody>
          <a:bodyPr/>
          <a:lstStyle/>
          <a:p>
            <a:fld id="{6246821E-09C3-F642-AA82-6FA3FE5EF8DB}" type="slidenum">
              <a:rPr lang="en-US" smtClean="0"/>
              <a:t>30</a:t>
            </a:fld>
            <a:endParaRPr lang="en-US"/>
          </a:p>
        </p:txBody>
      </p:sp>
    </p:spTree>
    <p:extLst>
      <p:ext uri="{BB962C8B-B14F-4D97-AF65-F5344CB8AC3E}">
        <p14:creationId xmlns:p14="http://schemas.microsoft.com/office/powerpoint/2010/main" val="3175380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Attenuation is the loss of light power over distance.  It is measured in dB/km.  Something that’s interesting is that the attenuation in the system depends on the wavelength being transmitted.</a:t>
            </a:r>
          </a:p>
          <a:p>
            <a:endParaRPr lang="en-US" dirty="0"/>
          </a:p>
          <a:p>
            <a:r>
              <a:rPr lang="en-US" dirty="0"/>
              <a:t>Common wavelengths are 1310 nm and 1550 nm.  The loss at 1310 nm is typically around 0.35 dB/km, and the loss at 1550 nm is typically less than 0.25 dB/km.  However, as we’ll see later in the presentation, it’s very important to have a fiber that has low loss across the entire optical spectrum. </a:t>
            </a:r>
          </a:p>
        </p:txBody>
      </p:sp>
      <p:sp>
        <p:nvSpPr>
          <p:cNvPr id="4" name="Slide Number Placeholder 3"/>
          <p:cNvSpPr>
            <a:spLocks noGrp="1"/>
          </p:cNvSpPr>
          <p:nvPr>
            <p:ph type="sldNum" sz="quarter" idx="10"/>
          </p:nvPr>
        </p:nvSpPr>
        <p:spPr/>
        <p:txBody>
          <a:bodyPr/>
          <a:lstStyle/>
          <a:p>
            <a:fld id="{6246821E-09C3-F642-AA82-6FA3FE5EF8DB}" type="slidenum">
              <a:rPr lang="en-US" smtClean="0"/>
              <a:t>31</a:t>
            </a:fld>
            <a:endParaRPr lang="en-US"/>
          </a:p>
        </p:txBody>
      </p:sp>
    </p:spTree>
    <p:extLst>
      <p:ext uri="{BB962C8B-B14F-4D97-AF65-F5344CB8AC3E}">
        <p14:creationId xmlns:p14="http://schemas.microsoft.com/office/powerpoint/2010/main" val="1061659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There are several mechanisms that cause attenuation. </a:t>
            </a:r>
          </a:p>
          <a:p>
            <a:endParaRPr lang="en-US" dirty="0"/>
          </a:p>
          <a:p>
            <a:r>
              <a:rPr lang="en-US" dirty="0"/>
              <a:t>First, the glass and dopants can absorb light.  We’ll talk a little later about the water peak, and an attenuation increase around 1383 nm.  That’s caused by an absorption mechanism.  </a:t>
            </a:r>
          </a:p>
          <a:p>
            <a:endParaRPr lang="en-US" dirty="0"/>
          </a:p>
          <a:p>
            <a:r>
              <a:rPr lang="en-US" dirty="0"/>
              <a:t>A second attenuation mechanism is scattering, where very small impurities  and the inherent structure of the glass may cause the light to scatter.  </a:t>
            </a:r>
          </a:p>
          <a:p>
            <a:endParaRPr lang="en-US" dirty="0"/>
          </a:p>
          <a:p>
            <a:r>
              <a:rPr lang="en-US" dirty="0"/>
              <a:t>Bending is another mechanism that causes attenuation.  There are two types of bending issues.  </a:t>
            </a:r>
          </a:p>
          <a:p>
            <a:endParaRPr lang="en-US" dirty="0"/>
          </a:p>
          <a:p>
            <a:r>
              <a:rPr lang="en-US" dirty="0" err="1"/>
              <a:t>Microbending</a:t>
            </a:r>
            <a:r>
              <a:rPr lang="en-US" dirty="0"/>
              <a:t> occurs due to point stresses that are placed on the fiber, and </a:t>
            </a:r>
            <a:r>
              <a:rPr lang="en-US" dirty="0" err="1"/>
              <a:t>macrobending</a:t>
            </a:r>
            <a:r>
              <a:rPr lang="en-US" dirty="0"/>
              <a:t> is due to tight bends.  We’ll talk about both later in this presentation.  </a:t>
            </a:r>
          </a:p>
        </p:txBody>
      </p:sp>
      <p:sp>
        <p:nvSpPr>
          <p:cNvPr id="4" name="Slide Number Placeholder 3"/>
          <p:cNvSpPr>
            <a:spLocks noGrp="1"/>
          </p:cNvSpPr>
          <p:nvPr>
            <p:ph type="sldNum" sz="quarter" idx="10"/>
          </p:nvPr>
        </p:nvSpPr>
        <p:spPr/>
        <p:txBody>
          <a:bodyPr/>
          <a:lstStyle/>
          <a:p>
            <a:fld id="{6246821E-09C3-F642-AA82-6FA3FE5EF8DB}" type="slidenum">
              <a:rPr lang="en-US" smtClean="0"/>
              <a:t>32</a:t>
            </a:fld>
            <a:endParaRPr lang="en-US"/>
          </a:p>
        </p:txBody>
      </p:sp>
    </p:spTree>
    <p:extLst>
      <p:ext uri="{BB962C8B-B14F-4D97-AF65-F5344CB8AC3E}">
        <p14:creationId xmlns:p14="http://schemas.microsoft.com/office/powerpoint/2010/main" val="371022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500">
                <a:solidFill>
                  <a:schemeClr val="tx1"/>
                </a:solidFill>
                <a:latin typeface="Helvetica Neue Light" charset="0"/>
              </a:defRPr>
            </a:lvl1pPr>
            <a:lvl2pPr marL="787156" indent="-302752">
              <a:defRPr sz="2500">
                <a:solidFill>
                  <a:schemeClr val="tx1"/>
                </a:solidFill>
                <a:latin typeface="Helvetica Neue Light" charset="0"/>
              </a:defRPr>
            </a:lvl2pPr>
            <a:lvl3pPr marL="1211009" indent="-242202">
              <a:defRPr sz="2500">
                <a:solidFill>
                  <a:schemeClr val="tx1"/>
                </a:solidFill>
                <a:latin typeface="Helvetica Neue Light" charset="0"/>
              </a:defRPr>
            </a:lvl3pPr>
            <a:lvl4pPr marL="1695412" indent="-242202">
              <a:defRPr sz="2500">
                <a:solidFill>
                  <a:schemeClr val="tx1"/>
                </a:solidFill>
                <a:latin typeface="Helvetica Neue Light" charset="0"/>
              </a:defRPr>
            </a:lvl4pPr>
            <a:lvl5pPr marL="2179815" indent="-242202">
              <a:defRPr sz="2500">
                <a:solidFill>
                  <a:schemeClr val="tx1"/>
                </a:solidFill>
                <a:latin typeface="Helvetica Neue Light" charset="0"/>
              </a:defRPr>
            </a:lvl5pPr>
            <a:lvl6pPr marL="2664219" indent="-242202" eaLnBrk="0" fontAlgn="base" hangingPunct="0">
              <a:spcBef>
                <a:spcPct val="50000"/>
              </a:spcBef>
              <a:spcAft>
                <a:spcPct val="0"/>
              </a:spcAft>
              <a:defRPr sz="2500">
                <a:solidFill>
                  <a:schemeClr val="tx1"/>
                </a:solidFill>
                <a:latin typeface="Helvetica Neue Light" charset="0"/>
              </a:defRPr>
            </a:lvl6pPr>
            <a:lvl7pPr marL="3148622" indent="-242202" eaLnBrk="0" fontAlgn="base" hangingPunct="0">
              <a:spcBef>
                <a:spcPct val="50000"/>
              </a:spcBef>
              <a:spcAft>
                <a:spcPct val="0"/>
              </a:spcAft>
              <a:defRPr sz="2500">
                <a:solidFill>
                  <a:schemeClr val="tx1"/>
                </a:solidFill>
                <a:latin typeface="Helvetica Neue Light" charset="0"/>
              </a:defRPr>
            </a:lvl7pPr>
            <a:lvl8pPr marL="3633026" indent="-242202" eaLnBrk="0" fontAlgn="base" hangingPunct="0">
              <a:spcBef>
                <a:spcPct val="50000"/>
              </a:spcBef>
              <a:spcAft>
                <a:spcPct val="0"/>
              </a:spcAft>
              <a:defRPr sz="2500">
                <a:solidFill>
                  <a:schemeClr val="tx1"/>
                </a:solidFill>
                <a:latin typeface="Helvetica Neue Light" charset="0"/>
              </a:defRPr>
            </a:lvl8pPr>
            <a:lvl9pPr marL="4117429" indent="-242202" eaLnBrk="0" fontAlgn="base" hangingPunct="0">
              <a:spcBef>
                <a:spcPct val="50000"/>
              </a:spcBef>
              <a:spcAft>
                <a:spcPct val="0"/>
              </a:spcAft>
              <a:defRPr sz="2500">
                <a:solidFill>
                  <a:schemeClr val="tx1"/>
                </a:solidFill>
                <a:latin typeface="Helvetica Neue Light" charset="0"/>
              </a:defRPr>
            </a:lvl9pPr>
          </a:lstStyle>
          <a:p>
            <a:fld id="{668D54D5-6322-4CBF-8279-FAA09A0BE234}" type="slidenum">
              <a:rPr lang="en-US" altLang="en-US" sz="1300">
                <a:latin typeface="Times New Roman" pitchFamily="18" charset="0"/>
              </a:rPr>
              <a:pPr/>
              <a:t>33</a:t>
            </a:fld>
            <a:endParaRPr lang="en-US" altLang="en-US" sz="1300">
              <a:latin typeface="Times New Roman" pitchFamily="18" charset="0"/>
            </a:endParaRPr>
          </a:p>
        </p:txBody>
      </p:sp>
      <p:sp>
        <p:nvSpPr>
          <p:cNvPr id="38915" name="Rectangle 2"/>
          <p:cNvSpPr>
            <a:spLocks noGrp="1" noRot="1" noChangeAspect="1" noChangeArrowheads="1" noTextEdit="1"/>
          </p:cNvSpPr>
          <p:nvPr>
            <p:ph type="sldImg"/>
          </p:nvPr>
        </p:nvSpPr>
        <p:spPr>
          <a:xfrm>
            <a:off x="468313" y="727075"/>
            <a:ext cx="6378575" cy="3589338"/>
          </a:xfrm>
          <a:ln w="12700" cap="flat">
            <a:solidFill>
              <a:schemeClr val="tx1"/>
            </a:solidFill>
          </a:ln>
        </p:spPr>
      </p:sp>
      <p:sp>
        <p:nvSpPr>
          <p:cNvPr id="38916" name="Rectangle 3"/>
          <p:cNvSpPr>
            <a:spLocks noGrp="1" noChangeArrowheads="1"/>
          </p:cNvSpPr>
          <p:nvPr>
            <p:ph type="body" idx="1"/>
          </p:nvPr>
        </p:nvSpPr>
        <p:spPr>
          <a:xfrm>
            <a:off x="975360" y="4558770"/>
            <a:ext cx="5364480" cy="4324473"/>
          </a:xfrm>
          <a:noFill/>
        </p:spPr>
        <p:txBody>
          <a:bodyPr lIns="109162" tIns="55507" rIns="109162" bIns="55507"/>
          <a:lstStyle/>
          <a:p>
            <a:pPr defTabSz="941896"/>
            <a:r>
              <a:rPr lang="en-US" altLang="en-US" dirty="0"/>
              <a:t>We talk about both “Intrinsic” and “extrinsic” attenuation sources.  </a:t>
            </a:r>
          </a:p>
          <a:p>
            <a:pPr defTabSz="941896"/>
            <a:endParaRPr lang="en-US" altLang="en-US" dirty="0"/>
          </a:p>
          <a:p>
            <a:pPr defTabSz="941896"/>
            <a:r>
              <a:rPr lang="en-US" altLang="en-US" dirty="0"/>
              <a:t>Rayleigh scattering is what causes the baseline attenuation of a fiber, and the attenuation of fiber due to Rayleigh scattering changes over the wavelength range  with a 1/</a:t>
            </a:r>
            <a:r>
              <a:rPr lang="el-GR" altLang="en-US" dirty="0"/>
              <a:t>λ</a:t>
            </a:r>
            <a:r>
              <a:rPr lang="en-US" altLang="en-US" dirty="0"/>
              <a:t>^4 relationship.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Bending is an extrinsic attenuation mechanism.</a:t>
            </a:r>
          </a:p>
          <a:p>
            <a:endParaRPr lang="en-US" dirty="0"/>
          </a:p>
          <a:p>
            <a:r>
              <a:rPr lang="en-US" dirty="0"/>
              <a:t>As we mentioned in the first slide of this section, </a:t>
            </a:r>
            <a:r>
              <a:rPr lang="en-US" dirty="0" err="1"/>
              <a:t>microbending</a:t>
            </a:r>
            <a:r>
              <a:rPr lang="en-US" dirty="0"/>
              <a:t> occurs when a point stress presses on the fiber.  </a:t>
            </a:r>
          </a:p>
          <a:p>
            <a:endParaRPr lang="en-US" dirty="0"/>
          </a:p>
          <a:p>
            <a:endParaRPr lang="en-US" dirty="0"/>
          </a:p>
        </p:txBody>
      </p:sp>
      <p:sp>
        <p:nvSpPr>
          <p:cNvPr id="4" name="Slide Number Placeholder 3"/>
          <p:cNvSpPr>
            <a:spLocks noGrp="1"/>
          </p:cNvSpPr>
          <p:nvPr>
            <p:ph type="sldNum" sz="quarter" idx="10"/>
          </p:nvPr>
        </p:nvSpPr>
        <p:spPr/>
        <p:txBody>
          <a:bodyPr/>
          <a:lstStyle/>
          <a:p>
            <a:fld id="{6246821E-09C3-F642-AA82-6FA3FE5EF8DB}" type="slidenum">
              <a:rPr lang="en-US" smtClean="0"/>
              <a:t>34</a:t>
            </a:fld>
            <a:endParaRPr lang="en-US"/>
          </a:p>
        </p:txBody>
      </p:sp>
    </p:spTree>
    <p:extLst>
      <p:ext uri="{BB962C8B-B14F-4D97-AF65-F5344CB8AC3E}">
        <p14:creationId xmlns:p14="http://schemas.microsoft.com/office/powerpoint/2010/main" val="3848234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E4F291-EDDD-4788-AFF0-D2ADEEA3A47C}" type="slidenum">
              <a:rPr lang="en-US"/>
              <a:pPr/>
              <a:t>35</a:t>
            </a:fld>
            <a:endParaRPr lang="en-US"/>
          </a:p>
        </p:txBody>
      </p:sp>
      <p:sp>
        <p:nvSpPr>
          <p:cNvPr id="177154" name="Rectangle 2"/>
          <p:cNvSpPr>
            <a:spLocks noGrp="1" noRot="1" noChangeAspect="1" noChangeArrowheads="1" noTextEdit="1"/>
          </p:cNvSpPr>
          <p:nvPr>
            <p:ph type="sldImg"/>
          </p:nvPr>
        </p:nvSpPr>
        <p:spPr>
          <a:xfrm>
            <a:off x="457200" y="719138"/>
            <a:ext cx="6402388" cy="3602037"/>
          </a:xfrm>
          <a:ln/>
        </p:spPr>
      </p:sp>
      <p:sp>
        <p:nvSpPr>
          <p:cNvPr id="1771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p:cNvSpPr>
            <a:spLocks noGrp="1" noChangeArrowheads="1"/>
          </p:cNvSpPr>
          <p:nvPr>
            <p:ph type="body" idx="1"/>
          </p:nvPr>
        </p:nvSpPr>
        <p:spPr bwMode="auto">
          <a:xfrm>
            <a:off x="974725" y="4560888"/>
            <a:ext cx="5365750" cy="4319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To illustrate  how important bending performance is to the network, this graph shows what happens when we bend a standard single-mode fiber to different bend diameters.  Note that as the diameter gets tighter, the loss also gets higher. </a:t>
            </a:r>
          </a:p>
          <a:p>
            <a:endParaRPr lang="en-US" dirty="0"/>
          </a:p>
          <a:p>
            <a:r>
              <a:rPr lang="en-US" dirty="0"/>
              <a:t>Also note that as wavelengths get longer, the loss gets higher.  This is why for systems with many bends, we often recommend the use of bend insensitive fibers.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9AA02EA-35EC-46A3-BF7C-B0A9F6967586}" type="slidenum">
              <a:rPr lang="en-US" altLang="en-US" smtClean="0"/>
              <a:pPr eaLnBrk="1" hangingPunct="1"/>
              <a:t>38</a:t>
            </a:fld>
            <a:endParaRPr lang="en-US" altLang="en-US"/>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500">
                <a:solidFill>
                  <a:schemeClr val="tx1"/>
                </a:solidFill>
                <a:latin typeface="Helvetica Neue Light" charset="0"/>
              </a:defRPr>
            </a:lvl1pPr>
            <a:lvl2pPr marL="787156" indent="-302752">
              <a:defRPr sz="2500">
                <a:solidFill>
                  <a:schemeClr val="tx1"/>
                </a:solidFill>
                <a:latin typeface="Helvetica Neue Light" charset="0"/>
              </a:defRPr>
            </a:lvl2pPr>
            <a:lvl3pPr marL="1211009" indent="-242202">
              <a:defRPr sz="2500">
                <a:solidFill>
                  <a:schemeClr val="tx1"/>
                </a:solidFill>
                <a:latin typeface="Helvetica Neue Light" charset="0"/>
              </a:defRPr>
            </a:lvl3pPr>
            <a:lvl4pPr marL="1695412" indent="-242202">
              <a:defRPr sz="2500">
                <a:solidFill>
                  <a:schemeClr val="tx1"/>
                </a:solidFill>
                <a:latin typeface="Helvetica Neue Light" charset="0"/>
              </a:defRPr>
            </a:lvl4pPr>
            <a:lvl5pPr marL="2179815" indent="-242202">
              <a:defRPr sz="2500">
                <a:solidFill>
                  <a:schemeClr val="tx1"/>
                </a:solidFill>
                <a:latin typeface="Helvetica Neue Light" charset="0"/>
              </a:defRPr>
            </a:lvl5pPr>
            <a:lvl6pPr marL="2664219" indent="-242202" eaLnBrk="0" fontAlgn="base" hangingPunct="0">
              <a:spcBef>
                <a:spcPct val="50000"/>
              </a:spcBef>
              <a:spcAft>
                <a:spcPct val="0"/>
              </a:spcAft>
              <a:defRPr sz="2500">
                <a:solidFill>
                  <a:schemeClr val="tx1"/>
                </a:solidFill>
                <a:latin typeface="Helvetica Neue Light" charset="0"/>
              </a:defRPr>
            </a:lvl6pPr>
            <a:lvl7pPr marL="3148622" indent="-242202" eaLnBrk="0" fontAlgn="base" hangingPunct="0">
              <a:spcBef>
                <a:spcPct val="50000"/>
              </a:spcBef>
              <a:spcAft>
                <a:spcPct val="0"/>
              </a:spcAft>
              <a:defRPr sz="2500">
                <a:solidFill>
                  <a:schemeClr val="tx1"/>
                </a:solidFill>
                <a:latin typeface="Helvetica Neue Light" charset="0"/>
              </a:defRPr>
            </a:lvl7pPr>
            <a:lvl8pPr marL="3633026" indent="-242202" eaLnBrk="0" fontAlgn="base" hangingPunct="0">
              <a:spcBef>
                <a:spcPct val="50000"/>
              </a:spcBef>
              <a:spcAft>
                <a:spcPct val="0"/>
              </a:spcAft>
              <a:defRPr sz="2500">
                <a:solidFill>
                  <a:schemeClr val="tx1"/>
                </a:solidFill>
                <a:latin typeface="Helvetica Neue Light" charset="0"/>
              </a:defRPr>
            </a:lvl8pPr>
            <a:lvl9pPr marL="4117429" indent="-242202" eaLnBrk="0" fontAlgn="base" hangingPunct="0">
              <a:spcBef>
                <a:spcPct val="50000"/>
              </a:spcBef>
              <a:spcAft>
                <a:spcPct val="0"/>
              </a:spcAft>
              <a:defRPr sz="2500">
                <a:solidFill>
                  <a:schemeClr val="tx1"/>
                </a:solidFill>
                <a:latin typeface="Helvetica Neue Light" charset="0"/>
              </a:defRPr>
            </a:lvl9pPr>
          </a:lstStyle>
          <a:p>
            <a:fld id="{8DD2A751-CD54-4B3F-AB81-2C2BABDF56C3}" type="slidenum">
              <a:rPr lang="en-US" altLang="en-US" sz="1300">
                <a:latin typeface="Times New Roman" pitchFamily="18" charset="0"/>
              </a:rPr>
              <a:pPr/>
              <a:t>5</a:t>
            </a:fld>
            <a:endParaRPr lang="en-US" altLang="en-US" sz="1300">
              <a:latin typeface="Times New Roman" pitchFamily="18" charset="0"/>
            </a:endParaRPr>
          </a:p>
        </p:txBody>
      </p:sp>
      <p:sp>
        <p:nvSpPr>
          <p:cNvPr id="37891" name="Rectangle 2"/>
          <p:cNvSpPr>
            <a:spLocks noGrp="1" noRot="1" noChangeAspect="1" noChangeArrowheads="1" noTextEdit="1"/>
          </p:cNvSpPr>
          <p:nvPr>
            <p:ph type="sldImg"/>
          </p:nvPr>
        </p:nvSpPr>
        <p:spPr>
          <a:xfrm>
            <a:off x="446088" y="722313"/>
            <a:ext cx="6427787" cy="3616325"/>
          </a:xfrm>
          <a:ln/>
        </p:spPr>
      </p:sp>
      <p:sp>
        <p:nvSpPr>
          <p:cNvPr id="37892" name="Rectangle 3"/>
          <p:cNvSpPr>
            <a:spLocks noGrp="1" noChangeArrowheads="1"/>
          </p:cNvSpPr>
          <p:nvPr>
            <p:ph type="body" idx="1"/>
          </p:nvPr>
        </p:nvSpPr>
        <p:spPr>
          <a:xfrm>
            <a:off x="975360" y="4580528"/>
            <a:ext cx="5364480" cy="4334514"/>
          </a:xfrm>
          <a:noFill/>
        </p:spPr>
        <p:txBody>
          <a:bodyPr lIns="96871" tIns="48434" rIns="96871" bIns="48434"/>
          <a:lstStyle/>
          <a:p>
            <a:r>
              <a:rPr lang="en-US" altLang="en-US"/>
              <a:t>In the past large and heavy copper cables were the mainstay of telecommunication distribution networks and provided limited bandwidth.</a:t>
            </a:r>
          </a:p>
          <a:p>
            <a:r>
              <a:rPr lang="en-US" altLang="en-US"/>
              <a:t>Optical fiber cables increased the bandwidth significantly at the same time that required much less space.</a:t>
            </a:r>
          </a:p>
          <a:p>
            <a:endParaRPr lang="en-US" altLang="en-US"/>
          </a:p>
          <a:p>
            <a:r>
              <a:rPr lang="en-US" altLang="en-US"/>
              <a:t>OFS takes a new leap by offering mini cables with AllWave fiber and increases bandwidth capacity with relatively lower cost.</a:t>
            </a:r>
          </a:p>
          <a:p>
            <a:endParaRPr lang="en-US" altLang="en-US"/>
          </a:p>
          <a:p>
            <a:r>
              <a:rPr lang="en-US" altLang="en-US"/>
              <a:t>Duct Sizes:</a:t>
            </a:r>
          </a:p>
          <a:p>
            <a:r>
              <a:rPr lang="en-US" altLang="en-US"/>
              <a:t>Copper cable: 110mm</a:t>
            </a:r>
          </a:p>
          <a:p>
            <a:r>
              <a:rPr lang="en-US" altLang="en-US"/>
              <a:t>Sta Loose Tube: 32/40mm Europe (20/25mm BT)</a:t>
            </a:r>
          </a:p>
          <a:p>
            <a:r>
              <a:rPr lang="en-US" altLang="en-US"/>
              <a:t>MiDia: 8/10mm (10/12mm)</a:t>
            </a:r>
          </a:p>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Another intrinsic attenuation mechanism we mentioned earlier is absorption.  </a:t>
            </a:r>
          </a:p>
          <a:p>
            <a:endParaRPr lang="en-US" dirty="0"/>
          </a:p>
          <a:p>
            <a:r>
              <a:rPr lang="en-US" dirty="0"/>
              <a:t>Different impurities absorb light at different wavelengths.  The most common impurity is the OH- ion.  It absorbs light around 1383 nm, and this phenomenon is called the “water peak”.  1 ppm of OH ions can cause 40 dB/km loss @ 1383 nm.</a:t>
            </a:r>
          </a:p>
          <a:p>
            <a:endParaRPr lang="en-US" dirty="0"/>
          </a:p>
          <a:p>
            <a:r>
              <a:rPr lang="en-US" dirty="0"/>
              <a:t>OFS pioneered a way of removing and locking out the OH ion in the glass.  We call our fiber with this technology “Zero Water Peak” technology. </a:t>
            </a:r>
          </a:p>
          <a:p>
            <a:endParaRPr lang="en-US" dirty="0"/>
          </a:p>
          <a:p>
            <a:r>
              <a:rPr lang="en-US" dirty="0"/>
              <a:t>Where some fiber suppliers still sell fiber with up to 1 dB/km loss at 1383 nm, OFS </a:t>
            </a:r>
            <a:r>
              <a:rPr lang="en-US" dirty="0" err="1"/>
              <a:t>AllWave</a:t>
            </a:r>
            <a:r>
              <a:rPr lang="en-US" dirty="0"/>
              <a:t> fiber has max loss of 0.31 dB/km, meaning that OFS fibers can transmit 3x farther than some competitors.  </a:t>
            </a:r>
          </a:p>
          <a:p>
            <a:endParaRPr lang="en-US" dirty="0"/>
          </a:p>
          <a:p>
            <a:endParaRPr lang="en-US" dirty="0"/>
          </a:p>
        </p:txBody>
      </p:sp>
      <p:sp>
        <p:nvSpPr>
          <p:cNvPr id="4" name="Slide Number Placeholder 3"/>
          <p:cNvSpPr>
            <a:spLocks noGrp="1"/>
          </p:cNvSpPr>
          <p:nvPr>
            <p:ph type="sldNum" sz="quarter" idx="10"/>
          </p:nvPr>
        </p:nvSpPr>
        <p:spPr/>
        <p:txBody>
          <a:bodyPr/>
          <a:lstStyle/>
          <a:p>
            <a:fld id="{6246821E-09C3-F642-AA82-6FA3FE5EF8DB}" type="slidenum">
              <a:rPr lang="en-US" smtClean="0"/>
              <a:t>42</a:t>
            </a:fld>
            <a:endParaRPr lang="en-US"/>
          </a:p>
        </p:txBody>
      </p:sp>
    </p:spTree>
    <p:extLst>
      <p:ext uri="{BB962C8B-B14F-4D97-AF65-F5344CB8AC3E}">
        <p14:creationId xmlns:p14="http://schemas.microsoft.com/office/powerpoint/2010/main" val="2314388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356FEBD9-400F-4433-B1CC-9FBA6E3AC72D}" type="slidenum">
              <a:rPr lang="en-US" smtClean="0">
                <a:solidFill>
                  <a:prstClr val="black"/>
                </a:solidFill>
              </a:rPr>
              <a:pPr/>
              <a:t>43</a:t>
            </a:fld>
            <a:endParaRPr lang="en-US" dirty="0">
              <a:solidFill>
                <a:prstClr val="black"/>
              </a:solidFill>
            </a:endParaRPr>
          </a:p>
        </p:txBody>
      </p:sp>
      <p:sp>
        <p:nvSpPr>
          <p:cNvPr id="141315" name="Rectangle 2"/>
          <p:cNvSpPr>
            <a:spLocks noGrp="1" noRot="1" noChangeAspect="1" noChangeArrowheads="1" noTextEdit="1"/>
          </p:cNvSpPr>
          <p:nvPr>
            <p:ph type="sldImg"/>
          </p:nvPr>
        </p:nvSpPr>
        <p:spPr>
          <a:xfrm>
            <a:off x="457200" y="720725"/>
            <a:ext cx="6400800" cy="3600450"/>
          </a:xfrm>
          <a:ln/>
        </p:spPr>
      </p:sp>
      <p:sp>
        <p:nvSpPr>
          <p:cNvPr id="141316"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46821E-09C3-F642-AA82-6FA3FE5EF8DB}" type="slidenum">
              <a:rPr lang="en-US" smtClean="0"/>
              <a:t>44</a:t>
            </a:fld>
            <a:endParaRPr lang="en-US"/>
          </a:p>
        </p:txBody>
      </p:sp>
    </p:spTree>
    <p:extLst>
      <p:ext uri="{BB962C8B-B14F-4D97-AF65-F5344CB8AC3E}">
        <p14:creationId xmlns:p14="http://schemas.microsoft.com/office/powerpoint/2010/main" val="41436632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500">
                <a:solidFill>
                  <a:schemeClr val="tx1"/>
                </a:solidFill>
                <a:latin typeface="Helvetica Neue Light" charset="0"/>
              </a:defRPr>
            </a:lvl1pPr>
            <a:lvl2pPr marL="787156" indent="-302752">
              <a:defRPr sz="2500">
                <a:solidFill>
                  <a:schemeClr val="tx1"/>
                </a:solidFill>
                <a:latin typeface="Helvetica Neue Light" charset="0"/>
              </a:defRPr>
            </a:lvl2pPr>
            <a:lvl3pPr marL="1211009" indent="-242202">
              <a:defRPr sz="2500">
                <a:solidFill>
                  <a:schemeClr val="tx1"/>
                </a:solidFill>
                <a:latin typeface="Helvetica Neue Light" charset="0"/>
              </a:defRPr>
            </a:lvl3pPr>
            <a:lvl4pPr marL="1695412" indent="-242202">
              <a:defRPr sz="2500">
                <a:solidFill>
                  <a:schemeClr val="tx1"/>
                </a:solidFill>
                <a:latin typeface="Helvetica Neue Light" charset="0"/>
              </a:defRPr>
            </a:lvl4pPr>
            <a:lvl5pPr marL="2179815" indent="-242202">
              <a:defRPr sz="2500">
                <a:solidFill>
                  <a:schemeClr val="tx1"/>
                </a:solidFill>
                <a:latin typeface="Helvetica Neue Light" charset="0"/>
              </a:defRPr>
            </a:lvl5pPr>
            <a:lvl6pPr marL="2664219" indent="-242202" eaLnBrk="0" fontAlgn="base" hangingPunct="0">
              <a:spcBef>
                <a:spcPct val="50000"/>
              </a:spcBef>
              <a:spcAft>
                <a:spcPct val="0"/>
              </a:spcAft>
              <a:defRPr sz="2500">
                <a:solidFill>
                  <a:schemeClr val="tx1"/>
                </a:solidFill>
                <a:latin typeface="Helvetica Neue Light" charset="0"/>
              </a:defRPr>
            </a:lvl6pPr>
            <a:lvl7pPr marL="3148622" indent="-242202" eaLnBrk="0" fontAlgn="base" hangingPunct="0">
              <a:spcBef>
                <a:spcPct val="50000"/>
              </a:spcBef>
              <a:spcAft>
                <a:spcPct val="0"/>
              </a:spcAft>
              <a:defRPr sz="2500">
                <a:solidFill>
                  <a:schemeClr val="tx1"/>
                </a:solidFill>
                <a:latin typeface="Helvetica Neue Light" charset="0"/>
              </a:defRPr>
            </a:lvl7pPr>
            <a:lvl8pPr marL="3633026" indent="-242202" eaLnBrk="0" fontAlgn="base" hangingPunct="0">
              <a:spcBef>
                <a:spcPct val="50000"/>
              </a:spcBef>
              <a:spcAft>
                <a:spcPct val="0"/>
              </a:spcAft>
              <a:defRPr sz="2500">
                <a:solidFill>
                  <a:schemeClr val="tx1"/>
                </a:solidFill>
                <a:latin typeface="Helvetica Neue Light" charset="0"/>
              </a:defRPr>
            </a:lvl8pPr>
            <a:lvl9pPr marL="4117429" indent="-242202" eaLnBrk="0" fontAlgn="base" hangingPunct="0">
              <a:spcBef>
                <a:spcPct val="50000"/>
              </a:spcBef>
              <a:spcAft>
                <a:spcPct val="0"/>
              </a:spcAft>
              <a:defRPr sz="2500">
                <a:solidFill>
                  <a:schemeClr val="tx1"/>
                </a:solidFill>
                <a:latin typeface="Helvetica Neue Light" charset="0"/>
              </a:defRPr>
            </a:lvl9pPr>
          </a:lstStyle>
          <a:p>
            <a:fld id="{FEC4BE1B-8796-4EFB-8F9A-D68D0AD9984E}" type="slidenum">
              <a:rPr lang="en-US" altLang="en-US" sz="1300">
                <a:latin typeface="Times New Roman" pitchFamily="18" charset="0"/>
              </a:rPr>
              <a:pPr/>
              <a:t>45</a:t>
            </a:fld>
            <a:endParaRPr lang="en-US" altLang="en-US" sz="1300">
              <a:latin typeface="Times New Roman" pitchFamily="18" charset="0"/>
            </a:endParaRPr>
          </a:p>
        </p:txBody>
      </p:sp>
      <p:sp>
        <p:nvSpPr>
          <p:cNvPr id="44035" name="Rectangle 2"/>
          <p:cNvSpPr>
            <a:spLocks noGrp="1" noChangeArrowheads="1"/>
          </p:cNvSpPr>
          <p:nvPr>
            <p:ph type="body" idx="1"/>
          </p:nvPr>
        </p:nvSpPr>
        <p:spPr>
          <a:xfrm>
            <a:off x="975360" y="4560445"/>
            <a:ext cx="5364480" cy="4319451"/>
          </a:xfrm>
          <a:noFill/>
        </p:spPr>
        <p:txBody>
          <a:bodyPr lIns="108871" tIns="55358" rIns="108871" bIns="55358"/>
          <a:lstStyle/>
          <a:p>
            <a:r>
              <a:rPr lang="en-US" altLang="en-US" dirty="0"/>
              <a:t>Different components  of light travel at different speeds in the fiber.  This  results in a parameter called “dispersion.  </a:t>
            </a:r>
          </a:p>
          <a:p>
            <a:endParaRPr lang="en-US" altLang="en-US" dirty="0"/>
          </a:p>
          <a:p>
            <a:r>
              <a:rPr lang="en-US" altLang="en-US" dirty="0"/>
              <a:t>Dispersion causes signal distortion in systems, as you can see in the diagrams below.    </a:t>
            </a:r>
          </a:p>
          <a:p>
            <a:endParaRPr lang="en-US" altLang="en-US" dirty="0"/>
          </a:p>
          <a:p>
            <a:r>
              <a:rPr lang="en-US" altLang="en-US" dirty="0"/>
              <a:t>There are different types of dispersion parameters, and we’ll talk about those in the next few slides. </a:t>
            </a:r>
          </a:p>
        </p:txBody>
      </p:sp>
      <p:sp>
        <p:nvSpPr>
          <p:cNvPr id="44036" name="Rectangle 3"/>
          <p:cNvSpPr>
            <a:spLocks noGrp="1" noRot="1" noChangeAspect="1" noChangeArrowheads="1" noTextEdit="1"/>
          </p:cNvSpPr>
          <p:nvPr>
            <p:ph type="sldImg"/>
          </p:nvPr>
        </p:nvSpPr>
        <p:spPr>
          <a:xfrm>
            <a:off x="458788" y="720725"/>
            <a:ext cx="6399212" cy="3600450"/>
          </a:xfrm>
          <a:ln w="12700" cap="flat">
            <a:solidFill>
              <a:schemeClr val="tx1"/>
            </a:solid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There are two main types of dispersion in single mode fibers.  There’s “Chromatic” dispersion, and “Polarization Mode Dispersion”.  </a:t>
            </a:r>
          </a:p>
          <a:p>
            <a:endParaRPr lang="en-US" dirty="0"/>
          </a:p>
          <a:p>
            <a:r>
              <a:rPr lang="en-US" dirty="0"/>
              <a:t>We’ll talk about chromatic dispersion first.  Now how the pulses on the slide are broadening.  That’s what dispersion does, and it ultimately limits the bandwidth of a system.</a:t>
            </a:r>
          </a:p>
        </p:txBody>
      </p:sp>
      <p:sp>
        <p:nvSpPr>
          <p:cNvPr id="4" name="Slide Number Placeholder 3"/>
          <p:cNvSpPr>
            <a:spLocks noGrp="1"/>
          </p:cNvSpPr>
          <p:nvPr>
            <p:ph type="sldNum" sz="quarter" idx="10"/>
          </p:nvPr>
        </p:nvSpPr>
        <p:spPr/>
        <p:txBody>
          <a:bodyPr/>
          <a:lstStyle/>
          <a:p>
            <a:fld id="{6246821E-09C3-F642-AA82-6FA3FE5EF8DB}" type="slidenum">
              <a:rPr lang="en-US" smtClean="0"/>
              <a:t>46</a:t>
            </a:fld>
            <a:endParaRPr lang="en-US"/>
          </a:p>
        </p:txBody>
      </p:sp>
    </p:spTree>
    <p:extLst>
      <p:ext uri="{BB962C8B-B14F-4D97-AF65-F5344CB8AC3E}">
        <p14:creationId xmlns:p14="http://schemas.microsoft.com/office/powerpoint/2010/main" val="1785259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85271" indent="-302027" eaLnBrk="0" hangingPunct="0">
              <a:defRPr>
                <a:solidFill>
                  <a:schemeClr val="tx1"/>
                </a:solidFill>
                <a:latin typeface="Arial" pitchFamily="34" charset="0"/>
                <a:cs typeface="Arial" pitchFamily="34" charset="0"/>
              </a:defRPr>
            </a:lvl2pPr>
            <a:lvl3pPr marL="1208110" indent="-241622" eaLnBrk="0" hangingPunct="0">
              <a:defRPr>
                <a:solidFill>
                  <a:schemeClr val="tx1"/>
                </a:solidFill>
                <a:latin typeface="Arial" pitchFamily="34" charset="0"/>
                <a:cs typeface="Arial" pitchFamily="34" charset="0"/>
              </a:defRPr>
            </a:lvl3pPr>
            <a:lvl4pPr marL="1691354" indent="-241622" eaLnBrk="0" hangingPunct="0">
              <a:defRPr>
                <a:solidFill>
                  <a:schemeClr val="tx1"/>
                </a:solidFill>
                <a:latin typeface="Arial" pitchFamily="34" charset="0"/>
                <a:cs typeface="Arial" pitchFamily="34" charset="0"/>
              </a:defRPr>
            </a:lvl4pPr>
            <a:lvl5pPr marL="2174598" indent="-241622" eaLnBrk="0" hangingPunct="0">
              <a:defRPr>
                <a:solidFill>
                  <a:schemeClr val="tx1"/>
                </a:solidFill>
                <a:latin typeface="Arial" pitchFamily="34" charset="0"/>
                <a:cs typeface="Arial" pitchFamily="34" charset="0"/>
              </a:defRPr>
            </a:lvl5pPr>
            <a:lvl6pPr marL="2657842" indent="-241622" defTabSz="483244" eaLnBrk="0" fontAlgn="base" hangingPunct="0">
              <a:spcBef>
                <a:spcPct val="0"/>
              </a:spcBef>
              <a:spcAft>
                <a:spcPct val="0"/>
              </a:spcAft>
              <a:defRPr>
                <a:solidFill>
                  <a:schemeClr val="tx1"/>
                </a:solidFill>
                <a:latin typeface="Arial" pitchFamily="34" charset="0"/>
                <a:cs typeface="Arial" pitchFamily="34" charset="0"/>
              </a:defRPr>
            </a:lvl6pPr>
            <a:lvl7pPr marL="3141086" indent="-241622" defTabSz="483244" eaLnBrk="0" fontAlgn="base" hangingPunct="0">
              <a:spcBef>
                <a:spcPct val="0"/>
              </a:spcBef>
              <a:spcAft>
                <a:spcPct val="0"/>
              </a:spcAft>
              <a:defRPr>
                <a:solidFill>
                  <a:schemeClr val="tx1"/>
                </a:solidFill>
                <a:latin typeface="Arial" pitchFamily="34" charset="0"/>
                <a:cs typeface="Arial" pitchFamily="34" charset="0"/>
              </a:defRPr>
            </a:lvl7pPr>
            <a:lvl8pPr marL="3624329" indent="-241622" defTabSz="483244" eaLnBrk="0" fontAlgn="base" hangingPunct="0">
              <a:spcBef>
                <a:spcPct val="0"/>
              </a:spcBef>
              <a:spcAft>
                <a:spcPct val="0"/>
              </a:spcAft>
              <a:defRPr>
                <a:solidFill>
                  <a:schemeClr val="tx1"/>
                </a:solidFill>
                <a:latin typeface="Arial" pitchFamily="34" charset="0"/>
                <a:cs typeface="Arial" pitchFamily="34" charset="0"/>
              </a:defRPr>
            </a:lvl8pPr>
            <a:lvl9pPr marL="4107574" indent="-241622" defTabSz="483244"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2C2E598-1426-471A-BEB1-677747DF485C}" type="slidenum">
              <a:rPr lang="en-US" smtClean="0">
                <a:latin typeface="Times New Roman" pitchFamily="18" charset="0"/>
              </a:rPr>
              <a:pPr eaLnBrk="1" hangingPunct="1"/>
              <a:t>48</a:t>
            </a:fld>
            <a:endParaRPr lang="en-US">
              <a:latin typeface="Times New Roman" pitchFamily="18" charset="0"/>
            </a:endParaRPr>
          </a:p>
        </p:txBody>
      </p:sp>
      <p:sp>
        <p:nvSpPr>
          <p:cNvPr id="69635" name="Rectangle 2"/>
          <p:cNvSpPr>
            <a:spLocks noGrp="1" noRot="1" noChangeAspect="1" noChangeArrowheads="1" noTextEdit="1"/>
          </p:cNvSpPr>
          <p:nvPr>
            <p:ph type="sldImg"/>
          </p:nvPr>
        </p:nvSpPr>
        <p:spPr>
          <a:xfrm>
            <a:off x="458788" y="720725"/>
            <a:ext cx="6397625" cy="3598863"/>
          </a:xfrm>
          <a:ln w="12700" cap="flat">
            <a:solidFill>
              <a:schemeClr val="tx1"/>
            </a:solidFill>
          </a:ln>
        </p:spPr>
      </p:sp>
      <p:sp>
        <p:nvSpPr>
          <p:cNvPr id="69636" name="Rectangle 3"/>
          <p:cNvSpPr>
            <a:spLocks noGrp="1" noChangeArrowheads="1"/>
          </p:cNvSpPr>
          <p:nvPr>
            <p:ph type="body" idx="1"/>
          </p:nvPr>
        </p:nvSpPr>
        <p:spPr>
          <a:xfrm>
            <a:off x="963507" y="4560570"/>
            <a:ext cx="5384800" cy="4315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808" tIns="50073" rIns="96808" bIns="50073"/>
          <a:lstStyle/>
          <a:p>
            <a:pPr eaLnBrk="1" hangingPunct="1"/>
            <a:r>
              <a:rPr lang="en-US"/>
              <a:t>PMD describes what happens when different polarizations of light travel at different speeds in a fiber.</a:t>
            </a:r>
          </a:p>
          <a:p>
            <a:pPr eaLnBrk="1" hangingPunct="1"/>
            <a:endParaRPr lang="en-US"/>
          </a:p>
          <a:p>
            <a:pPr eaLnBrk="1" hangingPunct="1"/>
            <a:r>
              <a:rPr lang="en-US"/>
              <a:t>Like other electromagnetic waves, light has two polarization modes.  These are shown with one traveling on the </a:t>
            </a:r>
            <a:r>
              <a:rPr lang="en-US" i="1"/>
              <a:t>x-</a:t>
            </a:r>
            <a:r>
              <a:rPr lang="en-US"/>
              <a:t>axis and one on the </a:t>
            </a:r>
            <a:r>
              <a:rPr lang="en-US" i="1"/>
              <a:t>y</a:t>
            </a:r>
            <a:r>
              <a:rPr lang="en-US"/>
              <a:t>-axis.  In a fiber with that’s a perfect cylinder, both polarizations travel at the same speed and arrive at the output of the fiber at the same time.   No problem.  However, in the real world, the 2 polarizations don’t arrive at exactly the same time.   The difference in arrival times of the two modes is called PMD and measured in the units of picoseconds. </a:t>
            </a:r>
          </a:p>
          <a:p>
            <a:pPr eaLnBrk="1" hangingPunct="1"/>
            <a:endParaRPr lang="en-US"/>
          </a:p>
          <a:p>
            <a:pPr eaLnBrk="1" hangingPunct="1"/>
            <a:r>
              <a:rPr lang="en-US"/>
              <a:t>PMD occurs because real fibers are not perfect, and have asymmetries caused  either by intrinsic sources that occur during fiber manufacturing, or extrinsic sources caused by either cabling or installation.   It is a very complicated mechanicsm, and often changes real-time even once the cable is installed in the field.  </a:t>
            </a:r>
          </a:p>
          <a:p>
            <a:pPr eaLnBrk="1" hangingPunct="1"/>
            <a:endParaRPr lang="en-US"/>
          </a:p>
          <a:p>
            <a:pPr eaLnBrk="1" hangingPunct="1"/>
            <a:r>
              <a:rPr lang="en-US"/>
              <a:t>PMD is another optical parameter that has limited importance with FTTH systems, but is extremely important for backhaul system.  Low PMD is critical for backhaul systems because it is very difficult and expensive to compensate.  Once again, since manufacturers sell fiber with different grades, it’s important to know what’s actually in the cable to make sure it’ll meet your long-term needs.   </a:t>
            </a:r>
          </a:p>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1A47E7-2B03-4DFD-BAA3-9ACBEA5B6375}" type="slidenum">
              <a:rPr lang="en-US"/>
              <a:pPr/>
              <a:t>49</a:t>
            </a:fld>
            <a:endParaRPr lang="en-US"/>
          </a:p>
        </p:txBody>
      </p:sp>
      <p:sp>
        <p:nvSpPr>
          <p:cNvPr id="214018" name="Rectangle 2"/>
          <p:cNvSpPr>
            <a:spLocks noGrp="1" noRot="1" noChangeAspect="1" noChangeArrowheads="1" noTextEdit="1"/>
          </p:cNvSpPr>
          <p:nvPr>
            <p:ph type="sldImg"/>
          </p:nvPr>
        </p:nvSpPr>
        <p:spPr>
          <a:xfrm>
            <a:off x="466725" y="723900"/>
            <a:ext cx="6381750" cy="3590925"/>
          </a:xfrm>
          <a:ln w="12700" cap="flat">
            <a:solidFill>
              <a:schemeClr val="tx1"/>
            </a:solidFill>
          </a:ln>
          <a:extLst>
            <a:ext uri="{909E8E84-426E-40DD-AFC4-6F175D3DCCD1}">
              <a14:hiddenFill xmlns:a14="http://schemas.microsoft.com/office/drawing/2010/main">
                <a:noFill/>
              </a14:hiddenFill>
            </a:ext>
          </a:extLst>
        </p:spPr>
      </p:sp>
      <p:sp>
        <p:nvSpPr>
          <p:cNvPr id="214019" name="Rectangle 3"/>
          <p:cNvSpPr>
            <a:spLocks noGrp="1" noChangeArrowheads="1"/>
          </p:cNvSpPr>
          <p:nvPr>
            <p:ph type="body" idx="1"/>
          </p:nvPr>
        </p:nvSpPr>
        <p:spPr>
          <a:xfrm>
            <a:off x="963613" y="4560890"/>
            <a:ext cx="5384800" cy="2476171"/>
          </a:xfrm>
          <a:noFill/>
          <a:ln/>
        </p:spPr>
        <p:txBody>
          <a:bodyPr lIns="97277" tIns="50315" rIns="97277" bIns="50315"/>
          <a:lstStyle/>
          <a:p>
            <a:pPr defTabSz="942713"/>
            <a:r>
              <a:rPr lang="en-US"/>
              <a:t>To reduce PMD and to make PMD more resistant to external perturbations, TrueWave fiber is manufactured with a patented spinning process.</a:t>
            </a:r>
          </a:p>
          <a:p>
            <a:pPr defTabSz="942713"/>
            <a:r>
              <a:rPr lang="en-US"/>
              <a:t>Fibers are spun in an oscillatory manner (“SZ”) to impart several twists per meter.  This spinning introduces high mode coupling into the fiber.  This reduces PMD and makes the fiber less sensitive to external environmental effects.</a:t>
            </a:r>
          </a:p>
          <a:p>
            <a:pPr defTabSz="942713"/>
            <a:r>
              <a:rPr lang="en-US"/>
              <a:t>To demonstrate the improved stability of spun fibers, a 22-fiber cable was manufactured that contained 11 spun fibers and 11 nonspun fibers.  </a:t>
            </a:r>
          </a:p>
          <a:p>
            <a:pPr defTabSz="942713"/>
            <a:r>
              <a:rPr lang="en-US"/>
              <a:t>The cable was placed into a temperature chamber and temperature cycled.</a:t>
            </a:r>
          </a:p>
          <a:p>
            <a:pPr defTabSz="942713"/>
            <a:r>
              <a:rPr lang="en-US"/>
              <a:t>The data above shows the average PMD value for the 11 spun fibers and the 11 nonspun fibers at each temperature.  The spun fibers are much more stable.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Glass in optical fibers appears to be somewhat fragile .  However, this is only because the diameter of the glass is so small.</a:t>
            </a:r>
          </a:p>
          <a:p>
            <a:endParaRPr lang="en-US" dirty="0"/>
          </a:p>
          <a:p>
            <a:r>
              <a:rPr lang="en-US" dirty="0"/>
              <a:t>Diameter to diameter, glass is actually stronger than steel.</a:t>
            </a:r>
          </a:p>
          <a:p>
            <a:endParaRPr lang="en-US" dirty="0"/>
          </a:p>
          <a:p>
            <a:r>
              <a:rPr lang="en-US" dirty="0"/>
              <a:t>When the glass is drawn from the tower, it is bare, so a coating is applied.  The coating performance is very important to preserving the strength of the fiber.  </a:t>
            </a:r>
          </a:p>
          <a:p>
            <a:endParaRPr lang="en-US" dirty="0"/>
          </a:p>
          <a:p>
            <a:r>
              <a:rPr lang="en-US" dirty="0"/>
              <a:t>When designed and installed properly, fiber has proven that it can last for decades in aerial or underground environments. </a:t>
            </a:r>
          </a:p>
          <a:p>
            <a:endParaRPr lang="en-US" dirty="0"/>
          </a:p>
          <a:p>
            <a:endParaRPr lang="en-US" dirty="0"/>
          </a:p>
        </p:txBody>
      </p:sp>
      <p:sp>
        <p:nvSpPr>
          <p:cNvPr id="4" name="Slide Number Placeholder 3"/>
          <p:cNvSpPr>
            <a:spLocks noGrp="1"/>
          </p:cNvSpPr>
          <p:nvPr>
            <p:ph type="sldNum" sz="quarter" idx="10"/>
          </p:nvPr>
        </p:nvSpPr>
        <p:spPr/>
        <p:txBody>
          <a:bodyPr/>
          <a:lstStyle/>
          <a:p>
            <a:fld id="{6246821E-09C3-F642-AA82-6FA3FE5EF8DB}" type="slidenum">
              <a:rPr lang="en-US" smtClean="0"/>
              <a:t>51</a:t>
            </a:fld>
            <a:endParaRPr lang="en-US"/>
          </a:p>
        </p:txBody>
      </p:sp>
    </p:spTree>
    <p:extLst>
      <p:ext uri="{BB962C8B-B14F-4D97-AF65-F5344CB8AC3E}">
        <p14:creationId xmlns:p14="http://schemas.microsoft.com/office/powerpoint/2010/main" val="16341892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BC1B8477-DA91-4073-8C0E-5EDA8EA275A9}" type="slidenum">
              <a:rPr lang="en-US" smtClean="0"/>
              <a:pPr/>
              <a:t>53</a:t>
            </a:fld>
            <a:endParaRPr lang="en-US" dirty="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24045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don’t expect next year, no business case to support this</a:t>
            </a:r>
          </a:p>
          <a:p>
            <a:endParaRPr lang="en-CA" dirty="0"/>
          </a:p>
          <a:p>
            <a:r>
              <a:rPr lang="en-CA" dirty="0"/>
              <a:t>Minimum DL link 20 GBPS</a:t>
            </a:r>
          </a:p>
          <a:p>
            <a:endParaRPr lang="en-CA" dirty="0"/>
          </a:p>
          <a:p>
            <a:r>
              <a:rPr lang="en-CA" dirty="0"/>
              <a:t>Numbers on fiber</a:t>
            </a:r>
          </a:p>
          <a:p>
            <a:endParaRPr lang="en-CA" dirty="0"/>
          </a:p>
          <a:p>
            <a:r>
              <a:rPr lang="en-CA" dirty="0"/>
              <a:t>Data from congress mobility report</a:t>
            </a:r>
          </a:p>
          <a:p>
            <a:endParaRPr lang="en-CA" dirty="0"/>
          </a:p>
        </p:txBody>
      </p:sp>
      <p:sp>
        <p:nvSpPr>
          <p:cNvPr id="4" name="Slide Number Placeholder 3"/>
          <p:cNvSpPr>
            <a:spLocks noGrp="1"/>
          </p:cNvSpPr>
          <p:nvPr>
            <p:ph type="sldNum" sz="quarter" idx="10"/>
          </p:nvPr>
        </p:nvSpPr>
        <p:spPr/>
        <p:txBody>
          <a:bodyPr/>
          <a:lstStyle/>
          <a:p>
            <a:fld id="{5761644E-CCF5-48AD-847B-ADF585807BC7}" type="slidenum">
              <a:rPr lang="en-CA" smtClean="0"/>
              <a:t>9</a:t>
            </a:fld>
            <a:endParaRPr lang="en-CA"/>
          </a:p>
        </p:txBody>
      </p:sp>
    </p:spTree>
    <p:extLst>
      <p:ext uri="{BB962C8B-B14F-4D97-AF65-F5344CB8AC3E}">
        <p14:creationId xmlns:p14="http://schemas.microsoft.com/office/powerpoint/2010/main" val="3591786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Light has been used as a communications method for hundreds of years.  Examples of this are smoke signals and the use of Morse code by blinking lights.  </a:t>
            </a:r>
          </a:p>
        </p:txBody>
      </p:sp>
      <p:sp>
        <p:nvSpPr>
          <p:cNvPr id="4" name="Slide Number Placeholder 3"/>
          <p:cNvSpPr>
            <a:spLocks noGrp="1"/>
          </p:cNvSpPr>
          <p:nvPr>
            <p:ph type="sldNum" sz="quarter" idx="10"/>
          </p:nvPr>
        </p:nvSpPr>
        <p:spPr/>
        <p:txBody>
          <a:bodyPr/>
          <a:lstStyle/>
          <a:p>
            <a:fld id="{6246821E-09C3-F642-AA82-6FA3FE5EF8DB}" type="slidenum">
              <a:rPr lang="en-US" smtClean="0"/>
              <a:t>20</a:t>
            </a:fld>
            <a:endParaRPr lang="en-US"/>
          </a:p>
        </p:txBody>
      </p:sp>
    </p:spTree>
    <p:extLst>
      <p:ext uri="{BB962C8B-B14F-4D97-AF65-F5344CB8AC3E}">
        <p14:creationId xmlns:p14="http://schemas.microsoft.com/office/powerpoint/2010/main" val="1313337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John Tyndall and William Wheeler demonstrated that light could be guided.</a:t>
            </a:r>
          </a:p>
          <a:p>
            <a:endParaRPr lang="en-US" dirty="0"/>
          </a:p>
          <a:p>
            <a:r>
              <a:rPr lang="en-US" dirty="0"/>
              <a:t>John Tyndall showed that light could be guided in a steam of water from a bucket.</a:t>
            </a:r>
          </a:p>
          <a:p>
            <a:endParaRPr lang="en-US" dirty="0"/>
          </a:p>
          <a:p>
            <a:r>
              <a:rPr lang="en-US" dirty="0"/>
              <a:t>William Wheeler invented the concept of light pipes for home lighting.  We use that concept today for car interior illumination. </a:t>
            </a:r>
          </a:p>
        </p:txBody>
      </p:sp>
      <p:sp>
        <p:nvSpPr>
          <p:cNvPr id="4" name="Slide Number Placeholder 3"/>
          <p:cNvSpPr>
            <a:spLocks noGrp="1"/>
          </p:cNvSpPr>
          <p:nvPr>
            <p:ph type="sldNum" sz="quarter" idx="10"/>
          </p:nvPr>
        </p:nvSpPr>
        <p:spPr/>
        <p:txBody>
          <a:bodyPr/>
          <a:lstStyle/>
          <a:p>
            <a:fld id="{6246821E-09C3-F642-AA82-6FA3FE5EF8DB}" type="slidenum">
              <a:rPr lang="en-US" smtClean="0"/>
              <a:t>21</a:t>
            </a:fld>
            <a:endParaRPr lang="en-US"/>
          </a:p>
        </p:txBody>
      </p:sp>
    </p:spTree>
    <p:extLst>
      <p:ext uri="{BB962C8B-B14F-4D97-AF65-F5344CB8AC3E}">
        <p14:creationId xmlns:p14="http://schemas.microsoft.com/office/powerpoint/2010/main" val="3610756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Breakthroughs really began to take place in the 1960s and 1970s.  Lasers were invented in the 1960s.  </a:t>
            </a:r>
          </a:p>
          <a:p>
            <a:endParaRPr lang="en-US" dirty="0"/>
          </a:p>
          <a:p>
            <a:r>
              <a:rPr lang="en-US" dirty="0"/>
              <a:t>Low loss fiber manufacturing techniques were first invented in the 1970s, and single-mode fiber was introduced in the 1980s.</a:t>
            </a:r>
          </a:p>
          <a:p>
            <a:endParaRPr lang="en-US" dirty="0"/>
          </a:p>
          <a:p>
            <a:r>
              <a:rPr lang="en-US" dirty="0"/>
              <a:t>Since those fundamental inventions occurred, the industry has been constantly reinventing itself with new innovations, and a wide variety of quality, process and cost improvements starting in the 1980s and continuing today.  </a:t>
            </a:r>
          </a:p>
          <a:p>
            <a:endParaRPr lang="en-US" dirty="0"/>
          </a:p>
          <a:p>
            <a:r>
              <a:rPr lang="en-US" dirty="0"/>
              <a:t>The cost of fiber has dropped dramatically approximately 95% from the early days, and the quality far exceeds fibers from the early years.  </a:t>
            </a:r>
          </a:p>
          <a:p>
            <a:endParaRPr lang="en-US" dirty="0"/>
          </a:p>
          <a:p>
            <a:r>
              <a:rPr lang="en-US" dirty="0"/>
              <a:t>These quality and cost improvements have enabled fiber to take its position as a preferred communication medium  throughout a wide variety of networks, including FTTH.  </a:t>
            </a:r>
          </a:p>
          <a:p>
            <a:endParaRPr lang="en-US" dirty="0"/>
          </a:p>
          <a:p>
            <a:r>
              <a:rPr lang="en-US" dirty="0"/>
              <a:t>Although FTTH trials have occurred since the early 1990s, FTTH momentum really picked up from 2005 to 2010 to the point now that most new network builders choose fiber as their first choice, due to its combination of high bandwidth and low cost.  </a:t>
            </a:r>
          </a:p>
        </p:txBody>
      </p:sp>
      <p:sp>
        <p:nvSpPr>
          <p:cNvPr id="4" name="Slide Number Placeholder 3"/>
          <p:cNvSpPr>
            <a:spLocks noGrp="1"/>
          </p:cNvSpPr>
          <p:nvPr>
            <p:ph type="sldNum" sz="quarter" idx="10"/>
          </p:nvPr>
        </p:nvSpPr>
        <p:spPr/>
        <p:txBody>
          <a:bodyPr/>
          <a:lstStyle/>
          <a:p>
            <a:fld id="{6246821E-09C3-F642-AA82-6FA3FE5EF8DB}" type="slidenum">
              <a:rPr lang="en-US" smtClean="0"/>
              <a:t>23</a:t>
            </a:fld>
            <a:endParaRPr lang="en-US"/>
          </a:p>
        </p:txBody>
      </p:sp>
    </p:spTree>
    <p:extLst>
      <p:ext uri="{BB962C8B-B14F-4D97-AF65-F5344CB8AC3E}">
        <p14:creationId xmlns:p14="http://schemas.microsoft.com/office/powerpoint/2010/main" val="344326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500">
                <a:solidFill>
                  <a:schemeClr val="tx1"/>
                </a:solidFill>
                <a:latin typeface="Helvetica Neue Light" charset="0"/>
              </a:defRPr>
            </a:lvl1pPr>
            <a:lvl2pPr marL="787156" indent="-302752">
              <a:defRPr sz="2500">
                <a:solidFill>
                  <a:schemeClr val="tx1"/>
                </a:solidFill>
                <a:latin typeface="Helvetica Neue Light" charset="0"/>
              </a:defRPr>
            </a:lvl2pPr>
            <a:lvl3pPr marL="1211009" indent="-242202">
              <a:defRPr sz="2500">
                <a:solidFill>
                  <a:schemeClr val="tx1"/>
                </a:solidFill>
                <a:latin typeface="Helvetica Neue Light" charset="0"/>
              </a:defRPr>
            </a:lvl3pPr>
            <a:lvl4pPr marL="1695412" indent="-242202">
              <a:defRPr sz="2500">
                <a:solidFill>
                  <a:schemeClr val="tx1"/>
                </a:solidFill>
                <a:latin typeface="Helvetica Neue Light" charset="0"/>
              </a:defRPr>
            </a:lvl4pPr>
            <a:lvl5pPr marL="2179815" indent="-242202">
              <a:defRPr sz="2500">
                <a:solidFill>
                  <a:schemeClr val="tx1"/>
                </a:solidFill>
                <a:latin typeface="Helvetica Neue Light" charset="0"/>
              </a:defRPr>
            </a:lvl5pPr>
            <a:lvl6pPr marL="2664219" indent="-242202" eaLnBrk="0" fontAlgn="base" hangingPunct="0">
              <a:spcBef>
                <a:spcPct val="50000"/>
              </a:spcBef>
              <a:spcAft>
                <a:spcPct val="0"/>
              </a:spcAft>
              <a:defRPr sz="2500">
                <a:solidFill>
                  <a:schemeClr val="tx1"/>
                </a:solidFill>
                <a:latin typeface="Helvetica Neue Light" charset="0"/>
              </a:defRPr>
            </a:lvl6pPr>
            <a:lvl7pPr marL="3148622" indent="-242202" eaLnBrk="0" fontAlgn="base" hangingPunct="0">
              <a:spcBef>
                <a:spcPct val="50000"/>
              </a:spcBef>
              <a:spcAft>
                <a:spcPct val="0"/>
              </a:spcAft>
              <a:defRPr sz="2500">
                <a:solidFill>
                  <a:schemeClr val="tx1"/>
                </a:solidFill>
                <a:latin typeface="Helvetica Neue Light" charset="0"/>
              </a:defRPr>
            </a:lvl7pPr>
            <a:lvl8pPr marL="3633026" indent="-242202" eaLnBrk="0" fontAlgn="base" hangingPunct="0">
              <a:spcBef>
                <a:spcPct val="50000"/>
              </a:spcBef>
              <a:spcAft>
                <a:spcPct val="0"/>
              </a:spcAft>
              <a:defRPr sz="2500">
                <a:solidFill>
                  <a:schemeClr val="tx1"/>
                </a:solidFill>
                <a:latin typeface="Helvetica Neue Light" charset="0"/>
              </a:defRPr>
            </a:lvl8pPr>
            <a:lvl9pPr marL="4117429" indent="-242202" eaLnBrk="0" fontAlgn="base" hangingPunct="0">
              <a:spcBef>
                <a:spcPct val="50000"/>
              </a:spcBef>
              <a:spcAft>
                <a:spcPct val="0"/>
              </a:spcAft>
              <a:defRPr sz="2500">
                <a:solidFill>
                  <a:schemeClr val="tx1"/>
                </a:solidFill>
                <a:latin typeface="Helvetica Neue Light" charset="0"/>
              </a:defRPr>
            </a:lvl9pPr>
          </a:lstStyle>
          <a:p>
            <a:fld id="{9FF11D1C-18DA-40F4-A6B0-E69FF7489104}" type="slidenum">
              <a:rPr lang="en-US" altLang="en-US" sz="1300">
                <a:latin typeface="Times New Roman" pitchFamily="18" charset="0"/>
              </a:rPr>
              <a:pPr/>
              <a:t>25</a:t>
            </a:fld>
            <a:endParaRPr lang="en-US" altLang="en-US" sz="1300">
              <a:latin typeface="Times New Roman" pitchFamily="18" charset="0"/>
            </a:endParaRPr>
          </a:p>
        </p:txBody>
      </p:sp>
      <p:sp>
        <p:nvSpPr>
          <p:cNvPr id="38915" name="Rectangle 2"/>
          <p:cNvSpPr>
            <a:spLocks noGrp="1" noRot="1" noChangeAspect="1" noChangeArrowheads="1" noTextEdit="1"/>
          </p:cNvSpPr>
          <p:nvPr>
            <p:ph type="sldImg"/>
          </p:nvPr>
        </p:nvSpPr>
        <p:spPr>
          <a:xfrm>
            <a:off x="458788" y="720725"/>
            <a:ext cx="6400800" cy="3600450"/>
          </a:xfrm>
          <a:ln w="12700" cap="flat">
            <a:solidFill>
              <a:schemeClr val="tx1"/>
            </a:solidFill>
          </a:ln>
        </p:spPr>
      </p:sp>
      <p:sp>
        <p:nvSpPr>
          <p:cNvPr id="38916" name="Rectangle 3"/>
          <p:cNvSpPr>
            <a:spLocks noGrp="1" noChangeArrowheads="1"/>
          </p:cNvSpPr>
          <p:nvPr>
            <p:ph type="body" idx="1"/>
          </p:nvPr>
        </p:nvSpPr>
        <p:spPr>
          <a:xfrm>
            <a:off x="975360" y="4560445"/>
            <a:ext cx="5364480" cy="4319451"/>
          </a:xfrm>
          <a:noFill/>
        </p:spPr>
        <p:txBody>
          <a:bodyPr lIns="110499" tIns="56186" rIns="110499" bIns="56186"/>
          <a:lstStyle/>
          <a:p>
            <a:r>
              <a:rPr lang="en-US" altLang="en-US" dirty="0"/>
              <a:t>Now we’ll start to get into some more technical topics.  Fiber is the fast communications pipe available.  </a:t>
            </a:r>
          </a:p>
          <a:p>
            <a:endParaRPr lang="en-US" altLang="en-US" dirty="0"/>
          </a:p>
          <a:p>
            <a:r>
              <a:rPr lang="en-US" altLang="en-US" dirty="0"/>
              <a:t>It’s often referred to as a “light pipe” since the fiber contains light.  A common question is whether the center is hollow.  </a:t>
            </a:r>
          </a:p>
          <a:p>
            <a:endParaRPr lang="en-US" altLang="en-US" dirty="0"/>
          </a:p>
          <a:p>
            <a:r>
              <a:rPr lang="en-US" altLang="en-US" dirty="0"/>
              <a:t>A fiber is made of glass and most types are completely solid.  Some experimental fibers have holes in them, but they’re not used for common telecommunications purposes.  </a:t>
            </a:r>
          </a:p>
          <a:p>
            <a:endParaRPr lang="en-US" altLang="en-US" dirty="0"/>
          </a:p>
          <a:p>
            <a:r>
              <a:rPr lang="en-US" altLang="en-US" dirty="0"/>
              <a:t>The difference between the core and the cladding is that the core has dopant material to the glass.</a:t>
            </a:r>
          </a:p>
          <a:p>
            <a:endParaRPr lang="en-US" altLang="en-US" dirty="0"/>
          </a:p>
          <a:p>
            <a:r>
              <a:rPr lang="en-US" altLang="en-US" dirty="0"/>
              <a:t>Fibers have plastic coatings on them to protect them, which we’ll talk about later in this presentation.  </a:t>
            </a:r>
          </a:p>
          <a:p>
            <a:endParaRPr lang="en-US" altLang="en-US" dirty="0"/>
          </a:p>
          <a:p>
            <a:r>
              <a:rPr lang="en-US" altLang="en-US" dirty="0"/>
              <a:t>Finally, one fiber can handle hundreds of million telephone calls at one time.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The basic concept  of total internal reflection is what makes fibers work.</a:t>
            </a:r>
          </a:p>
          <a:p>
            <a:endParaRPr lang="en-US" dirty="0"/>
          </a:p>
          <a:p>
            <a:r>
              <a:rPr lang="en-US" dirty="0"/>
              <a:t>Light travels down the core and bounces off of the cladding as it makes its way down the fiber.   </a:t>
            </a:r>
          </a:p>
          <a:p>
            <a:endParaRPr lang="en-US" dirty="0"/>
          </a:p>
          <a:p>
            <a:r>
              <a:rPr lang="en-US" dirty="0"/>
              <a:t>The core and the cladding have different indices of refraction.  The refractive index difference is what makes fibers work. </a:t>
            </a:r>
          </a:p>
          <a:p>
            <a:endParaRPr lang="en-US" dirty="0"/>
          </a:p>
          <a:p>
            <a:r>
              <a:rPr lang="en-US" dirty="0"/>
              <a:t>We’ll talk more about total internal reflection in the next few slides.  </a:t>
            </a:r>
          </a:p>
        </p:txBody>
      </p:sp>
      <p:sp>
        <p:nvSpPr>
          <p:cNvPr id="4" name="Slide Number Placeholder 3"/>
          <p:cNvSpPr>
            <a:spLocks noGrp="1"/>
          </p:cNvSpPr>
          <p:nvPr>
            <p:ph type="sldNum" sz="quarter" idx="10"/>
          </p:nvPr>
        </p:nvSpPr>
        <p:spPr/>
        <p:txBody>
          <a:bodyPr/>
          <a:lstStyle/>
          <a:p>
            <a:fld id="{6246821E-09C3-F642-AA82-6FA3FE5EF8DB}" type="slidenum">
              <a:rPr lang="en-US" smtClean="0"/>
              <a:t>26</a:t>
            </a:fld>
            <a:endParaRPr lang="en-US"/>
          </a:p>
        </p:txBody>
      </p:sp>
    </p:spTree>
    <p:extLst>
      <p:ext uri="{BB962C8B-B14F-4D97-AF65-F5344CB8AC3E}">
        <p14:creationId xmlns:p14="http://schemas.microsoft.com/office/powerpoint/2010/main" val="267340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As I mentioned earlier in the presentation, a fiber is made of solid glass.  </a:t>
            </a:r>
          </a:p>
          <a:p>
            <a:endParaRPr lang="en-US" dirty="0"/>
          </a:p>
          <a:p>
            <a:r>
              <a:rPr lang="en-US" dirty="0"/>
              <a:t>The glass is extremely pure.  We measure the impurities in the glass raw materials down to the parts per billion level.   </a:t>
            </a:r>
          </a:p>
          <a:p>
            <a:endParaRPr lang="en-US" dirty="0"/>
          </a:p>
          <a:p>
            <a:r>
              <a:rPr lang="en-US" dirty="0"/>
              <a:t>To put that in perspective, there are approximately 1.1 billion people in Africa.  You’d have a better chance of finding a particular person on the continent of Africa than you would finding an impurity during a random sampling of the raw materials we use for our fiber.  </a:t>
            </a:r>
          </a:p>
          <a:p>
            <a:endParaRPr lang="en-US" dirty="0"/>
          </a:p>
          <a:p>
            <a:r>
              <a:rPr lang="en-US" dirty="0"/>
              <a:t>The core is the center of an optical fiber.  It contains dopants to change the speed of light versus the cladding.  The most common dopant is germanium dioxide, GeO2. </a:t>
            </a:r>
          </a:p>
          <a:p>
            <a:endParaRPr lang="en-US" dirty="0"/>
          </a:p>
          <a:p>
            <a:r>
              <a:rPr lang="en-US" dirty="0"/>
              <a:t>The core of telecommunications fibers can be anywhere from roughly 3 to 100 microns, but the most common single-mode fiber has a core of around 9-10 microns.  The core is the dark blue dot in the picture. </a:t>
            </a:r>
          </a:p>
          <a:p>
            <a:endParaRPr lang="en-US" dirty="0"/>
          </a:p>
          <a:p>
            <a:r>
              <a:rPr lang="en-US" dirty="0"/>
              <a:t>The cladding is an outer layer of glass, and it is typically 125 microns, or a little larger than human hair.  It’s made of pure silica dioxide, SiO2, otherwise known as glass.  </a:t>
            </a:r>
          </a:p>
          <a:p>
            <a:endParaRPr lang="en-US" dirty="0"/>
          </a:p>
          <a:p>
            <a:r>
              <a:rPr lang="en-US" dirty="0"/>
              <a:t>Finally, there are 2 layers of plastic coatings on the outside of the glass that cushion and protects the fiber.   The inner layer is larger, and is softer.  The outer layer is smaller and is tougher.  These coatings bring the final </a:t>
            </a:r>
            <a:r>
              <a:rPr lang="en-US" dirty="0" err="1"/>
              <a:t>diamter</a:t>
            </a:r>
            <a:r>
              <a:rPr lang="en-US" dirty="0"/>
              <a:t> of the fiber to approximately 245-250 microns.  </a:t>
            </a:r>
          </a:p>
          <a:p>
            <a:endParaRPr lang="en-US" dirty="0"/>
          </a:p>
        </p:txBody>
      </p:sp>
      <p:sp>
        <p:nvSpPr>
          <p:cNvPr id="4" name="Slide Number Placeholder 3"/>
          <p:cNvSpPr>
            <a:spLocks noGrp="1"/>
          </p:cNvSpPr>
          <p:nvPr>
            <p:ph type="sldNum" sz="quarter" idx="10"/>
          </p:nvPr>
        </p:nvSpPr>
        <p:spPr/>
        <p:txBody>
          <a:bodyPr/>
          <a:lstStyle/>
          <a:p>
            <a:fld id="{6246821E-09C3-F642-AA82-6FA3FE5EF8DB}" type="slidenum">
              <a:rPr lang="en-US" smtClean="0"/>
              <a:t>27</a:t>
            </a:fld>
            <a:endParaRPr lang="en-US"/>
          </a:p>
        </p:txBody>
      </p:sp>
    </p:spTree>
    <p:extLst>
      <p:ext uri="{BB962C8B-B14F-4D97-AF65-F5344CB8AC3E}">
        <p14:creationId xmlns:p14="http://schemas.microsoft.com/office/powerpoint/2010/main" val="1125111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508502"/>
            <a:ext cx="10363200" cy="852715"/>
          </a:xfrm>
        </p:spPr>
        <p:txBody>
          <a:bodyPr>
            <a:normAutofit/>
          </a:bodyPr>
          <a:lstStyle>
            <a:lvl1pPr algn="ctr">
              <a:defRPr sz="2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828800" y="5361214"/>
            <a:ext cx="8534400" cy="689428"/>
          </a:xfrm>
        </p:spPr>
        <p:txBody>
          <a:bodyPr>
            <a:normAutofit/>
          </a:bodyPr>
          <a:lstStyle>
            <a:lvl1pPr marL="0" indent="0" algn="ctr">
              <a:buNone/>
              <a:defRPr sz="1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20830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11767" y="280989"/>
            <a:ext cx="7302500" cy="1108075"/>
          </a:xfrm>
        </p:spPr>
        <p:txBody>
          <a:bodyPr/>
          <a:lstStyle/>
          <a:p>
            <a:r>
              <a:rPr lang="en-US"/>
              <a:t>Click to edit Master title style</a:t>
            </a:r>
          </a:p>
        </p:txBody>
      </p:sp>
      <p:sp>
        <p:nvSpPr>
          <p:cNvPr id="3" name="Text Placeholder 2"/>
          <p:cNvSpPr>
            <a:spLocks noGrp="1"/>
          </p:cNvSpPr>
          <p:nvPr>
            <p:ph type="body" sz="half" idx="1"/>
          </p:nvPr>
        </p:nvSpPr>
        <p:spPr>
          <a:xfrm>
            <a:off x="1011768" y="1533525"/>
            <a:ext cx="5069417" cy="4087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6284384" y="1533525"/>
            <a:ext cx="5071533" cy="4087813"/>
          </a:xfrm>
        </p:spPr>
        <p:txBody>
          <a:bodyPr/>
          <a:lstStyle/>
          <a:p>
            <a:pPr lvl="0"/>
            <a:endParaRPr lang="en-US" noProof="0"/>
          </a:p>
        </p:txBody>
      </p:sp>
      <p:sp>
        <p:nvSpPr>
          <p:cNvPr id="5" name="Slide Number Placeholder 4"/>
          <p:cNvSpPr>
            <a:spLocks noGrp="1" noChangeArrowheads="1"/>
          </p:cNvSpPr>
          <p:nvPr>
            <p:ph type="sldNum" sz="quarter" idx="10"/>
          </p:nvPr>
        </p:nvSpPr>
        <p:spPr>
          <a:xfrm>
            <a:off x="1" y="6373814"/>
            <a:ext cx="2493433" cy="484187"/>
          </a:xfrm>
          <a:prstGeom prst="rect">
            <a:avLst/>
          </a:prstGeom>
          <a:ln/>
        </p:spPr>
        <p:txBody>
          <a:bodyPr/>
          <a:lstStyle>
            <a:lvl1pPr>
              <a:defRPr/>
            </a:lvl1pPr>
          </a:lstStyle>
          <a:p>
            <a:pPr>
              <a:defRPr/>
            </a:pPr>
            <a:fld id="{64D7DEF3-F94B-4C41-A59F-7D2FBB848C23}" type="slidenum">
              <a:rPr lang="en-US"/>
              <a:pPr>
                <a:defRPr/>
              </a:pPr>
              <a:t>‹#›</a:t>
            </a:fld>
            <a:endParaRPr lang="en-US"/>
          </a:p>
        </p:txBody>
      </p:sp>
      <p:sp>
        <p:nvSpPr>
          <p:cNvPr id="6" name="Rectangle 6"/>
          <p:cNvSpPr>
            <a:spLocks noGrp="1" noChangeArrowheads="1"/>
          </p:cNvSpPr>
          <p:nvPr>
            <p:ph type="ftr" sz="quarter" idx="11"/>
          </p:nvPr>
        </p:nvSpPr>
        <p:spPr>
          <a:xfrm>
            <a:off x="4165600" y="6356351"/>
            <a:ext cx="3860800" cy="365125"/>
          </a:xfrm>
          <a:prstGeom prst="rect">
            <a:avLst/>
          </a:prstGeom>
          <a:ln/>
        </p:spPr>
        <p:txBody>
          <a:bodyPr/>
          <a:lstStyle>
            <a:lvl1pPr>
              <a:defRPr/>
            </a:lvl1pPr>
          </a:lstStyle>
          <a:p>
            <a:pPr>
              <a:defRPr/>
            </a:pPr>
            <a:r>
              <a:rPr lang="en-US"/>
              <a:t>OFS Proprietary 	Copyright © OFS 2005	 John George 		</a:t>
            </a:r>
            <a:r>
              <a:rPr lang="en-US" sz="1300"/>
              <a:t>Page </a:t>
            </a:r>
            <a:fld id="{7379D64F-E6B0-401F-AC32-FA08584F24C1}" type="slidenum">
              <a:rPr lang="en-US" sz="1300"/>
              <a:pPr>
                <a:defRPr/>
              </a:pPr>
              <a:t>‹#›</a:t>
            </a:fld>
            <a:endParaRPr lang="en-US" sz="1300"/>
          </a:p>
        </p:txBody>
      </p:sp>
    </p:spTree>
    <p:extLst>
      <p:ext uri="{BB962C8B-B14F-4D97-AF65-F5344CB8AC3E}">
        <p14:creationId xmlns:p14="http://schemas.microsoft.com/office/powerpoint/2010/main" val="20630406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1767" y="280989"/>
            <a:ext cx="7302500" cy="1108075"/>
          </a:xfrm>
        </p:spPr>
        <p:txBody>
          <a:bodyPr/>
          <a:lstStyle/>
          <a:p>
            <a:r>
              <a:rPr lang="en-US"/>
              <a:t>Click to edit Master title style</a:t>
            </a:r>
            <a:endParaRPr lang="en-GB"/>
          </a:p>
        </p:txBody>
      </p:sp>
      <p:sp>
        <p:nvSpPr>
          <p:cNvPr id="3" name="Table Placeholder 2"/>
          <p:cNvSpPr>
            <a:spLocks noGrp="1"/>
          </p:cNvSpPr>
          <p:nvPr>
            <p:ph type="tbl" idx="1"/>
          </p:nvPr>
        </p:nvSpPr>
        <p:spPr>
          <a:xfrm>
            <a:off x="1011767" y="1533525"/>
            <a:ext cx="10344151" cy="4087813"/>
          </a:xfrm>
        </p:spPr>
        <p:txBody>
          <a:bodyPr/>
          <a:lstStyle/>
          <a:p>
            <a:endParaRPr lang="en-GB"/>
          </a:p>
        </p:txBody>
      </p:sp>
      <p:sp>
        <p:nvSpPr>
          <p:cNvPr id="4" name="Slide Number Placeholder 3"/>
          <p:cNvSpPr>
            <a:spLocks noGrp="1"/>
          </p:cNvSpPr>
          <p:nvPr>
            <p:ph type="sldNum" sz="quarter" idx="10"/>
          </p:nvPr>
        </p:nvSpPr>
        <p:spPr>
          <a:xfrm>
            <a:off x="1" y="6373814"/>
            <a:ext cx="2493433" cy="484187"/>
          </a:xfrm>
        </p:spPr>
        <p:txBody>
          <a:bodyPr/>
          <a:lstStyle>
            <a:lvl1pPr>
              <a:defRPr/>
            </a:lvl1pPr>
          </a:lstStyle>
          <a:p>
            <a:fld id="{3CA671CC-69EE-4CD1-87CE-14ED6EAD927D}" type="slidenum">
              <a:rPr lang="en-US"/>
              <a:pPr/>
              <a:t>‹#›</a:t>
            </a:fld>
            <a:endParaRPr lang="en-US"/>
          </a:p>
        </p:txBody>
      </p:sp>
      <p:sp>
        <p:nvSpPr>
          <p:cNvPr id="5" name="Footer Placeholder 4"/>
          <p:cNvSpPr>
            <a:spLocks noGrp="1"/>
          </p:cNvSpPr>
          <p:nvPr>
            <p:ph type="ftr" sz="quarter" idx="11"/>
          </p:nvPr>
        </p:nvSpPr>
        <p:spPr>
          <a:xfrm>
            <a:off x="508000" y="6477000"/>
            <a:ext cx="11684000" cy="381000"/>
          </a:xfrm>
          <a:prstGeom prst="rect">
            <a:avLst/>
          </a:prstGeom>
        </p:spPr>
        <p:txBody>
          <a:bodyPr/>
          <a:lstStyle>
            <a:lvl1pPr>
              <a:defRPr/>
            </a:lvl1pPr>
          </a:lstStyle>
          <a:p>
            <a:r>
              <a:rPr lang="en-US"/>
              <a:t>					Copyright © OFS 2009	 </a:t>
            </a:r>
            <a:r>
              <a:rPr lang="en-US" sz="1300"/>
              <a:t>Page </a:t>
            </a:r>
            <a:fld id="{98D5D1A4-A297-4D81-A916-9BA045635D79}" type="slidenum">
              <a:rPr lang="en-US" sz="1300"/>
              <a:pPr/>
              <a:t>‹#›</a:t>
            </a:fld>
            <a:endParaRPr lang="en-US" sz="1300"/>
          </a:p>
        </p:txBody>
      </p:sp>
    </p:spTree>
    <p:extLst>
      <p:ext uri="{BB962C8B-B14F-4D97-AF65-F5344CB8AC3E}">
        <p14:creationId xmlns:p14="http://schemas.microsoft.com/office/powerpoint/2010/main" val="389813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14723" name="Rectangle 3"/>
          <p:cNvSpPr>
            <a:spLocks noGrp="1" noChangeArrowheads="1"/>
          </p:cNvSpPr>
          <p:nvPr>
            <p:ph type="ctrTitle" sz="quarter"/>
          </p:nvPr>
        </p:nvSpPr>
        <p:spPr>
          <a:xfrm>
            <a:off x="406400" y="381000"/>
            <a:ext cx="6502400" cy="1143000"/>
          </a:xfrm>
        </p:spPr>
        <p:txBody>
          <a:bodyPr lIns="91440" tIns="45720" rIns="91440" bIns="45720"/>
          <a:lstStyle>
            <a:lvl1pPr>
              <a:defRPr sz="3200"/>
            </a:lvl1pPr>
          </a:lstStyle>
          <a:p>
            <a:pPr lvl="0"/>
            <a:r>
              <a:rPr lang="en-US" noProof="0"/>
              <a:t>Click to edit Master title style</a:t>
            </a:r>
          </a:p>
        </p:txBody>
      </p:sp>
      <p:pic>
        <p:nvPicPr>
          <p:cNvPr id="3" name="Picture 2">
            <a:extLst>
              <a:ext uri="{FF2B5EF4-FFF2-40B4-BE49-F238E27FC236}">
                <a16:creationId xmlns:a16="http://schemas.microsoft.com/office/drawing/2014/main" id="{4A74991B-F83F-423B-B044-267CAB8673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16447" y="171395"/>
            <a:ext cx="1943100" cy="1041502"/>
          </a:xfrm>
          <a:prstGeom prst="rect">
            <a:avLst/>
          </a:prstGeom>
        </p:spPr>
      </p:pic>
    </p:spTree>
    <p:extLst>
      <p:ext uri="{BB962C8B-B14F-4D97-AF65-F5344CB8AC3E}">
        <p14:creationId xmlns:p14="http://schemas.microsoft.com/office/powerpoint/2010/main" val="165203266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0000"/>
                </a:solidFill>
              </a:defRPr>
            </a:lvl1pPr>
          </a:lstStyle>
          <a:p>
            <a:r>
              <a:rPr lang="en-US" dirty="0"/>
              <a:t>Click to edit Master title style</a:t>
            </a:r>
          </a:p>
        </p:txBody>
      </p:sp>
      <p:sp>
        <p:nvSpPr>
          <p:cNvPr id="4" name="Slide Number Placeholder 3"/>
          <p:cNvSpPr>
            <a:spLocks noGrp="1"/>
          </p:cNvSpPr>
          <p:nvPr>
            <p:ph type="sldNum" sz="quarter" idx="11"/>
          </p:nvPr>
        </p:nvSpPr>
        <p:spPr/>
        <p:txBody>
          <a:bodyPr/>
          <a:lstStyle/>
          <a:p>
            <a:fld id="{93B93ED8-0A28-144B-8090-401152FB9154}" type="slidenum">
              <a:rPr lang="en-US" smtClean="0"/>
              <a:pPr/>
              <a:t>‹#›</a:t>
            </a:fld>
            <a:endParaRPr lang="en-US" dirty="0"/>
          </a:p>
        </p:txBody>
      </p:sp>
      <p:sp>
        <p:nvSpPr>
          <p:cNvPr id="6" name="Text Placeholder 5"/>
          <p:cNvSpPr>
            <a:spLocks noGrp="1"/>
          </p:cNvSpPr>
          <p:nvPr>
            <p:ph type="body" sz="quarter" idx="12"/>
          </p:nvPr>
        </p:nvSpPr>
        <p:spPr>
          <a:xfrm>
            <a:off x="609600" y="1119912"/>
            <a:ext cx="10972800" cy="491259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851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0000"/>
                </a:solidFill>
              </a:defRPr>
            </a:lvl1pPr>
          </a:lstStyle>
          <a:p>
            <a:r>
              <a:rPr lang="en-US" dirty="0"/>
              <a:t>Click to edit Master title style</a:t>
            </a:r>
          </a:p>
        </p:txBody>
      </p:sp>
      <p:sp>
        <p:nvSpPr>
          <p:cNvPr id="3" name="Content Placeholder 2"/>
          <p:cNvSpPr>
            <a:spLocks noGrp="1"/>
          </p:cNvSpPr>
          <p:nvPr>
            <p:ph sz="half" idx="1"/>
          </p:nvPr>
        </p:nvSpPr>
        <p:spPr>
          <a:xfrm>
            <a:off x="609600" y="1131456"/>
            <a:ext cx="5384800" cy="499470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131456"/>
            <a:ext cx="5384800" cy="4994708"/>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93B93ED8-0A28-144B-8090-401152FB9154}" type="slidenum">
              <a:rPr lang="en-US" smtClean="0"/>
              <a:t>‹#›</a:t>
            </a:fld>
            <a:endParaRPr lang="en-US"/>
          </a:p>
        </p:txBody>
      </p:sp>
    </p:spTree>
    <p:extLst>
      <p:ext uri="{BB962C8B-B14F-4D97-AF65-F5344CB8AC3E}">
        <p14:creationId xmlns:p14="http://schemas.microsoft.com/office/powerpoint/2010/main" val="376710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C0000"/>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93B93ED8-0A28-144B-8090-401152FB9154}" type="slidenum">
              <a:rPr lang="en-US" smtClean="0"/>
              <a:t>‹#›</a:t>
            </a:fld>
            <a:endParaRPr lang="en-US"/>
          </a:p>
        </p:txBody>
      </p:sp>
    </p:spTree>
    <p:extLst>
      <p:ext uri="{BB962C8B-B14F-4D97-AF65-F5344CB8AC3E}">
        <p14:creationId xmlns:p14="http://schemas.microsoft.com/office/powerpoint/2010/main" val="2786642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034"/>
          <p:cNvSpPr>
            <a:spLocks noGrp="1" noChangeArrowheads="1"/>
          </p:cNvSpPr>
          <p:nvPr>
            <p:ph type="sldNum" sz="quarter" idx="10"/>
          </p:nvPr>
        </p:nvSpPr>
        <p:spPr>
          <a:ln/>
        </p:spPr>
        <p:txBody>
          <a:bodyPr/>
          <a:lstStyle>
            <a:lvl1pPr>
              <a:defRPr/>
            </a:lvl1pPr>
          </a:lstStyle>
          <a:p>
            <a:pPr>
              <a:defRPr/>
            </a:pPr>
            <a:fld id="{E0269C05-F703-44B3-BC6B-185B09EF8602}" type="slidenum">
              <a:rPr lang="en-US"/>
              <a:pPr>
                <a:defRPr/>
              </a:pPr>
              <a:t>‹#›</a:t>
            </a:fld>
            <a:endParaRPr lang="en-US"/>
          </a:p>
        </p:txBody>
      </p:sp>
      <p:sp>
        <p:nvSpPr>
          <p:cNvPr id="5" name="Rectangle 1035"/>
          <p:cNvSpPr>
            <a:spLocks noGrp="1" noChangeArrowheads="1"/>
          </p:cNvSpPr>
          <p:nvPr>
            <p:ph type="ftr" sz="quarter" idx="11"/>
          </p:nvPr>
        </p:nvSpPr>
        <p:spPr>
          <a:xfrm>
            <a:off x="508000" y="6477000"/>
            <a:ext cx="11684000" cy="381000"/>
          </a:xfrm>
          <a:prstGeom prst="rect">
            <a:avLst/>
          </a:prstGeom>
          <a:ln/>
        </p:spPr>
        <p:txBody>
          <a:bodyPr/>
          <a:lstStyle>
            <a:lvl1pPr>
              <a:defRPr/>
            </a:lvl1pPr>
          </a:lstStyle>
          <a:p>
            <a:pPr>
              <a:defRPr/>
            </a:pPr>
            <a:r>
              <a:rPr lang="en-US"/>
              <a:t>					Copyright © OFS 2011	 </a:t>
            </a:r>
            <a:r>
              <a:rPr lang="en-US" sz="1300"/>
              <a:t>Page </a:t>
            </a:r>
            <a:fld id="{97A913F7-9D05-496E-A915-45296E5B48E0}" type="slidenum">
              <a:rPr lang="en-US" sz="1300"/>
              <a:pPr>
                <a:defRPr/>
              </a:pPr>
              <a:t>‹#›</a:t>
            </a:fld>
            <a:endParaRPr lang="en-US" sz="1300"/>
          </a:p>
        </p:txBody>
      </p:sp>
    </p:spTree>
    <p:extLst>
      <p:ext uri="{BB962C8B-B14F-4D97-AF65-F5344CB8AC3E}">
        <p14:creationId xmlns:p14="http://schemas.microsoft.com/office/powerpoint/2010/main" val="1823018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4"/>
          <p:cNvSpPr>
            <a:spLocks noGrp="1" noChangeArrowheads="1"/>
          </p:cNvSpPr>
          <p:nvPr>
            <p:ph type="sldNum" sz="quarter" idx="10"/>
          </p:nvPr>
        </p:nvSpPr>
        <p:spPr>
          <a:ln/>
        </p:spPr>
        <p:txBody>
          <a:bodyPr/>
          <a:lstStyle>
            <a:lvl1pPr>
              <a:defRPr/>
            </a:lvl1pPr>
          </a:lstStyle>
          <a:p>
            <a:pPr>
              <a:defRPr/>
            </a:pPr>
            <a:fld id="{7047EC89-AF67-4921-971C-7CD482828778}" type="slidenum">
              <a:rPr lang="en-US"/>
              <a:pPr>
                <a:defRPr/>
              </a:pPr>
              <a:t>‹#›</a:t>
            </a:fld>
            <a:endParaRPr lang="en-US"/>
          </a:p>
        </p:txBody>
      </p:sp>
      <p:sp>
        <p:nvSpPr>
          <p:cNvPr id="3" name="Rectangle 1035"/>
          <p:cNvSpPr>
            <a:spLocks noGrp="1" noChangeArrowheads="1"/>
          </p:cNvSpPr>
          <p:nvPr>
            <p:ph type="ftr" sz="quarter" idx="11"/>
          </p:nvPr>
        </p:nvSpPr>
        <p:spPr>
          <a:xfrm>
            <a:off x="508000" y="6477000"/>
            <a:ext cx="11684000" cy="381000"/>
          </a:xfrm>
          <a:prstGeom prst="rect">
            <a:avLst/>
          </a:prstGeom>
          <a:ln/>
        </p:spPr>
        <p:txBody>
          <a:bodyPr/>
          <a:lstStyle>
            <a:lvl1pPr>
              <a:defRPr/>
            </a:lvl1pPr>
          </a:lstStyle>
          <a:p>
            <a:pPr>
              <a:defRPr/>
            </a:pPr>
            <a:r>
              <a:rPr lang="en-US"/>
              <a:t>					Copyright © OFS 2011	 </a:t>
            </a:r>
            <a:r>
              <a:rPr lang="en-US" sz="1300"/>
              <a:t>Page </a:t>
            </a:r>
            <a:fld id="{F78A7FBB-915D-4D60-8DFB-BE88538A0FDE}" type="slidenum">
              <a:rPr lang="en-US" sz="1300"/>
              <a:pPr>
                <a:defRPr/>
              </a:pPr>
              <a:t>‹#›</a:t>
            </a:fld>
            <a:endParaRPr lang="en-US" sz="1300"/>
          </a:p>
        </p:txBody>
      </p:sp>
    </p:spTree>
    <p:extLst>
      <p:ext uri="{BB962C8B-B14F-4D97-AF65-F5344CB8AC3E}">
        <p14:creationId xmlns:p14="http://schemas.microsoft.com/office/powerpoint/2010/main" val="1545770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1767" y="280991"/>
            <a:ext cx="7302500" cy="1108075"/>
          </a:xfrm>
        </p:spPr>
        <p:txBody>
          <a:bodyPr/>
          <a:lstStyle/>
          <a:p>
            <a:r>
              <a:rPr lang="en-US"/>
              <a:t>Click to edit Master title style</a:t>
            </a:r>
          </a:p>
        </p:txBody>
      </p:sp>
      <p:sp>
        <p:nvSpPr>
          <p:cNvPr id="3" name="Text Placeholder 2"/>
          <p:cNvSpPr>
            <a:spLocks noGrp="1"/>
          </p:cNvSpPr>
          <p:nvPr>
            <p:ph type="body" sz="half" idx="1"/>
          </p:nvPr>
        </p:nvSpPr>
        <p:spPr>
          <a:xfrm>
            <a:off x="1011769" y="1533525"/>
            <a:ext cx="5069417" cy="4087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4384" y="1533525"/>
            <a:ext cx="5071533" cy="40878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p:txBody>
          <a:bodyPr/>
          <a:lstStyle>
            <a:lvl1pPr>
              <a:defRPr/>
            </a:lvl1pPr>
          </a:lstStyle>
          <a:p>
            <a:pPr>
              <a:defRPr/>
            </a:pPr>
            <a:fld id="{4B8FD0AE-8688-4812-A896-3915DF88A556}" type="slidenum">
              <a:rPr lang="en-US"/>
              <a:pPr>
                <a:defRPr/>
              </a:pPr>
              <a:t>‹#›</a:t>
            </a:fld>
            <a:endParaRPr lang="en-US" dirty="0"/>
          </a:p>
        </p:txBody>
      </p:sp>
      <p:sp>
        <p:nvSpPr>
          <p:cNvPr id="6" name="Footer Placeholder 5"/>
          <p:cNvSpPr>
            <a:spLocks noGrp="1" noChangeArrowheads="1"/>
          </p:cNvSpPr>
          <p:nvPr>
            <p:ph type="ftr" sz="quarter" idx="11"/>
          </p:nvPr>
        </p:nvSpPr>
        <p:spPr>
          <a:xfrm>
            <a:off x="508000" y="6477000"/>
            <a:ext cx="11684000" cy="381000"/>
          </a:xfrm>
          <a:prstGeom prst="rect">
            <a:avLst/>
          </a:prstGeom>
        </p:spPr>
        <p:txBody>
          <a:bodyPr/>
          <a:lstStyle>
            <a:lvl1pPr>
              <a:defRPr/>
            </a:lvl1pPr>
          </a:lstStyle>
          <a:p>
            <a:pPr>
              <a:defRPr/>
            </a:pPr>
            <a:r>
              <a:rPr lang="en-US"/>
              <a:t>OFS Proprietary 	Copyright © OFS 2010	 OFS Technical Marketing 		</a:t>
            </a:r>
            <a:r>
              <a:rPr lang="en-US" sz="1300"/>
              <a:t>Page </a:t>
            </a:r>
            <a:fld id="{4BFA3EAF-2201-4213-8C71-F6D44F2C6830}" type="slidenum">
              <a:rPr lang="en-US" sz="1300"/>
              <a:pPr>
                <a:defRPr/>
              </a:pPr>
              <a:t>‹#›</a:t>
            </a:fld>
            <a:endParaRPr lang="en-US" sz="1300"/>
          </a:p>
        </p:txBody>
      </p:sp>
    </p:spTree>
    <p:extLst>
      <p:ext uri="{BB962C8B-B14F-4D97-AF65-F5344CB8AC3E}">
        <p14:creationId xmlns:p14="http://schemas.microsoft.com/office/powerpoint/2010/main" val="146085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11768" y="280988"/>
            <a:ext cx="10344151" cy="5340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949837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3689"/>
            <a:ext cx="9245600" cy="718271"/>
          </a:xfrm>
          <a:prstGeom prst="rect">
            <a:avLst/>
          </a:prstGeom>
        </p:spPr>
        <p:txBody>
          <a:bodyPr lIns="130622" tIns="65311" rIns="130622" bIns="65311"/>
          <a:lstStyle>
            <a:lvl1pPr>
              <a:defRPr>
                <a:solidFill>
                  <a:srgbClr val="CC0000"/>
                </a:solidFill>
              </a:defRPr>
            </a:lvl1pPr>
          </a:lstStyle>
          <a:p>
            <a:r>
              <a:rPr lang="en-US"/>
              <a:t>Click to edit Master title style</a:t>
            </a:r>
            <a:endParaRPr lang="en-US" dirty="0"/>
          </a:p>
        </p:txBody>
      </p:sp>
      <p:sp>
        <p:nvSpPr>
          <p:cNvPr id="6" name="Text Placeholder 5"/>
          <p:cNvSpPr>
            <a:spLocks noGrp="1"/>
          </p:cNvSpPr>
          <p:nvPr>
            <p:ph type="body" sz="quarter" idx="12"/>
          </p:nvPr>
        </p:nvSpPr>
        <p:spPr>
          <a:xfrm>
            <a:off x="609600" y="1119911"/>
            <a:ext cx="10972800" cy="4391891"/>
          </a:xfrm>
          <a:prstGeom prst="rect">
            <a:avLst/>
          </a:prstGeom>
        </p:spPr>
        <p:txBody>
          <a:bodyPr lIns="130622" tIns="65311" rIns="130622" bIns="6531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16063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redBottom.jp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6126164"/>
            <a:ext cx="12192000" cy="740664"/>
          </a:xfrm>
          <a:prstGeom prst="rect">
            <a:avLst/>
          </a:prstGeom>
        </p:spPr>
      </p:pic>
      <p:sp>
        <p:nvSpPr>
          <p:cNvPr id="3" name="Text Placeholder 2"/>
          <p:cNvSpPr>
            <a:spLocks noGrp="1"/>
          </p:cNvSpPr>
          <p:nvPr>
            <p:ph type="body" idx="1"/>
          </p:nvPr>
        </p:nvSpPr>
        <p:spPr>
          <a:xfrm>
            <a:off x="609600" y="1154546"/>
            <a:ext cx="10972800" cy="49716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074400" y="6356353"/>
            <a:ext cx="508000" cy="365125"/>
          </a:xfrm>
          <a:prstGeom prst="rect">
            <a:avLst/>
          </a:prstGeom>
        </p:spPr>
        <p:txBody>
          <a:bodyPr vert="horz" lIns="91440" tIns="45720" rIns="91440" bIns="45720" rtlCol="0" anchor="ctr"/>
          <a:lstStyle>
            <a:lvl1pPr algn="r">
              <a:defRPr sz="1000">
                <a:solidFill>
                  <a:srgbClr val="FFFFFF"/>
                </a:solidFill>
                <a:latin typeface="Arial"/>
                <a:cs typeface="Arial"/>
              </a:defRPr>
            </a:lvl1pPr>
          </a:lstStyle>
          <a:p>
            <a:fld id="{93B93ED8-0A28-144B-8090-401152FB9154}" type="slidenum">
              <a:rPr lang="en-US" smtClean="0"/>
              <a:pPr/>
              <a:t>‹#›</a:t>
            </a:fld>
            <a:endParaRPr lang="en-US" dirty="0"/>
          </a:p>
        </p:txBody>
      </p:sp>
      <p:sp>
        <p:nvSpPr>
          <p:cNvPr id="10" name="TextBox 9"/>
          <p:cNvSpPr txBox="1"/>
          <p:nvPr userDrawn="1"/>
        </p:nvSpPr>
        <p:spPr>
          <a:xfrm>
            <a:off x="292487" y="6342609"/>
            <a:ext cx="7096605" cy="307777"/>
          </a:xfrm>
          <a:prstGeom prst="rect">
            <a:avLst/>
          </a:prstGeom>
          <a:no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Arial"/>
                <a:cs typeface="Arial"/>
              </a:rPr>
              <a:t>Your Optical Fiber Solutions Partner™</a:t>
            </a:r>
            <a:endParaRPr lang="en-US" sz="1400" b="0" i="0" dirty="0">
              <a:latin typeface="Arial"/>
              <a:cs typeface="Arial"/>
            </a:endParaRPr>
          </a:p>
        </p:txBody>
      </p:sp>
      <p:sp>
        <p:nvSpPr>
          <p:cNvPr id="8" name="TextBox 7"/>
          <p:cNvSpPr txBox="1"/>
          <p:nvPr userDrawn="1"/>
        </p:nvSpPr>
        <p:spPr>
          <a:xfrm>
            <a:off x="8873068" y="6415802"/>
            <a:ext cx="2370667" cy="261610"/>
          </a:xfrm>
          <a:prstGeom prst="rect">
            <a:avLst/>
          </a:prstGeom>
          <a:noFill/>
        </p:spPr>
        <p:txBody>
          <a:bodyPr wrap="square" rtlCol="0">
            <a:spAutoFit/>
          </a:bodyPr>
          <a:lstStyle/>
          <a:p>
            <a:pPr algn="r"/>
            <a:r>
              <a:rPr lang="en-US" sz="1100" dirty="0">
                <a:solidFill>
                  <a:schemeClr val="bg1"/>
                </a:solidFill>
              </a:rPr>
              <a:t>OFS</a:t>
            </a:r>
            <a:r>
              <a:rPr lang="en-US" sz="1100" baseline="0" dirty="0">
                <a:solidFill>
                  <a:schemeClr val="bg1"/>
                </a:solidFill>
              </a:rPr>
              <a:t> </a:t>
            </a:r>
            <a:r>
              <a:rPr lang="en-US" sz="1100" dirty="0">
                <a:solidFill>
                  <a:schemeClr val="bg1"/>
                </a:solidFill>
              </a:rPr>
              <a:t>Proprietary  | </a:t>
            </a:r>
          </a:p>
        </p:txBody>
      </p:sp>
      <p:pic>
        <p:nvPicPr>
          <p:cNvPr id="4" name="Picture 2" descr="C:\Users\dpramsey\Desktop\Picture1.png"/>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10143068" y="303648"/>
            <a:ext cx="1439333" cy="8563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09600" y="274641"/>
            <a:ext cx="10972800" cy="71827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06180950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2" r:id="rId3"/>
    <p:sldLayoutId id="2147483654" r:id="rId4"/>
    <p:sldLayoutId id="2147483661" r:id="rId5"/>
    <p:sldLayoutId id="2147483664" r:id="rId6"/>
    <p:sldLayoutId id="2147483666" r:id="rId7"/>
    <p:sldLayoutId id="2147483667" r:id="rId8"/>
    <p:sldLayoutId id="2147483671" r:id="rId9"/>
    <p:sldLayoutId id="2147483672" r:id="rId10"/>
    <p:sldLayoutId id="2147483673" r:id="rId11"/>
    <p:sldLayoutId id="2147483674" r:id="rId12"/>
  </p:sldLayoutIdLst>
  <p:hf hdr="0" ftr="0" dt="0"/>
  <p:txStyles>
    <p:titleStyle>
      <a:lvl1pPr algn="l" defTabSz="457200" rtl="0" eaLnBrk="1" latinLnBrk="0" hangingPunct="1">
        <a:spcBef>
          <a:spcPct val="0"/>
        </a:spcBef>
        <a:buNone/>
        <a:defRPr sz="2500" b="1" i="0" kern="1200">
          <a:solidFill>
            <a:srgbClr val="CC0000"/>
          </a:solidFill>
          <a:latin typeface="Arial"/>
          <a:ea typeface="+mj-ea"/>
          <a:cs typeface="Arial"/>
        </a:defRPr>
      </a:lvl1pPr>
    </p:titleStyle>
    <p:bodyStyle>
      <a:lvl1pPr marL="342900" indent="-342900" algn="l" defTabSz="457200" rtl="0" eaLnBrk="1" latinLnBrk="0" hangingPunct="1">
        <a:spcBef>
          <a:spcPct val="20000"/>
        </a:spcBef>
        <a:spcAft>
          <a:spcPts val="500"/>
        </a:spcAft>
        <a:buSzPct val="80000"/>
        <a:buFont typeface="Arial"/>
        <a:buChar char="•"/>
        <a:defRPr sz="2000" b="1" i="0" kern="1200">
          <a:solidFill>
            <a:schemeClr val="tx1"/>
          </a:solidFill>
          <a:latin typeface="Arial"/>
          <a:ea typeface="+mn-ea"/>
          <a:cs typeface="Arial"/>
        </a:defRPr>
      </a:lvl1pPr>
      <a:lvl2pPr marL="742950" indent="-285750" algn="l" defTabSz="457200" rtl="0" eaLnBrk="1" latinLnBrk="0" hangingPunct="1">
        <a:spcBef>
          <a:spcPct val="20000"/>
        </a:spcBef>
        <a:spcAft>
          <a:spcPts val="300"/>
        </a:spcAft>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3.vml"/><Relationship Id="rId5" Type="http://schemas.openxmlformats.org/officeDocument/2006/relationships/image" Target="../media/image38.wmf"/><Relationship Id="rId4"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hyperlink" Target="../../../Local%20Settings/up%20comming%20presentations/BICSI%20Spring%20Conference/AllWave%20Dual%20Video%20Ver%201.1%20%20320%20X%20240.wmv"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42.jpg"/></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jpg"/><Relationship Id="rId2" Type="http://schemas.openxmlformats.org/officeDocument/2006/relationships/image" Target="../media/image43.jpg"/><Relationship Id="rId1" Type="http://schemas.openxmlformats.org/officeDocument/2006/relationships/slideLayout" Target="../slideLayouts/slideLayout5.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oleObject" Target="../embeddings/oleObject2.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oleObject" Target="../embeddings/oleObject1.bin"/><Relationship Id="rId4" Type="http://schemas.openxmlformats.org/officeDocument/2006/relationships/image" Target="../media/image15.jpeg"/></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57.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image" Target="../media/image16.wmf"/></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556" y="1552043"/>
            <a:ext cx="10972800" cy="718271"/>
          </a:xfrm>
        </p:spPr>
        <p:txBody>
          <a:bodyPr>
            <a:normAutofit fontScale="90000"/>
          </a:bodyPr>
          <a:lstStyle/>
          <a:p>
            <a:pPr algn="ctr"/>
            <a:r>
              <a:rPr lang="en-US" sz="3600" dirty="0"/>
              <a:t>Everything you wanted to know about fiber </a:t>
            </a:r>
            <a:br>
              <a:rPr lang="en-US" sz="3600" dirty="0"/>
            </a:br>
            <a:r>
              <a:rPr lang="en-US" sz="3600" dirty="0"/>
              <a:t>but were afraid to ask</a:t>
            </a:r>
          </a:p>
        </p:txBody>
      </p:sp>
      <p:sp>
        <p:nvSpPr>
          <p:cNvPr id="3" name="Rectangle 2">
            <a:extLst>
              <a:ext uri="{FF2B5EF4-FFF2-40B4-BE49-F238E27FC236}">
                <a16:creationId xmlns:a16="http://schemas.microsoft.com/office/drawing/2014/main" id="{D14611E9-A107-4DF1-AB88-88579DDD4360}"/>
              </a:ext>
            </a:extLst>
          </p:cNvPr>
          <p:cNvSpPr/>
          <p:nvPr/>
        </p:nvSpPr>
        <p:spPr>
          <a:xfrm>
            <a:off x="1751798" y="2957935"/>
            <a:ext cx="8502316" cy="1938992"/>
          </a:xfrm>
          <a:prstGeom prst="rect">
            <a:avLst/>
          </a:prstGeom>
        </p:spPr>
        <p:txBody>
          <a:bodyPr wrap="square">
            <a:spAutoFit/>
          </a:bodyPr>
          <a:lstStyle/>
          <a:p>
            <a:pPr algn="ctr"/>
            <a:r>
              <a:rPr lang="en-US" sz="2400" dirty="0"/>
              <a:t>Mark Boxer</a:t>
            </a:r>
          </a:p>
          <a:p>
            <a:pPr algn="ctr"/>
            <a:r>
              <a:rPr lang="en-US" sz="2400" dirty="0"/>
              <a:t>Applications Engineering Manager</a:t>
            </a:r>
          </a:p>
          <a:p>
            <a:pPr algn="ctr"/>
            <a:r>
              <a:rPr lang="en-US" sz="2400" dirty="0"/>
              <a:t>OFS</a:t>
            </a:r>
          </a:p>
          <a:p>
            <a:pPr algn="ctr"/>
            <a:r>
              <a:rPr lang="en-US" sz="2400" dirty="0"/>
              <a:t>Cell: 252 495 4131</a:t>
            </a:r>
          </a:p>
          <a:p>
            <a:pPr algn="ctr"/>
            <a:r>
              <a:rPr lang="en-US" sz="2400" dirty="0"/>
              <a:t>mboxer@ofsoptics.com</a:t>
            </a:r>
          </a:p>
        </p:txBody>
      </p:sp>
    </p:spTree>
    <p:extLst>
      <p:ext uri="{BB962C8B-B14F-4D97-AF65-F5344CB8AC3E}">
        <p14:creationId xmlns:p14="http://schemas.microsoft.com/office/powerpoint/2010/main" val="906148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193" y="315448"/>
            <a:ext cx="4472353" cy="654919"/>
          </a:xfrm>
        </p:spPr>
        <p:txBody>
          <a:bodyPr>
            <a:normAutofit/>
          </a:bodyPr>
          <a:lstStyle/>
          <a:p>
            <a:r>
              <a:rPr lang="en-US" sz="2800" dirty="0"/>
              <a:t>Why Fiber? </a:t>
            </a:r>
          </a:p>
        </p:txBody>
      </p:sp>
      <p:grpSp>
        <p:nvGrpSpPr>
          <p:cNvPr id="24" name="Group 23"/>
          <p:cNvGrpSpPr/>
          <p:nvPr/>
        </p:nvGrpSpPr>
        <p:grpSpPr>
          <a:xfrm>
            <a:off x="931984" y="2267651"/>
            <a:ext cx="10515600" cy="2106274"/>
            <a:chOff x="628650" y="1282240"/>
            <a:chExt cx="7886700" cy="1579705"/>
          </a:xfrm>
        </p:grpSpPr>
        <p:sp>
          <p:nvSpPr>
            <p:cNvPr id="25" name="Title 1"/>
            <p:cNvSpPr txBox="1">
              <a:spLocks/>
            </p:cNvSpPr>
            <p:nvPr/>
          </p:nvSpPr>
          <p:spPr>
            <a:xfrm>
              <a:off x="628650" y="2541665"/>
              <a:ext cx="7886700" cy="320280"/>
            </a:xfrm>
            <a:prstGeom prst="rect">
              <a:avLst/>
            </a:prstGeom>
          </p:spPr>
          <p:txBody>
            <a:bodyPr lIns="57150" tIns="28575" rIns="57150" bIns="28575" anchor="t">
              <a:spAutoFit/>
            </a:bodyPr>
            <a:lstStyle>
              <a:lvl1pPr algn="ctr" defTabSz="1097253" rtl="0" eaLnBrk="1" latinLnBrk="0" hangingPunct="1">
                <a:lnSpc>
                  <a:spcPct val="100000"/>
                </a:lnSpc>
                <a:spcBef>
                  <a:spcPct val="0"/>
                </a:spcBef>
                <a:buNone/>
                <a:defRPr sz="2800" b="1" i="0" kern="1200" cap="all" spc="100" baseline="0">
                  <a:solidFill>
                    <a:schemeClr val="tx1"/>
                  </a:solidFill>
                  <a:latin typeface="Arial" charset="0"/>
                  <a:ea typeface="Arial" charset="0"/>
                  <a:cs typeface="Arial" charset="0"/>
                </a:defRPr>
              </a:lvl1pPr>
            </a:lstStyle>
            <a:p>
              <a:r>
                <a:rPr lang="en-US" sz="2400" b="0" i="1" cap="none" spc="0" dirty="0">
                  <a:latin typeface="Times New Roman" charset="0"/>
                  <a:ea typeface="Times New Roman" charset="0"/>
                  <a:cs typeface="Times New Roman" charset="0"/>
                </a:rPr>
                <a:t>Residents and businesses decide where to locate based on quality of broadband.</a:t>
              </a:r>
            </a:p>
          </p:txBody>
        </p:sp>
        <p:sp>
          <p:nvSpPr>
            <p:cNvPr id="26" name="Title 1"/>
            <p:cNvSpPr txBox="1">
              <a:spLocks/>
            </p:cNvSpPr>
            <p:nvPr/>
          </p:nvSpPr>
          <p:spPr>
            <a:xfrm>
              <a:off x="628650" y="1282240"/>
              <a:ext cx="7886700" cy="1500411"/>
            </a:xfrm>
            <a:prstGeom prst="rect">
              <a:avLst/>
            </a:prstGeom>
          </p:spPr>
          <p:txBody>
            <a:bodyPr lIns="57150" tIns="28575" rIns="57150" bIns="28575" anchor="t">
              <a:spAutoFit/>
            </a:bodyPr>
            <a:lstStyle>
              <a:lvl1pPr algn="ctr" defTabSz="1097253" rtl="0" eaLnBrk="1" latinLnBrk="0" hangingPunct="1">
                <a:lnSpc>
                  <a:spcPct val="100000"/>
                </a:lnSpc>
                <a:spcBef>
                  <a:spcPct val="0"/>
                </a:spcBef>
                <a:buNone/>
                <a:defRPr sz="2800" b="1" i="0" kern="1200" cap="all" spc="100" baseline="0">
                  <a:solidFill>
                    <a:schemeClr val="tx1"/>
                  </a:solidFill>
                  <a:latin typeface="Arial" charset="0"/>
                  <a:ea typeface="Arial" charset="0"/>
                  <a:cs typeface="Arial" charset="0"/>
                </a:defRPr>
              </a:lvl1pPr>
            </a:lstStyle>
            <a:p>
              <a:r>
                <a:rPr lang="en-US" sz="12500" dirty="0">
                  <a:solidFill>
                    <a:srgbClr val="434345"/>
                  </a:solidFill>
                </a:rPr>
                <a:t>2</a:t>
              </a:r>
            </a:p>
          </p:txBody>
        </p:sp>
        <p:sp>
          <p:nvSpPr>
            <p:cNvPr id="27" name="Title 1"/>
            <p:cNvSpPr txBox="1">
              <a:spLocks/>
            </p:cNvSpPr>
            <p:nvPr/>
          </p:nvSpPr>
          <p:spPr>
            <a:xfrm>
              <a:off x="628650" y="1867264"/>
              <a:ext cx="7886700" cy="366446"/>
            </a:xfrm>
            <a:prstGeom prst="rect">
              <a:avLst/>
            </a:prstGeom>
          </p:spPr>
          <p:txBody>
            <a:bodyPr lIns="57150" tIns="28575" rIns="57150" bIns="28575" anchor="t">
              <a:spAutoFit/>
            </a:bodyPr>
            <a:lstStyle>
              <a:lvl1pPr algn="ctr" defTabSz="1097253" rtl="0" eaLnBrk="1" latinLnBrk="0" hangingPunct="1">
                <a:lnSpc>
                  <a:spcPct val="100000"/>
                </a:lnSpc>
                <a:spcBef>
                  <a:spcPct val="0"/>
                </a:spcBef>
                <a:buNone/>
                <a:defRPr sz="2800" b="1" i="0" kern="1200" cap="all" spc="100" baseline="0">
                  <a:solidFill>
                    <a:schemeClr val="tx1"/>
                  </a:solidFill>
                  <a:latin typeface="Arial" charset="0"/>
                  <a:ea typeface="Arial" charset="0"/>
                  <a:cs typeface="Arial" charset="0"/>
                </a:defRPr>
              </a:lvl1pPr>
            </a:lstStyle>
            <a:p>
              <a:r>
                <a:rPr lang="en-US" b="0" cap="none" spc="0" dirty="0"/>
                <a:t>Fiber attracts</a:t>
              </a:r>
            </a:p>
          </p:txBody>
        </p:sp>
      </p:grpSp>
      <p:sp>
        <p:nvSpPr>
          <p:cNvPr id="7" name="Slide Number Placeholder 4"/>
          <p:cNvSpPr txBox="1">
            <a:spLocks/>
          </p:cNvSpPr>
          <p:nvPr/>
        </p:nvSpPr>
        <p:spPr>
          <a:xfrm>
            <a:off x="6435969" y="6450307"/>
            <a:ext cx="508000" cy="365125"/>
          </a:xfrm>
          <a:prstGeom prst="rect">
            <a:avLst/>
          </a:prstGeom>
        </p:spPr>
        <p:txBody>
          <a:bodyPr lIns="121917" tIns="60958" rIns="121917" bIns="6095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8B8FC6-801F-4484-882E-589AFAAB9056}" type="slidenum">
              <a:rPr lang="en-US" sz="1900">
                <a:solidFill>
                  <a:schemeClr val="bg2">
                    <a:lumMod val="50000"/>
                  </a:schemeClr>
                </a:solidFill>
                <a:latin typeface="Arial" panose="020B0604020202020204" pitchFamily="34" charset="0"/>
                <a:cs typeface="Arial" panose="020B0604020202020204" pitchFamily="34" charset="0"/>
              </a:rPr>
              <a:pPr/>
              <a:t>10</a:t>
            </a:fld>
            <a:endParaRPr lang="en-US" sz="19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157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4578" y="282526"/>
            <a:ext cx="6945111" cy="414410"/>
          </a:xfrm>
        </p:spPr>
        <p:txBody>
          <a:bodyPr>
            <a:noAutofit/>
          </a:bodyPr>
          <a:lstStyle/>
          <a:p>
            <a:r>
              <a:rPr lang="en-US" sz="2800" dirty="0"/>
              <a:t>FTTH increases home values</a:t>
            </a:r>
          </a:p>
        </p:txBody>
      </p:sp>
      <p:sp>
        <p:nvSpPr>
          <p:cNvPr id="5" name="Title 1"/>
          <p:cNvSpPr txBox="1">
            <a:spLocks/>
          </p:cNvSpPr>
          <p:nvPr/>
        </p:nvSpPr>
        <p:spPr>
          <a:xfrm>
            <a:off x="7186242" y="788229"/>
            <a:ext cx="3989214" cy="256541"/>
          </a:xfrm>
          <a:prstGeom prst="rect">
            <a:avLst/>
          </a:prstGeom>
        </p:spPr>
        <p:txBody>
          <a:bodyPr wrap="square" lIns="76197" tIns="38098" rIns="76197" bIns="38098" anchor="t">
            <a:spAutoFit/>
          </a:bodyPr>
          <a:lstStyle>
            <a:lvl1pPr algn="ctr" defTabSz="1097253" rtl="0" eaLnBrk="1" latinLnBrk="0" hangingPunct="1">
              <a:lnSpc>
                <a:spcPct val="100000"/>
              </a:lnSpc>
              <a:spcBef>
                <a:spcPct val="0"/>
              </a:spcBef>
              <a:buNone/>
              <a:defRPr sz="2800" b="1" i="0" kern="1200" cap="all" spc="100" baseline="0">
                <a:solidFill>
                  <a:schemeClr val="tx1"/>
                </a:solidFill>
                <a:latin typeface="Arial" charset="0"/>
                <a:ea typeface="Arial" charset="0"/>
                <a:cs typeface="Arial" charset="0"/>
              </a:defRPr>
            </a:lvl1pPr>
          </a:lstStyle>
          <a:p>
            <a:r>
              <a:rPr lang="en-US" sz="1167" b="0" dirty="0">
                <a:solidFill>
                  <a:srgbClr val="454957"/>
                </a:solidFill>
              </a:rPr>
              <a:t>SOURCE: FTTH COUNCIL INFOGRAPHIC</a:t>
            </a:r>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22712" y="215703"/>
            <a:ext cx="5011972" cy="58520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344697" y="2677533"/>
            <a:ext cx="1836152" cy="585803"/>
          </a:xfrm>
          <a:prstGeom prst="rect">
            <a:avLst/>
          </a:prstGeom>
          <a:noFill/>
          <a:ln w="28575">
            <a:solidFill>
              <a:srgbClr val="D13239"/>
            </a:solid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endParaRPr lang="en-US" sz="1500"/>
          </a:p>
        </p:txBody>
      </p:sp>
      <p:sp>
        <p:nvSpPr>
          <p:cNvPr id="8" name="Title 1"/>
          <p:cNvSpPr txBox="1">
            <a:spLocks/>
          </p:cNvSpPr>
          <p:nvPr/>
        </p:nvSpPr>
        <p:spPr>
          <a:xfrm>
            <a:off x="581104" y="1974219"/>
            <a:ext cx="5365518" cy="2179760"/>
          </a:xfrm>
          <a:prstGeom prst="rect">
            <a:avLst/>
          </a:prstGeom>
        </p:spPr>
        <p:txBody>
          <a:bodyPr wrap="square" lIns="76197" tIns="38098" rIns="76197" bIns="38098" anchor="t">
            <a:spAutoFit/>
          </a:bodyPr>
          <a:lstStyle>
            <a:lvl1pPr algn="ctr" defTabSz="1097253" rtl="0" eaLnBrk="1" latinLnBrk="0" hangingPunct="1">
              <a:lnSpc>
                <a:spcPct val="100000"/>
              </a:lnSpc>
              <a:spcBef>
                <a:spcPct val="0"/>
              </a:spcBef>
              <a:buNone/>
              <a:defRPr sz="2800" b="1" i="0" kern="1200" cap="all" spc="100" baseline="0">
                <a:solidFill>
                  <a:schemeClr val="tx1"/>
                </a:solidFill>
                <a:latin typeface="Arial" charset="0"/>
                <a:ea typeface="Arial" charset="0"/>
                <a:cs typeface="Arial" charset="0"/>
              </a:defRPr>
            </a:lvl1pPr>
          </a:lstStyle>
          <a:p>
            <a:r>
              <a:rPr lang="en-US" sz="2333" b="0" cap="none" spc="0" dirty="0"/>
              <a:t>THE FIBER EFFECT</a:t>
            </a:r>
          </a:p>
          <a:p>
            <a:r>
              <a:rPr lang="en-US" sz="2333" b="0" cap="none" spc="0" dirty="0"/>
              <a:t>Access to fiber in your neighborhood</a:t>
            </a:r>
            <a:br>
              <a:rPr lang="en-US" sz="2333" b="0" cap="none" spc="0" dirty="0"/>
            </a:br>
            <a:r>
              <a:rPr lang="en-US" sz="2333" b="0" cap="none" spc="0" dirty="0"/>
              <a:t>raises the value of your home by</a:t>
            </a:r>
          </a:p>
          <a:p>
            <a:r>
              <a:rPr lang="en-US" sz="6666" cap="none" spc="0" dirty="0"/>
              <a:t>1.3%</a:t>
            </a:r>
          </a:p>
        </p:txBody>
      </p:sp>
    </p:spTree>
    <p:extLst>
      <p:ext uri="{BB962C8B-B14F-4D97-AF65-F5344CB8AC3E}">
        <p14:creationId xmlns:p14="http://schemas.microsoft.com/office/powerpoint/2010/main" val="766563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791" y="303874"/>
            <a:ext cx="3988888" cy="654919"/>
          </a:xfrm>
        </p:spPr>
        <p:txBody>
          <a:bodyPr>
            <a:normAutofit/>
          </a:bodyPr>
          <a:lstStyle/>
          <a:p>
            <a:r>
              <a:rPr lang="en-US" sz="2800" dirty="0"/>
              <a:t>Why Fiber? </a:t>
            </a:r>
          </a:p>
        </p:txBody>
      </p:sp>
      <p:grpSp>
        <p:nvGrpSpPr>
          <p:cNvPr id="36" name="Group 35"/>
          <p:cNvGrpSpPr/>
          <p:nvPr/>
        </p:nvGrpSpPr>
        <p:grpSpPr>
          <a:xfrm>
            <a:off x="720969" y="2311078"/>
            <a:ext cx="10515600" cy="2000548"/>
            <a:chOff x="1149943" y="450069"/>
            <a:chExt cx="7886700" cy="1500411"/>
          </a:xfrm>
        </p:grpSpPr>
        <p:sp>
          <p:nvSpPr>
            <p:cNvPr id="31" name="Title 1"/>
            <p:cNvSpPr txBox="1">
              <a:spLocks/>
            </p:cNvSpPr>
            <p:nvPr/>
          </p:nvSpPr>
          <p:spPr>
            <a:xfrm>
              <a:off x="1149943" y="450069"/>
              <a:ext cx="7886700" cy="1500411"/>
            </a:xfrm>
            <a:prstGeom prst="rect">
              <a:avLst/>
            </a:prstGeom>
          </p:spPr>
          <p:txBody>
            <a:bodyPr lIns="57150" tIns="28575" rIns="57150" bIns="28575" anchor="t">
              <a:spAutoFit/>
            </a:bodyPr>
            <a:lstStyle>
              <a:lvl1pPr algn="ctr" defTabSz="1097253" rtl="0" eaLnBrk="1" latinLnBrk="0" hangingPunct="1">
                <a:lnSpc>
                  <a:spcPct val="100000"/>
                </a:lnSpc>
                <a:spcBef>
                  <a:spcPct val="0"/>
                </a:spcBef>
                <a:buNone/>
                <a:defRPr sz="2800" b="1" i="0" kern="1200" cap="all" spc="100" baseline="0">
                  <a:solidFill>
                    <a:schemeClr val="tx1"/>
                  </a:solidFill>
                  <a:latin typeface="Arial" charset="0"/>
                  <a:ea typeface="Arial" charset="0"/>
                  <a:cs typeface="Arial" charset="0"/>
                </a:defRPr>
              </a:lvl1pPr>
            </a:lstStyle>
            <a:p>
              <a:r>
                <a:rPr lang="en-US" sz="12500" dirty="0">
                  <a:solidFill>
                    <a:srgbClr val="434345"/>
                  </a:solidFill>
                </a:rPr>
                <a:t>3</a:t>
              </a:r>
            </a:p>
          </p:txBody>
        </p:sp>
        <p:sp>
          <p:nvSpPr>
            <p:cNvPr id="32" name="Title 1"/>
            <p:cNvSpPr txBox="1">
              <a:spLocks/>
            </p:cNvSpPr>
            <p:nvPr/>
          </p:nvSpPr>
          <p:spPr>
            <a:xfrm>
              <a:off x="1149943" y="955976"/>
              <a:ext cx="7886700" cy="366446"/>
            </a:xfrm>
            <a:prstGeom prst="rect">
              <a:avLst/>
            </a:prstGeom>
          </p:spPr>
          <p:txBody>
            <a:bodyPr lIns="57150" tIns="28575" rIns="57150" bIns="28575" anchor="t">
              <a:spAutoFit/>
            </a:bodyPr>
            <a:lstStyle>
              <a:lvl1pPr algn="ctr" defTabSz="1097253" rtl="0" eaLnBrk="1" latinLnBrk="0" hangingPunct="1">
                <a:lnSpc>
                  <a:spcPct val="100000"/>
                </a:lnSpc>
                <a:spcBef>
                  <a:spcPct val="0"/>
                </a:spcBef>
                <a:buNone/>
                <a:defRPr sz="2800" b="1" i="0" kern="1200" cap="all" spc="100" baseline="0">
                  <a:solidFill>
                    <a:schemeClr val="tx1"/>
                  </a:solidFill>
                  <a:latin typeface="Arial" charset="0"/>
                  <a:ea typeface="Arial" charset="0"/>
                  <a:cs typeface="Arial" charset="0"/>
                </a:defRPr>
              </a:lvl1pPr>
            </a:lstStyle>
            <a:p>
              <a:r>
                <a:rPr lang="en-US" b="0" cap="none" spc="0" dirty="0"/>
                <a:t>Fiber is simpler.</a:t>
              </a:r>
            </a:p>
          </p:txBody>
        </p:sp>
      </p:grpSp>
      <p:sp>
        <p:nvSpPr>
          <p:cNvPr id="6" name="Slide Number Placeholder 4"/>
          <p:cNvSpPr txBox="1">
            <a:spLocks/>
          </p:cNvSpPr>
          <p:nvPr/>
        </p:nvSpPr>
        <p:spPr>
          <a:xfrm>
            <a:off x="6435969" y="6450307"/>
            <a:ext cx="508000" cy="365125"/>
          </a:xfrm>
          <a:prstGeom prst="rect">
            <a:avLst/>
          </a:prstGeom>
        </p:spPr>
        <p:txBody>
          <a:bodyPr lIns="121917" tIns="60958" rIns="121917" bIns="6095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8B8FC6-801F-4484-882E-589AFAAB9056}" type="slidenum">
              <a:rPr lang="en-US" sz="1900">
                <a:solidFill>
                  <a:schemeClr val="bg2">
                    <a:lumMod val="50000"/>
                  </a:schemeClr>
                </a:solidFill>
                <a:latin typeface="Arial" panose="020B0604020202020204" pitchFamily="34" charset="0"/>
                <a:cs typeface="Arial" panose="020B0604020202020204" pitchFamily="34" charset="0"/>
              </a:rPr>
              <a:pPr/>
              <a:t>12</a:t>
            </a:fld>
            <a:endParaRPr lang="en-US" sz="19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56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782" y="2177013"/>
            <a:ext cx="7642860" cy="1932940"/>
          </a:xfrm>
          <a:prstGeom prst="rect">
            <a:avLst/>
          </a:prstGeom>
        </p:spPr>
      </p:pic>
      <p:sp>
        <p:nvSpPr>
          <p:cNvPr id="7" name="Subtitle 3"/>
          <p:cNvSpPr txBox="1">
            <a:spLocks/>
          </p:cNvSpPr>
          <p:nvPr/>
        </p:nvSpPr>
        <p:spPr>
          <a:xfrm>
            <a:off x="2178636" y="4287734"/>
            <a:ext cx="2206313" cy="615553"/>
          </a:xfrm>
          <a:prstGeom prst="rect">
            <a:avLst/>
          </a:prstGeom>
        </p:spPr>
        <p:txBody>
          <a:bodyPr wrap="square" lIns="76198" tIns="38099" rIns="76198" bIns="38099">
            <a:spAutoFit/>
          </a:bodyPr>
          <a:lstStyle>
            <a:lvl1pPr marL="0" indent="0" algn="ctr" defTabSz="1097253" rtl="0" eaLnBrk="1" latinLnBrk="0" hangingPunct="1">
              <a:lnSpc>
                <a:spcPct val="90000"/>
              </a:lnSpc>
              <a:spcBef>
                <a:spcPts val="1200"/>
              </a:spcBef>
              <a:buFont typeface="Arial" panose="020B0604020202020204" pitchFamily="34" charset="0"/>
              <a:buNone/>
              <a:defRPr sz="2400" b="0" i="0" kern="1200">
                <a:solidFill>
                  <a:schemeClr val="tx1"/>
                </a:solidFill>
                <a:latin typeface="Arial" charset="0"/>
                <a:ea typeface="Arial" charset="0"/>
                <a:cs typeface="Arial" charset="0"/>
              </a:defRPr>
            </a:lvl1pPr>
            <a:lvl2pPr marL="548626" indent="0" algn="ctr" defTabSz="1097253" rtl="0" eaLnBrk="1" latinLnBrk="0" hangingPunct="1">
              <a:lnSpc>
                <a:spcPct val="90000"/>
              </a:lnSpc>
              <a:spcBef>
                <a:spcPts val="600"/>
              </a:spcBef>
              <a:buFont typeface="Arial" panose="020B0604020202020204" pitchFamily="34" charset="0"/>
              <a:buNone/>
              <a:defRPr sz="2400" kern="1200">
                <a:solidFill>
                  <a:schemeClr val="tx1"/>
                </a:solidFill>
                <a:latin typeface="Avenir Next" charset="0"/>
                <a:ea typeface="Avenir Next" charset="0"/>
                <a:cs typeface="Avenir Next" charset="0"/>
              </a:defRPr>
            </a:lvl2pPr>
            <a:lvl3pPr marL="1097253" indent="0" algn="ctr" defTabSz="1097253" rtl="0" eaLnBrk="1" latinLnBrk="0" hangingPunct="1">
              <a:lnSpc>
                <a:spcPct val="90000"/>
              </a:lnSpc>
              <a:spcBef>
                <a:spcPts val="600"/>
              </a:spcBef>
              <a:buFont typeface="Arial" panose="020B0604020202020204" pitchFamily="34" charset="0"/>
              <a:buNone/>
              <a:defRPr sz="2160" kern="1200">
                <a:solidFill>
                  <a:schemeClr val="tx1"/>
                </a:solidFill>
                <a:latin typeface="Avenir Next" charset="0"/>
                <a:ea typeface="Avenir Next" charset="0"/>
                <a:cs typeface="Avenir Next" charset="0"/>
              </a:defRPr>
            </a:lvl3pPr>
            <a:lvl4pPr marL="1645879"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Avenir Next" charset="0"/>
                <a:ea typeface="Avenir Next" charset="0"/>
                <a:cs typeface="Avenir Next" charset="0"/>
              </a:defRPr>
            </a:lvl4pPr>
            <a:lvl5pPr marL="2194505"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Avenir Next" charset="0"/>
                <a:ea typeface="Avenir Next" charset="0"/>
                <a:cs typeface="Avenir Next" charset="0"/>
              </a:defRPr>
            </a:lvl5pPr>
            <a:lvl6pPr marL="2743131"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6pPr>
            <a:lvl7pPr marL="3291758"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7pPr>
            <a:lvl8pPr marL="3840384"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8pPr>
            <a:lvl9pPr marL="4389010"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9pPr>
          </a:lstStyle>
          <a:p>
            <a:pPr>
              <a:lnSpc>
                <a:spcPct val="100000"/>
              </a:lnSpc>
              <a:spcBef>
                <a:spcPts val="0"/>
              </a:spcBef>
            </a:pPr>
            <a:r>
              <a:rPr lang="en-US" sz="1700" b="1" dirty="0"/>
              <a:t>Fiber</a:t>
            </a:r>
          </a:p>
          <a:p>
            <a:pPr>
              <a:lnSpc>
                <a:spcPct val="100000"/>
              </a:lnSpc>
              <a:spcBef>
                <a:spcPts val="0"/>
              </a:spcBef>
            </a:pPr>
            <a:r>
              <a:rPr lang="en-US" sz="1700" dirty="0"/>
              <a:t>TV &amp; Voice &amp; Data</a:t>
            </a:r>
          </a:p>
        </p:txBody>
      </p:sp>
      <p:sp>
        <p:nvSpPr>
          <p:cNvPr id="8" name="Subtitle 3"/>
          <p:cNvSpPr txBox="1">
            <a:spLocks/>
          </p:cNvSpPr>
          <p:nvPr/>
        </p:nvSpPr>
        <p:spPr>
          <a:xfrm>
            <a:off x="5443282" y="4287733"/>
            <a:ext cx="2206313" cy="346248"/>
          </a:xfrm>
          <a:prstGeom prst="rect">
            <a:avLst/>
          </a:prstGeom>
        </p:spPr>
        <p:txBody>
          <a:bodyPr wrap="square" lIns="76198" tIns="38099" rIns="76198" bIns="38099">
            <a:spAutoFit/>
          </a:bodyPr>
          <a:lstStyle>
            <a:lvl1pPr marL="0" indent="0" algn="ctr" defTabSz="1097253" rtl="0" eaLnBrk="1" latinLnBrk="0" hangingPunct="1">
              <a:lnSpc>
                <a:spcPct val="90000"/>
              </a:lnSpc>
              <a:spcBef>
                <a:spcPts val="1200"/>
              </a:spcBef>
              <a:buFont typeface="Arial" panose="020B0604020202020204" pitchFamily="34" charset="0"/>
              <a:buNone/>
              <a:defRPr sz="2400" b="0" i="0" kern="1200">
                <a:solidFill>
                  <a:schemeClr val="tx1"/>
                </a:solidFill>
                <a:latin typeface="Arial" charset="0"/>
                <a:ea typeface="Arial" charset="0"/>
                <a:cs typeface="Arial" charset="0"/>
              </a:defRPr>
            </a:lvl1pPr>
            <a:lvl2pPr marL="548626" indent="0" algn="ctr" defTabSz="1097253" rtl="0" eaLnBrk="1" latinLnBrk="0" hangingPunct="1">
              <a:lnSpc>
                <a:spcPct val="90000"/>
              </a:lnSpc>
              <a:spcBef>
                <a:spcPts val="600"/>
              </a:spcBef>
              <a:buFont typeface="Arial" panose="020B0604020202020204" pitchFamily="34" charset="0"/>
              <a:buNone/>
              <a:defRPr sz="2400" kern="1200">
                <a:solidFill>
                  <a:schemeClr val="tx1"/>
                </a:solidFill>
                <a:latin typeface="Avenir Next" charset="0"/>
                <a:ea typeface="Avenir Next" charset="0"/>
                <a:cs typeface="Avenir Next" charset="0"/>
              </a:defRPr>
            </a:lvl2pPr>
            <a:lvl3pPr marL="1097253" indent="0" algn="ctr" defTabSz="1097253" rtl="0" eaLnBrk="1" latinLnBrk="0" hangingPunct="1">
              <a:lnSpc>
                <a:spcPct val="90000"/>
              </a:lnSpc>
              <a:spcBef>
                <a:spcPts val="600"/>
              </a:spcBef>
              <a:buFont typeface="Arial" panose="020B0604020202020204" pitchFamily="34" charset="0"/>
              <a:buNone/>
              <a:defRPr sz="2160" kern="1200">
                <a:solidFill>
                  <a:schemeClr val="tx1"/>
                </a:solidFill>
                <a:latin typeface="Avenir Next" charset="0"/>
                <a:ea typeface="Avenir Next" charset="0"/>
                <a:cs typeface="Avenir Next" charset="0"/>
              </a:defRPr>
            </a:lvl3pPr>
            <a:lvl4pPr marL="1645879"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Avenir Next" charset="0"/>
                <a:ea typeface="Avenir Next" charset="0"/>
                <a:cs typeface="Avenir Next" charset="0"/>
              </a:defRPr>
            </a:lvl4pPr>
            <a:lvl5pPr marL="2194505"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Avenir Next" charset="0"/>
                <a:ea typeface="Avenir Next" charset="0"/>
                <a:cs typeface="Avenir Next" charset="0"/>
              </a:defRPr>
            </a:lvl5pPr>
            <a:lvl6pPr marL="2743131"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6pPr>
            <a:lvl7pPr marL="3291758"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7pPr>
            <a:lvl8pPr marL="3840384"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8pPr>
            <a:lvl9pPr marL="4389010"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9pPr>
          </a:lstStyle>
          <a:p>
            <a:pPr>
              <a:lnSpc>
                <a:spcPct val="100000"/>
              </a:lnSpc>
              <a:spcBef>
                <a:spcPts val="0"/>
              </a:spcBef>
            </a:pPr>
            <a:r>
              <a:rPr lang="en-US" sz="1700" b="1" dirty="0"/>
              <a:t>Coaxial</a:t>
            </a:r>
            <a:endParaRPr lang="en-US" sz="1700" dirty="0"/>
          </a:p>
        </p:txBody>
      </p:sp>
      <p:sp>
        <p:nvSpPr>
          <p:cNvPr id="9" name="Subtitle 3"/>
          <p:cNvSpPr txBox="1">
            <a:spLocks/>
          </p:cNvSpPr>
          <p:nvPr/>
        </p:nvSpPr>
        <p:spPr>
          <a:xfrm>
            <a:off x="8074622" y="4287733"/>
            <a:ext cx="2206313" cy="346248"/>
          </a:xfrm>
          <a:prstGeom prst="rect">
            <a:avLst/>
          </a:prstGeom>
        </p:spPr>
        <p:txBody>
          <a:bodyPr wrap="square" lIns="76198" tIns="38099" rIns="76198" bIns="38099">
            <a:spAutoFit/>
          </a:bodyPr>
          <a:lstStyle>
            <a:lvl1pPr marL="0" indent="0" algn="ctr" defTabSz="1097253" rtl="0" eaLnBrk="1" latinLnBrk="0" hangingPunct="1">
              <a:lnSpc>
                <a:spcPct val="90000"/>
              </a:lnSpc>
              <a:spcBef>
                <a:spcPts val="1200"/>
              </a:spcBef>
              <a:buFont typeface="Arial" panose="020B0604020202020204" pitchFamily="34" charset="0"/>
              <a:buNone/>
              <a:defRPr sz="2400" b="0" i="0" kern="1200">
                <a:solidFill>
                  <a:schemeClr val="tx1"/>
                </a:solidFill>
                <a:latin typeface="Arial" charset="0"/>
                <a:ea typeface="Arial" charset="0"/>
                <a:cs typeface="Arial" charset="0"/>
              </a:defRPr>
            </a:lvl1pPr>
            <a:lvl2pPr marL="548626" indent="0" algn="ctr" defTabSz="1097253" rtl="0" eaLnBrk="1" latinLnBrk="0" hangingPunct="1">
              <a:lnSpc>
                <a:spcPct val="90000"/>
              </a:lnSpc>
              <a:spcBef>
                <a:spcPts val="600"/>
              </a:spcBef>
              <a:buFont typeface="Arial" panose="020B0604020202020204" pitchFamily="34" charset="0"/>
              <a:buNone/>
              <a:defRPr sz="2400" kern="1200">
                <a:solidFill>
                  <a:schemeClr val="tx1"/>
                </a:solidFill>
                <a:latin typeface="Avenir Next" charset="0"/>
                <a:ea typeface="Avenir Next" charset="0"/>
                <a:cs typeface="Avenir Next" charset="0"/>
              </a:defRPr>
            </a:lvl2pPr>
            <a:lvl3pPr marL="1097253" indent="0" algn="ctr" defTabSz="1097253" rtl="0" eaLnBrk="1" latinLnBrk="0" hangingPunct="1">
              <a:lnSpc>
                <a:spcPct val="90000"/>
              </a:lnSpc>
              <a:spcBef>
                <a:spcPts val="600"/>
              </a:spcBef>
              <a:buFont typeface="Arial" panose="020B0604020202020204" pitchFamily="34" charset="0"/>
              <a:buNone/>
              <a:defRPr sz="2160" kern="1200">
                <a:solidFill>
                  <a:schemeClr val="tx1"/>
                </a:solidFill>
                <a:latin typeface="Avenir Next" charset="0"/>
                <a:ea typeface="Avenir Next" charset="0"/>
                <a:cs typeface="Avenir Next" charset="0"/>
              </a:defRPr>
            </a:lvl3pPr>
            <a:lvl4pPr marL="1645879"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Avenir Next" charset="0"/>
                <a:ea typeface="Avenir Next" charset="0"/>
                <a:cs typeface="Avenir Next" charset="0"/>
              </a:defRPr>
            </a:lvl4pPr>
            <a:lvl5pPr marL="2194505"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Avenir Next" charset="0"/>
                <a:ea typeface="Avenir Next" charset="0"/>
                <a:cs typeface="Avenir Next" charset="0"/>
              </a:defRPr>
            </a:lvl5pPr>
            <a:lvl6pPr marL="2743131"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6pPr>
            <a:lvl7pPr marL="3291758"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7pPr>
            <a:lvl8pPr marL="3840384"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8pPr>
            <a:lvl9pPr marL="4389010"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9pPr>
          </a:lstStyle>
          <a:p>
            <a:pPr>
              <a:lnSpc>
                <a:spcPct val="100000"/>
              </a:lnSpc>
              <a:spcBef>
                <a:spcPts val="0"/>
              </a:spcBef>
            </a:pPr>
            <a:r>
              <a:rPr lang="en-US" sz="1700" b="1" dirty="0"/>
              <a:t>Copper</a:t>
            </a:r>
            <a:endParaRPr lang="en-US" sz="1700" dirty="0"/>
          </a:p>
        </p:txBody>
      </p:sp>
      <p:sp>
        <p:nvSpPr>
          <p:cNvPr id="10" name="Title 9"/>
          <p:cNvSpPr>
            <a:spLocks noGrp="1"/>
          </p:cNvSpPr>
          <p:nvPr>
            <p:ph type="title"/>
          </p:nvPr>
        </p:nvSpPr>
        <p:spPr>
          <a:xfrm>
            <a:off x="409654" y="304424"/>
            <a:ext cx="10477119" cy="654919"/>
          </a:xfrm>
        </p:spPr>
        <p:txBody>
          <a:bodyPr>
            <a:normAutofit/>
          </a:bodyPr>
          <a:lstStyle/>
          <a:p>
            <a:r>
              <a:rPr lang="en-US" sz="2800" dirty="0"/>
              <a:t>Install one cable instead of two</a:t>
            </a:r>
          </a:p>
        </p:txBody>
      </p:sp>
      <p:sp>
        <p:nvSpPr>
          <p:cNvPr id="11" name="Slide Number Placeholder 4"/>
          <p:cNvSpPr txBox="1">
            <a:spLocks/>
          </p:cNvSpPr>
          <p:nvPr/>
        </p:nvSpPr>
        <p:spPr>
          <a:xfrm>
            <a:off x="6435969" y="6450307"/>
            <a:ext cx="508000" cy="365125"/>
          </a:xfrm>
          <a:prstGeom prst="rect">
            <a:avLst/>
          </a:prstGeom>
        </p:spPr>
        <p:txBody>
          <a:bodyPr lIns="121917" tIns="60958" rIns="121917" bIns="6095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8B8FC6-801F-4484-882E-589AFAAB9056}" type="slidenum">
              <a:rPr lang="en-US" sz="1900">
                <a:solidFill>
                  <a:schemeClr val="bg2">
                    <a:lumMod val="50000"/>
                  </a:schemeClr>
                </a:solidFill>
                <a:latin typeface="Arial" panose="020B0604020202020204" pitchFamily="34" charset="0"/>
                <a:cs typeface="Arial" panose="020B0604020202020204" pitchFamily="34" charset="0"/>
              </a:rPr>
              <a:pPr/>
              <a:t>13</a:t>
            </a:fld>
            <a:endParaRPr lang="en-US" sz="19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7479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067" y="269149"/>
            <a:ext cx="4498174" cy="654919"/>
          </a:xfrm>
        </p:spPr>
        <p:txBody>
          <a:bodyPr>
            <a:normAutofit/>
          </a:bodyPr>
          <a:lstStyle/>
          <a:p>
            <a:r>
              <a:rPr lang="en-US" sz="2800" dirty="0"/>
              <a:t>Why Fiber? </a:t>
            </a:r>
          </a:p>
        </p:txBody>
      </p:sp>
      <p:grpSp>
        <p:nvGrpSpPr>
          <p:cNvPr id="37" name="Group 36"/>
          <p:cNvGrpSpPr/>
          <p:nvPr/>
        </p:nvGrpSpPr>
        <p:grpSpPr>
          <a:xfrm>
            <a:off x="674076" y="2267627"/>
            <a:ext cx="10515600" cy="2000548"/>
            <a:chOff x="628650" y="1282240"/>
            <a:chExt cx="7886700" cy="1500411"/>
          </a:xfrm>
        </p:grpSpPr>
        <p:sp>
          <p:nvSpPr>
            <p:cNvPr id="38" name="Title 1"/>
            <p:cNvSpPr txBox="1">
              <a:spLocks/>
            </p:cNvSpPr>
            <p:nvPr/>
          </p:nvSpPr>
          <p:spPr>
            <a:xfrm>
              <a:off x="628650" y="1282240"/>
              <a:ext cx="7886700" cy="1500411"/>
            </a:xfrm>
            <a:prstGeom prst="rect">
              <a:avLst/>
            </a:prstGeom>
          </p:spPr>
          <p:txBody>
            <a:bodyPr lIns="57150" tIns="28575" rIns="57150" bIns="28575" anchor="t">
              <a:spAutoFit/>
            </a:bodyPr>
            <a:lstStyle>
              <a:lvl1pPr algn="ctr" defTabSz="1097253" rtl="0" eaLnBrk="1" latinLnBrk="0" hangingPunct="1">
                <a:lnSpc>
                  <a:spcPct val="100000"/>
                </a:lnSpc>
                <a:spcBef>
                  <a:spcPct val="0"/>
                </a:spcBef>
                <a:buNone/>
                <a:defRPr sz="2800" b="1" i="0" kern="1200" cap="all" spc="100" baseline="0">
                  <a:solidFill>
                    <a:schemeClr val="tx1"/>
                  </a:solidFill>
                  <a:latin typeface="Arial" charset="0"/>
                  <a:ea typeface="Arial" charset="0"/>
                  <a:cs typeface="Arial" charset="0"/>
                </a:defRPr>
              </a:lvl1pPr>
            </a:lstStyle>
            <a:p>
              <a:r>
                <a:rPr lang="en-US" sz="12500" dirty="0">
                  <a:solidFill>
                    <a:srgbClr val="434345"/>
                  </a:solidFill>
                </a:rPr>
                <a:t>4</a:t>
              </a:r>
            </a:p>
          </p:txBody>
        </p:sp>
        <p:sp>
          <p:nvSpPr>
            <p:cNvPr id="39" name="Title 1"/>
            <p:cNvSpPr txBox="1">
              <a:spLocks/>
            </p:cNvSpPr>
            <p:nvPr/>
          </p:nvSpPr>
          <p:spPr>
            <a:xfrm>
              <a:off x="628650" y="1867264"/>
              <a:ext cx="7886700" cy="366446"/>
            </a:xfrm>
            <a:prstGeom prst="rect">
              <a:avLst/>
            </a:prstGeom>
          </p:spPr>
          <p:txBody>
            <a:bodyPr lIns="57150" tIns="28575" rIns="57150" bIns="28575" anchor="t">
              <a:spAutoFit/>
            </a:bodyPr>
            <a:lstStyle>
              <a:lvl1pPr algn="ctr" defTabSz="1097253" rtl="0" eaLnBrk="1" latinLnBrk="0" hangingPunct="1">
                <a:lnSpc>
                  <a:spcPct val="100000"/>
                </a:lnSpc>
                <a:spcBef>
                  <a:spcPct val="0"/>
                </a:spcBef>
                <a:buNone/>
                <a:defRPr sz="2800" b="1" i="0" kern="1200" cap="all" spc="100" baseline="0">
                  <a:solidFill>
                    <a:schemeClr val="tx1"/>
                  </a:solidFill>
                  <a:latin typeface="Arial" charset="0"/>
                  <a:ea typeface="Arial" charset="0"/>
                  <a:cs typeface="Arial" charset="0"/>
                </a:defRPr>
              </a:lvl1pPr>
            </a:lstStyle>
            <a:p>
              <a:r>
                <a:rPr lang="en-US" b="0" cap="none" spc="0" dirty="0"/>
                <a:t>Fiber is easier to install and less expensive.</a:t>
              </a:r>
            </a:p>
          </p:txBody>
        </p:sp>
      </p:grpSp>
      <p:sp>
        <p:nvSpPr>
          <p:cNvPr id="6" name="Slide Number Placeholder 4"/>
          <p:cNvSpPr txBox="1">
            <a:spLocks/>
          </p:cNvSpPr>
          <p:nvPr/>
        </p:nvSpPr>
        <p:spPr>
          <a:xfrm>
            <a:off x="6435969" y="6450307"/>
            <a:ext cx="508000" cy="365125"/>
          </a:xfrm>
          <a:prstGeom prst="rect">
            <a:avLst/>
          </a:prstGeom>
        </p:spPr>
        <p:txBody>
          <a:bodyPr lIns="121917" tIns="60958" rIns="121917" bIns="6095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8B8FC6-801F-4484-882E-589AFAAB9056}" type="slidenum">
              <a:rPr lang="en-US" sz="1900">
                <a:solidFill>
                  <a:schemeClr val="bg2">
                    <a:lumMod val="50000"/>
                  </a:schemeClr>
                </a:solidFill>
                <a:latin typeface="Arial" panose="020B0604020202020204" pitchFamily="34" charset="0"/>
                <a:cs typeface="Arial" panose="020B0604020202020204" pitchFamily="34" charset="0"/>
              </a:rPr>
              <a:pPr/>
              <a:t>14</a:t>
            </a:fld>
            <a:endParaRPr lang="en-US" sz="19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235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664" y="376922"/>
            <a:ext cx="3543249" cy="654919"/>
          </a:xfrm>
        </p:spPr>
        <p:txBody>
          <a:bodyPr>
            <a:normAutofit/>
          </a:bodyPr>
          <a:lstStyle/>
          <a:p>
            <a:r>
              <a:rPr lang="en-US" sz="2800" dirty="0"/>
              <a:t>Price of fiber</a:t>
            </a:r>
          </a:p>
        </p:txBody>
      </p:sp>
      <p:cxnSp>
        <p:nvCxnSpPr>
          <p:cNvPr id="4" name="Straight Connector 3"/>
          <p:cNvCxnSpPr/>
          <p:nvPr/>
        </p:nvCxnSpPr>
        <p:spPr>
          <a:xfrm>
            <a:off x="2627616" y="1353299"/>
            <a:ext cx="29104" cy="3916185"/>
          </a:xfrm>
          <a:prstGeom prst="line">
            <a:avLst/>
          </a:prstGeom>
          <a:ln w="381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2642167" y="5269484"/>
            <a:ext cx="8161635" cy="0"/>
          </a:xfrm>
          <a:prstGeom prst="line">
            <a:avLst/>
          </a:prstGeom>
          <a:ln w="381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Isosceles Triangle 9"/>
          <p:cNvSpPr/>
          <p:nvPr/>
        </p:nvSpPr>
        <p:spPr>
          <a:xfrm>
            <a:off x="3480367" y="1288828"/>
            <a:ext cx="536972" cy="407811"/>
          </a:xfrm>
          <a:prstGeom prst="triangle">
            <a:avLst/>
          </a:prstGeom>
          <a:solidFill>
            <a:srgbClr val="D13239"/>
          </a:solidFill>
          <a:ln>
            <a:noFill/>
          </a:ln>
        </p:spPr>
        <p:style>
          <a:lnRef idx="1">
            <a:schemeClr val="accent1"/>
          </a:lnRef>
          <a:fillRef idx="3">
            <a:schemeClr val="accent1"/>
          </a:fillRef>
          <a:effectRef idx="2">
            <a:schemeClr val="accent1"/>
          </a:effectRef>
          <a:fontRef idx="minor">
            <a:schemeClr val="lt1"/>
          </a:fontRef>
        </p:style>
        <p:txBody>
          <a:bodyPr lIns="84899" tIns="42450" rIns="84899" bIns="42450" anchor="ctr"/>
          <a:lstStyle/>
          <a:p>
            <a:pPr algn="ctr">
              <a:defRPr/>
            </a:pPr>
            <a:endParaRPr lang="en-US"/>
          </a:p>
        </p:txBody>
      </p:sp>
      <p:sp>
        <p:nvSpPr>
          <p:cNvPr id="7" name="TextBox 10"/>
          <p:cNvSpPr txBox="1">
            <a:spLocks noChangeArrowheads="1"/>
          </p:cNvSpPr>
          <p:nvPr/>
        </p:nvSpPr>
        <p:spPr bwMode="auto">
          <a:xfrm>
            <a:off x="1594931" y="1381329"/>
            <a:ext cx="686021" cy="45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899" tIns="42450" rIns="84899" bIns="42450">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r>
              <a:rPr lang="en-US" altLang="en-US" dirty="0">
                <a:latin typeface="Arial" charset="0"/>
                <a:ea typeface="Arial" charset="0"/>
                <a:cs typeface="Arial" charset="0"/>
              </a:rPr>
              <a:t>100</a:t>
            </a:r>
          </a:p>
        </p:txBody>
      </p:sp>
      <p:sp>
        <p:nvSpPr>
          <p:cNvPr id="8" name="TextBox 11"/>
          <p:cNvSpPr txBox="1">
            <a:spLocks noChangeArrowheads="1"/>
          </p:cNvSpPr>
          <p:nvPr/>
        </p:nvSpPr>
        <p:spPr bwMode="auto">
          <a:xfrm>
            <a:off x="2219618" y="4932875"/>
            <a:ext cx="342978" cy="45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899" tIns="42450" rIns="84899" bIns="42450">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r>
              <a:rPr lang="en-US" altLang="en-US" dirty="0">
                <a:latin typeface="Arial" charset="0"/>
                <a:ea typeface="Arial" charset="0"/>
                <a:cs typeface="Arial" charset="0"/>
              </a:rPr>
              <a:t>5</a:t>
            </a:r>
          </a:p>
        </p:txBody>
      </p:sp>
      <p:sp>
        <p:nvSpPr>
          <p:cNvPr id="9" name="Isosceles Triangle 12"/>
          <p:cNvSpPr/>
          <p:nvPr/>
        </p:nvSpPr>
        <p:spPr>
          <a:xfrm>
            <a:off x="9515478" y="4695044"/>
            <a:ext cx="536972" cy="407811"/>
          </a:xfrm>
          <a:prstGeom prst="triangle">
            <a:avLst/>
          </a:prstGeom>
          <a:solidFill>
            <a:srgbClr val="79B45F"/>
          </a:solidFill>
          <a:ln>
            <a:noFill/>
          </a:ln>
        </p:spPr>
        <p:style>
          <a:lnRef idx="1">
            <a:schemeClr val="accent1"/>
          </a:lnRef>
          <a:fillRef idx="3">
            <a:schemeClr val="accent1"/>
          </a:fillRef>
          <a:effectRef idx="2">
            <a:schemeClr val="accent1"/>
          </a:effectRef>
          <a:fontRef idx="minor">
            <a:schemeClr val="lt1"/>
          </a:fontRef>
        </p:style>
        <p:txBody>
          <a:bodyPr lIns="84899" tIns="42450" rIns="84899" bIns="42450" anchor="ctr"/>
          <a:lstStyle/>
          <a:p>
            <a:pPr algn="ctr">
              <a:defRPr/>
            </a:pPr>
            <a:endParaRPr lang="en-US"/>
          </a:p>
        </p:txBody>
      </p:sp>
      <p:sp>
        <p:nvSpPr>
          <p:cNvPr id="10" name="TextBox 13"/>
          <p:cNvSpPr txBox="1">
            <a:spLocks noChangeArrowheads="1"/>
          </p:cNvSpPr>
          <p:nvPr/>
        </p:nvSpPr>
        <p:spPr bwMode="auto">
          <a:xfrm>
            <a:off x="3480369" y="5413417"/>
            <a:ext cx="857541" cy="45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899" tIns="42450" rIns="84899" bIns="42450">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r>
              <a:rPr lang="en-US" altLang="en-US">
                <a:latin typeface="Arial" charset="0"/>
                <a:ea typeface="Arial" charset="0"/>
                <a:cs typeface="Arial" charset="0"/>
              </a:rPr>
              <a:t>1990</a:t>
            </a:r>
          </a:p>
        </p:txBody>
      </p:sp>
      <p:sp>
        <p:nvSpPr>
          <p:cNvPr id="11" name="TextBox 14"/>
          <p:cNvSpPr txBox="1">
            <a:spLocks noChangeArrowheads="1"/>
          </p:cNvSpPr>
          <p:nvPr/>
        </p:nvSpPr>
        <p:spPr bwMode="auto">
          <a:xfrm>
            <a:off x="7752861" y="5375936"/>
            <a:ext cx="1011430" cy="455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899" tIns="42450" rIns="84899" bIns="42450">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r>
              <a:rPr lang="en-US" altLang="en-US">
                <a:latin typeface="Arial" charset="0"/>
                <a:ea typeface="Arial" charset="0"/>
                <a:cs typeface="Arial" charset="0"/>
              </a:rPr>
              <a:t>2010s</a:t>
            </a:r>
          </a:p>
        </p:txBody>
      </p:sp>
      <p:sp>
        <p:nvSpPr>
          <p:cNvPr id="12" name="Slide Number Placeholder 4"/>
          <p:cNvSpPr txBox="1">
            <a:spLocks/>
          </p:cNvSpPr>
          <p:nvPr/>
        </p:nvSpPr>
        <p:spPr>
          <a:xfrm>
            <a:off x="6435969" y="6450307"/>
            <a:ext cx="508000" cy="365125"/>
          </a:xfrm>
          <a:prstGeom prst="rect">
            <a:avLst/>
          </a:prstGeom>
        </p:spPr>
        <p:txBody>
          <a:bodyPr lIns="121917" tIns="60958" rIns="121917" bIns="6095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8B8FC6-801F-4484-882E-589AFAAB9056}" type="slidenum">
              <a:rPr lang="en-US" sz="1900">
                <a:solidFill>
                  <a:schemeClr val="bg2">
                    <a:lumMod val="50000"/>
                  </a:schemeClr>
                </a:solidFill>
                <a:latin typeface="Arial" panose="020B0604020202020204" pitchFamily="34" charset="0"/>
                <a:cs typeface="Arial" panose="020B0604020202020204" pitchFamily="34" charset="0"/>
              </a:rPr>
              <a:pPr/>
              <a:t>15</a:t>
            </a:fld>
            <a:endParaRPr lang="en-US" sz="19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259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82190" y="409908"/>
            <a:ext cx="4551810" cy="446276"/>
          </a:xfrm>
          <a:prstGeom prst="rect">
            <a:avLst/>
          </a:prstGeom>
        </p:spPr>
        <p:txBody>
          <a:bodyPr/>
          <a:lstStyle>
            <a:lvl1pPr algn="l" defTabSz="914377" rtl="0" eaLnBrk="1" latinLnBrk="0" hangingPunct="1">
              <a:lnSpc>
                <a:spcPct val="90000"/>
              </a:lnSpc>
              <a:spcBef>
                <a:spcPct val="0"/>
              </a:spcBef>
              <a:buNone/>
              <a:defRPr sz="4400" kern="1200">
                <a:solidFill>
                  <a:schemeClr val="accent3"/>
                </a:solidFill>
                <a:latin typeface="Open Sans" charset="0"/>
                <a:ea typeface="Open Sans" charset="0"/>
                <a:cs typeface="Open Sans" charset="0"/>
              </a:defRPr>
            </a:lvl1pPr>
          </a:lstStyle>
          <a:p>
            <a:r>
              <a:rPr lang="en-US" sz="2800" dirty="0">
                <a:solidFill>
                  <a:srgbClr val="C00000"/>
                </a:solidFill>
                <a:latin typeface="+mn-lt"/>
              </a:rPr>
              <a:t>Cost comparison</a:t>
            </a:r>
          </a:p>
        </p:txBody>
      </p:sp>
      <p:sp>
        <p:nvSpPr>
          <p:cNvPr id="3" name="Subtitle 3"/>
          <p:cNvSpPr txBox="1">
            <a:spLocks/>
          </p:cNvSpPr>
          <p:nvPr/>
        </p:nvSpPr>
        <p:spPr>
          <a:xfrm>
            <a:off x="2986678" y="1450266"/>
            <a:ext cx="6016079" cy="369332"/>
          </a:xfrm>
          <a:prstGeom prst="rect">
            <a:avLst/>
          </a:prstGeom>
        </p:spPr>
        <p:txBody>
          <a:bodyPr/>
          <a:lstStyle>
            <a:lvl1pPr marL="228594" indent="-228594" algn="l" defTabSz="914377" rtl="0" eaLnBrk="1" latinLnBrk="0" hangingPunct="1">
              <a:lnSpc>
                <a:spcPct val="90000"/>
              </a:lnSpc>
              <a:spcBef>
                <a:spcPts val="1000"/>
              </a:spcBef>
              <a:buFont typeface="Arial"/>
              <a:buChar char="•"/>
              <a:defRPr sz="2800" kern="1200">
                <a:solidFill>
                  <a:schemeClr val="tx1">
                    <a:lumMod val="50000"/>
                    <a:lumOff val="50000"/>
                  </a:schemeClr>
                </a:solidFill>
                <a:latin typeface="Open Sans" charset="0"/>
                <a:ea typeface="Open Sans" charset="0"/>
                <a:cs typeface="Open Sans" charset="0"/>
              </a:defRPr>
            </a:lvl1pPr>
            <a:lvl2pPr marL="685783" indent="-228594" algn="l" defTabSz="914377" rtl="0" eaLnBrk="1" latinLnBrk="0" hangingPunct="1">
              <a:lnSpc>
                <a:spcPct val="90000"/>
              </a:lnSpc>
              <a:spcBef>
                <a:spcPts val="500"/>
              </a:spcBef>
              <a:buFont typeface="Arial"/>
              <a:buChar char="•"/>
              <a:defRPr sz="2400" kern="1200">
                <a:solidFill>
                  <a:schemeClr val="tx1">
                    <a:lumMod val="50000"/>
                    <a:lumOff val="50000"/>
                  </a:schemeClr>
                </a:solidFill>
                <a:latin typeface="Open Sans" charset="0"/>
                <a:ea typeface="Open Sans" charset="0"/>
                <a:cs typeface="Open Sans" charset="0"/>
              </a:defRPr>
            </a:lvl2pPr>
            <a:lvl3pPr marL="1142971" indent="-228594" algn="l" defTabSz="914377" rtl="0" eaLnBrk="1" latinLnBrk="0" hangingPunct="1">
              <a:lnSpc>
                <a:spcPct val="90000"/>
              </a:lnSpc>
              <a:spcBef>
                <a:spcPts val="500"/>
              </a:spcBef>
              <a:buFont typeface="Arial"/>
              <a:buChar char="•"/>
              <a:defRPr sz="2000" kern="1200">
                <a:solidFill>
                  <a:schemeClr val="tx1">
                    <a:lumMod val="50000"/>
                    <a:lumOff val="50000"/>
                  </a:schemeClr>
                </a:solidFill>
                <a:latin typeface="Open Sans" charset="0"/>
                <a:ea typeface="Open Sans" charset="0"/>
                <a:cs typeface="Open Sans" charset="0"/>
              </a:defRPr>
            </a:lvl3pPr>
            <a:lvl4pPr marL="1600160" indent="-228594" algn="l" defTabSz="914377" rtl="0" eaLnBrk="1" latinLnBrk="0" hangingPunct="1">
              <a:lnSpc>
                <a:spcPct val="90000"/>
              </a:lnSpc>
              <a:spcBef>
                <a:spcPts val="500"/>
              </a:spcBef>
              <a:buFont typeface="Arial"/>
              <a:buChar char="•"/>
              <a:defRPr sz="1800" kern="1200">
                <a:solidFill>
                  <a:schemeClr val="tx1">
                    <a:lumMod val="50000"/>
                    <a:lumOff val="50000"/>
                  </a:schemeClr>
                </a:solidFill>
                <a:latin typeface="Open Sans" charset="0"/>
                <a:ea typeface="Open Sans" charset="0"/>
                <a:cs typeface="Open Sans" charset="0"/>
              </a:defRPr>
            </a:lvl4pPr>
            <a:lvl5pPr marL="2057349" indent="-228594" algn="l" defTabSz="914377" rtl="0" eaLnBrk="1" latinLnBrk="0" hangingPunct="1">
              <a:lnSpc>
                <a:spcPct val="90000"/>
              </a:lnSpc>
              <a:spcBef>
                <a:spcPts val="500"/>
              </a:spcBef>
              <a:buFont typeface="Arial"/>
              <a:buChar char="•"/>
              <a:defRPr sz="1800" kern="1200">
                <a:solidFill>
                  <a:schemeClr val="tx1">
                    <a:lumMod val="50000"/>
                    <a:lumOff val="50000"/>
                  </a:schemeClr>
                </a:solidFill>
                <a:latin typeface="Open Sans" charset="0"/>
                <a:ea typeface="Open Sans" charset="0"/>
                <a:cs typeface="Open Sans" charset="0"/>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t>Metal cables vs. fiber in a building</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09883" y="1909692"/>
            <a:ext cx="6872869" cy="413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487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1709653"/>
            <a:ext cx="10515600" cy="2000548"/>
          </a:xfrm>
          <a:prstGeom prst="rect">
            <a:avLst/>
          </a:prstGeom>
        </p:spPr>
        <p:txBody>
          <a:bodyPr lIns="76197" tIns="38098" rIns="76197" bIns="38098" anchor="t">
            <a:spAutoFit/>
          </a:bodyPr>
          <a:lstStyle>
            <a:lvl1pPr algn="ctr" defTabSz="1097253" rtl="0" eaLnBrk="1" latinLnBrk="0" hangingPunct="1">
              <a:lnSpc>
                <a:spcPct val="100000"/>
              </a:lnSpc>
              <a:spcBef>
                <a:spcPct val="0"/>
              </a:spcBef>
              <a:buNone/>
              <a:defRPr sz="2800" b="1" i="0" kern="1200" cap="all" spc="100" baseline="0">
                <a:solidFill>
                  <a:schemeClr val="tx1"/>
                </a:solidFill>
                <a:latin typeface="Arial" charset="0"/>
                <a:ea typeface="Arial" charset="0"/>
                <a:cs typeface="Arial" charset="0"/>
              </a:defRPr>
            </a:lvl1pPr>
          </a:lstStyle>
          <a:p>
            <a:r>
              <a:rPr lang="en-US" sz="12500" dirty="0">
                <a:solidFill>
                  <a:srgbClr val="434345"/>
                </a:solidFill>
              </a:rPr>
              <a:t>5</a:t>
            </a:r>
          </a:p>
        </p:txBody>
      </p:sp>
      <p:sp>
        <p:nvSpPr>
          <p:cNvPr id="3" name="Title 1"/>
          <p:cNvSpPr txBox="1">
            <a:spLocks/>
          </p:cNvSpPr>
          <p:nvPr/>
        </p:nvSpPr>
        <p:spPr>
          <a:xfrm>
            <a:off x="838200" y="2489685"/>
            <a:ext cx="10515600" cy="692493"/>
          </a:xfrm>
          <a:prstGeom prst="rect">
            <a:avLst/>
          </a:prstGeom>
        </p:spPr>
        <p:txBody>
          <a:bodyPr lIns="76197" tIns="38098" rIns="76197" bIns="38098" anchor="t">
            <a:spAutoFit/>
          </a:bodyPr>
          <a:lstStyle>
            <a:lvl1pPr algn="ctr" defTabSz="1097253" rtl="0" eaLnBrk="1" latinLnBrk="0" hangingPunct="1">
              <a:lnSpc>
                <a:spcPct val="100000"/>
              </a:lnSpc>
              <a:spcBef>
                <a:spcPct val="0"/>
              </a:spcBef>
              <a:buNone/>
              <a:defRPr sz="2800" b="1" i="0" kern="1200" cap="all" spc="100" baseline="0">
                <a:solidFill>
                  <a:schemeClr val="tx1"/>
                </a:solidFill>
                <a:latin typeface="Arial" charset="0"/>
                <a:ea typeface="Arial" charset="0"/>
                <a:cs typeface="Arial" charset="0"/>
              </a:defRPr>
            </a:lvl1pPr>
          </a:lstStyle>
          <a:p>
            <a:r>
              <a:rPr lang="en-US" sz="4000" b="0" cap="none" spc="0" dirty="0">
                <a:solidFill>
                  <a:schemeClr val="accent3"/>
                </a:solidFill>
              </a:rPr>
              <a:t>Fiber is less intrusive and easier to install.</a:t>
            </a:r>
          </a:p>
        </p:txBody>
      </p:sp>
    </p:spTree>
    <p:extLst>
      <p:ext uri="{BB962C8B-B14F-4D97-AF65-F5344CB8AC3E}">
        <p14:creationId xmlns:p14="http://schemas.microsoft.com/office/powerpoint/2010/main" val="1928490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9463268" cy="861789"/>
          </a:xfrm>
        </p:spPr>
        <p:txBody>
          <a:bodyPr>
            <a:normAutofit/>
          </a:bodyPr>
          <a:lstStyle/>
          <a:p>
            <a:r>
              <a:rPr lang="en-US" sz="2800" dirty="0"/>
              <a:t>Fiber is less intrusive and easier to install</a:t>
            </a:r>
          </a:p>
        </p:txBody>
      </p:sp>
      <p:pic>
        <p:nvPicPr>
          <p:cNvPr id="11266" name="Picture 2" descr="C:\Users\mboxer\AppData\Local\Microsoft\Windows\Temporary Internet Files\Content.Outlook\94692M2Q\IMG_263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1130104" y="2116029"/>
            <a:ext cx="4229685" cy="31722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235447" y="2046467"/>
            <a:ext cx="4131482" cy="3098612"/>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7023760" y="1929851"/>
            <a:ext cx="4442459" cy="3331844"/>
          </a:xfrm>
          <a:prstGeom prst="rect">
            <a:avLst/>
          </a:prstGeom>
        </p:spPr>
      </p:pic>
    </p:spTree>
    <p:extLst>
      <p:ext uri="{BB962C8B-B14F-4D97-AF65-F5344CB8AC3E}">
        <p14:creationId xmlns:p14="http://schemas.microsoft.com/office/powerpoint/2010/main" val="417932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Fiber is rugged and reliable</a:t>
            </a:r>
          </a:p>
        </p:txBody>
      </p:sp>
      <p:pic>
        <p:nvPicPr>
          <p:cNvPr id="6" name="Content Placeholder 5"/>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655442" y="2058194"/>
            <a:ext cx="4698357" cy="3523768"/>
          </a:xfrm>
        </p:spPr>
      </p:pic>
      <p:pic>
        <p:nvPicPr>
          <p:cNvPr id="12" name="Content Placeholder 11"/>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984696" y="2361236"/>
            <a:ext cx="4659191" cy="2861911"/>
          </a:xfrm>
        </p:spPr>
      </p:pic>
    </p:spTree>
    <p:extLst>
      <p:ext uri="{BB962C8B-B14F-4D97-AF65-F5344CB8AC3E}">
        <p14:creationId xmlns:p14="http://schemas.microsoft.com/office/powerpoint/2010/main" val="3797055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a:xfrm>
            <a:off x="609600" y="152943"/>
            <a:ext cx="6934200" cy="1068388"/>
          </a:xfrm>
        </p:spPr>
        <p:txBody>
          <a:bodyPr>
            <a:normAutofit/>
          </a:bodyPr>
          <a:lstStyle/>
          <a:p>
            <a:r>
              <a:rPr lang="en-US" sz="2400" dirty="0"/>
              <a:t>OFS – Stable, Reliable, Customer Focused </a:t>
            </a:r>
            <a:br>
              <a:rPr lang="en-US" sz="2400" dirty="0"/>
            </a:br>
            <a:r>
              <a:rPr lang="en-US" sz="2400" dirty="0"/>
              <a:t>Worldwide Resources</a:t>
            </a:r>
          </a:p>
        </p:txBody>
      </p:sp>
      <p:pic>
        <p:nvPicPr>
          <p:cNvPr id="7172" name="Picture 6" descr="OFS time-lin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1437" y="1541326"/>
            <a:ext cx="2385924" cy="372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173" name="Straight Connector 2"/>
          <p:cNvCxnSpPr>
            <a:cxnSpLocks noChangeShapeType="1"/>
          </p:cNvCxnSpPr>
          <p:nvPr/>
        </p:nvCxnSpPr>
        <p:spPr bwMode="auto">
          <a:xfrm>
            <a:off x="4076700" y="1295403"/>
            <a:ext cx="0" cy="4602163"/>
          </a:xfrm>
          <a:prstGeom prst="line">
            <a:avLst/>
          </a:prstGeom>
          <a:noFill/>
          <a:ln w="31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74" name="Rectangle 3"/>
          <p:cNvSpPr txBox="1">
            <a:spLocks noChangeArrowheads="1"/>
          </p:cNvSpPr>
          <p:nvPr/>
        </p:nvSpPr>
        <p:spPr bwMode="auto">
          <a:xfrm>
            <a:off x="5410200" y="5054600"/>
            <a:ext cx="4267200" cy="1068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119" tIns="41559" rIns="83119" bIns="41559" anchor="ctr"/>
          <a:lstStyle>
            <a:lvl1pPr>
              <a:defRPr sz="2600">
                <a:solidFill>
                  <a:schemeClr val="tx1"/>
                </a:solidFill>
                <a:latin typeface="Arial" pitchFamily="34" charset="0"/>
              </a:defRPr>
            </a:lvl1pPr>
            <a:lvl2pPr marL="742950" indent="-285750">
              <a:defRPr sz="2600">
                <a:solidFill>
                  <a:schemeClr val="tx1"/>
                </a:solidFill>
                <a:latin typeface="Arial" pitchFamily="34" charset="0"/>
              </a:defRPr>
            </a:lvl2pPr>
            <a:lvl3pPr marL="1143000" indent="-228600">
              <a:defRPr sz="2600">
                <a:solidFill>
                  <a:schemeClr val="tx1"/>
                </a:solidFill>
                <a:latin typeface="Arial" pitchFamily="34" charset="0"/>
              </a:defRPr>
            </a:lvl3pPr>
            <a:lvl4pPr marL="1600200" indent="-228600">
              <a:defRPr sz="2600">
                <a:solidFill>
                  <a:schemeClr val="tx1"/>
                </a:solidFill>
                <a:latin typeface="Arial" pitchFamily="34" charset="0"/>
              </a:defRPr>
            </a:lvl4pPr>
            <a:lvl5pPr marL="2057400" indent="-228600">
              <a:defRPr sz="2600">
                <a:solidFill>
                  <a:schemeClr val="tx1"/>
                </a:solidFill>
                <a:latin typeface="Arial" pitchFamily="34" charset="0"/>
              </a:defRPr>
            </a:lvl5pPr>
            <a:lvl6pPr marL="2514600" indent="-228600" eaLnBrk="0" fontAlgn="base" hangingPunct="0">
              <a:spcBef>
                <a:spcPct val="50000"/>
              </a:spcBef>
              <a:spcAft>
                <a:spcPct val="0"/>
              </a:spcAft>
              <a:defRPr sz="2600">
                <a:solidFill>
                  <a:schemeClr val="tx1"/>
                </a:solidFill>
                <a:latin typeface="Arial" pitchFamily="34" charset="0"/>
              </a:defRPr>
            </a:lvl6pPr>
            <a:lvl7pPr marL="2971800" indent="-228600" eaLnBrk="0" fontAlgn="base" hangingPunct="0">
              <a:spcBef>
                <a:spcPct val="50000"/>
              </a:spcBef>
              <a:spcAft>
                <a:spcPct val="0"/>
              </a:spcAft>
              <a:defRPr sz="2600">
                <a:solidFill>
                  <a:schemeClr val="tx1"/>
                </a:solidFill>
                <a:latin typeface="Arial" pitchFamily="34" charset="0"/>
              </a:defRPr>
            </a:lvl7pPr>
            <a:lvl8pPr marL="3429000" indent="-228600" eaLnBrk="0" fontAlgn="base" hangingPunct="0">
              <a:spcBef>
                <a:spcPct val="50000"/>
              </a:spcBef>
              <a:spcAft>
                <a:spcPct val="0"/>
              </a:spcAft>
              <a:defRPr sz="2600">
                <a:solidFill>
                  <a:schemeClr val="tx1"/>
                </a:solidFill>
                <a:latin typeface="Arial" pitchFamily="34" charset="0"/>
              </a:defRPr>
            </a:lvl8pPr>
            <a:lvl9pPr marL="3886200" indent="-228600" eaLnBrk="0" fontAlgn="base" hangingPunct="0">
              <a:spcBef>
                <a:spcPct val="50000"/>
              </a:spcBef>
              <a:spcAft>
                <a:spcPct val="0"/>
              </a:spcAft>
              <a:defRPr sz="2600">
                <a:solidFill>
                  <a:schemeClr val="tx1"/>
                </a:solidFill>
                <a:latin typeface="Arial" pitchFamily="34" charset="0"/>
              </a:defRPr>
            </a:lvl9pPr>
          </a:lstStyle>
          <a:p>
            <a:pPr>
              <a:lnSpc>
                <a:spcPct val="120000"/>
              </a:lnSpc>
              <a:spcBef>
                <a:spcPct val="0"/>
              </a:spcBef>
            </a:pPr>
            <a:r>
              <a:rPr lang="en-US" sz="2000" b="1" dirty="0">
                <a:solidFill>
                  <a:schemeClr val="tx2"/>
                </a:solidFill>
              </a:rPr>
              <a:t>OFS and Furukawa Global Reach</a:t>
            </a:r>
          </a:p>
        </p:txBody>
      </p:sp>
      <p:sp>
        <p:nvSpPr>
          <p:cNvPr id="4" name="Rectangle 3"/>
          <p:cNvSpPr/>
          <p:nvPr/>
        </p:nvSpPr>
        <p:spPr>
          <a:xfrm>
            <a:off x="7278532" y="3490443"/>
            <a:ext cx="45719" cy="45719"/>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johngeorge\AppData\Local\Microsoft\Windows\Temporary Internet Files\Content.Outlook\T60WC63J\OFS - FEC Manufacturing - Sales Locations - w Silac Gray.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57963" y="1541326"/>
            <a:ext cx="6432600" cy="3782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1746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69411" y="301685"/>
            <a:ext cx="7848600" cy="609600"/>
          </a:xfrm>
        </p:spPr>
        <p:txBody>
          <a:bodyPr>
            <a:normAutofit fontScale="90000"/>
          </a:bodyPr>
          <a:lstStyle/>
          <a:p>
            <a:pPr eaLnBrk="1" hangingPunct="1"/>
            <a:r>
              <a:rPr lang="en-US" altLang="en-US" sz="3100" dirty="0"/>
              <a:t>Light as a Communications Method</a:t>
            </a:r>
            <a:br>
              <a:rPr lang="en-US" altLang="en-US" sz="2000" dirty="0"/>
            </a:br>
            <a:r>
              <a:rPr lang="en-US" altLang="en-US" sz="2200" dirty="0">
                <a:solidFill>
                  <a:srgbClr val="002060"/>
                </a:solidFill>
              </a:rPr>
              <a:t>Used for hundreds of years</a:t>
            </a:r>
          </a:p>
        </p:txBody>
      </p:sp>
      <p:pic>
        <p:nvPicPr>
          <p:cNvPr id="13316"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381693" y="16002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8"/>
          <p:cNvSpPr txBox="1">
            <a:spLocks noChangeArrowheads="1"/>
          </p:cNvSpPr>
          <p:nvPr/>
        </p:nvSpPr>
        <p:spPr bwMode="auto">
          <a:xfrm>
            <a:off x="3033364" y="4778375"/>
            <a:ext cx="18016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r>
              <a:rPr lang="en-US" altLang="en-US" sz="2000"/>
              <a:t>Smoke Signals</a:t>
            </a:r>
          </a:p>
        </p:txBody>
      </p:sp>
      <p:sp>
        <p:nvSpPr>
          <p:cNvPr id="13318" name="TextBox 11"/>
          <p:cNvSpPr txBox="1">
            <a:spLocks noChangeArrowheads="1"/>
          </p:cNvSpPr>
          <p:nvPr/>
        </p:nvSpPr>
        <p:spPr bwMode="auto">
          <a:xfrm>
            <a:off x="7212422" y="4600545"/>
            <a:ext cx="26935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r>
              <a:rPr lang="en-US" altLang="en-US" sz="2000" dirty="0"/>
              <a:t>Morse code with light</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93175" y="1676780"/>
            <a:ext cx="2249673" cy="2834588"/>
          </a:xfrm>
          <a:prstGeom prst="rect">
            <a:avLst/>
          </a:prstGeom>
        </p:spPr>
      </p:pic>
    </p:spTree>
    <p:extLst>
      <p:ext uri="{BB962C8B-B14F-4D97-AF65-F5344CB8AC3E}">
        <p14:creationId xmlns:p14="http://schemas.microsoft.com/office/powerpoint/2010/main" val="1357486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pPr eaLnBrk="1" hangingPunct="1"/>
            <a:r>
              <a:rPr lang="en-US" altLang="en-US" sz="2800" dirty="0"/>
              <a:t>Early Pioneers of Light</a:t>
            </a:r>
          </a:p>
        </p:txBody>
      </p:sp>
      <p:sp>
        <p:nvSpPr>
          <p:cNvPr id="14339" name="Rectangle 3"/>
          <p:cNvSpPr>
            <a:spLocks noGrp="1" noChangeArrowheads="1"/>
          </p:cNvSpPr>
          <p:nvPr>
            <p:ph sz="half" idx="1"/>
          </p:nvPr>
        </p:nvSpPr>
        <p:spPr>
          <a:xfrm>
            <a:off x="620712" y="1229533"/>
            <a:ext cx="5475288" cy="4087813"/>
          </a:xfrm>
        </p:spPr>
        <p:txBody>
          <a:bodyPr>
            <a:normAutofit/>
          </a:bodyPr>
          <a:lstStyle/>
          <a:p>
            <a:pPr eaLnBrk="1" hangingPunct="1"/>
            <a:r>
              <a:rPr lang="en-US" altLang="en-US" dirty="0"/>
              <a:t>John Tyndall, Jean-Daniel </a:t>
            </a:r>
            <a:r>
              <a:rPr lang="en-US" altLang="en-US" dirty="0" err="1"/>
              <a:t>Colladon</a:t>
            </a:r>
            <a:endParaRPr lang="en-US" altLang="en-US" dirty="0"/>
          </a:p>
          <a:p>
            <a:pPr eaLnBrk="1" hangingPunct="1"/>
            <a:r>
              <a:rPr lang="en-US" altLang="en-US" dirty="0"/>
              <a:t>Demonstrated that light could be guided within a liquid “Light Guide”</a:t>
            </a:r>
          </a:p>
        </p:txBody>
      </p:sp>
      <p:sp>
        <p:nvSpPr>
          <p:cNvPr id="14340" name="Content Placeholder 3"/>
          <p:cNvSpPr>
            <a:spLocks noGrp="1"/>
          </p:cNvSpPr>
          <p:nvPr>
            <p:ph sz="half" idx="2"/>
          </p:nvPr>
        </p:nvSpPr>
        <p:spPr>
          <a:xfrm>
            <a:off x="7432677" y="1166316"/>
            <a:ext cx="4583111" cy="1974851"/>
          </a:xfrm>
        </p:spPr>
        <p:txBody>
          <a:bodyPr>
            <a:normAutofit/>
          </a:bodyPr>
          <a:lstStyle/>
          <a:p>
            <a:r>
              <a:rPr lang="en-US" altLang="en-US" dirty="0"/>
              <a:t>William Wheeler, 1880</a:t>
            </a:r>
          </a:p>
          <a:p>
            <a:r>
              <a:rPr lang="en-US" altLang="en-US" dirty="0"/>
              <a:t>Invented “Light pipes” for home lighting using reflective pipes</a:t>
            </a:r>
          </a:p>
          <a:p>
            <a:r>
              <a:rPr lang="en-US" altLang="en-US" dirty="0"/>
              <a:t>Similar to concept used today for interior car illumination</a:t>
            </a:r>
          </a:p>
        </p:txBody>
      </p:sp>
      <p:pic>
        <p:nvPicPr>
          <p:cNvPr id="14342"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925639" y="2493453"/>
            <a:ext cx="2971800"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466932" y="3589339"/>
            <a:ext cx="251460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4">
            <a:extLst>
              <a:ext uri="{FF2B5EF4-FFF2-40B4-BE49-F238E27FC236}">
                <a16:creationId xmlns:a16="http://schemas.microsoft.com/office/drawing/2014/main" id="{06E0EBA6-902E-41C0-9270-548FBEBA0B58}"/>
              </a:ext>
            </a:extLst>
          </p:cNvPr>
          <p:cNvGrpSpPr>
            <a:grpSpLocks/>
          </p:cNvGrpSpPr>
          <p:nvPr/>
        </p:nvGrpSpPr>
        <p:grpSpPr bwMode="auto">
          <a:xfrm>
            <a:off x="92869" y="2736767"/>
            <a:ext cx="2368550" cy="2678113"/>
            <a:chOff x="122" y="2159"/>
            <a:chExt cx="1492" cy="1687"/>
          </a:xfrm>
        </p:grpSpPr>
        <p:sp>
          <p:nvSpPr>
            <p:cNvPr id="11" name="Text Box 5">
              <a:extLst>
                <a:ext uri="{FF2B5EF4-FFF2-40B4-BE49-F238E27FC236}">
                  <a16:creationId xmlns:a16="http://schemas.microsoft.com/office/drawing/2014/main" id="{52FB9ACE-1DCC-4219-BE0C-9420821FBAFF}"/>
                </a:ext>
              </a:extLst>
            </p:cNvPr>
            <p:cNvSpPr txBox="1">
              <a:spLocks noChangeArrowheads="1"/>
            </p:cNvSpPr>
            <p:nvPr/>
          </p:nvSpPr>
          <p:spPr bwMode="auto">
            <a:xfrm>
              <a:off x="650" y="3615"/>
              <a:ext cx="4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bg2"/>
                  </a:solidFill>
                  <a:latin typeface="Arial" charset="0"/>
                </a:defRPr>
              </a:lvl1pPr>
              <a:lvl2pPr marL="742950" indent="-285750" eaLnBrk="0" hangingPunct="0">
                <a:defRPr sz="1600">
                  <a:solidFill>
                    <a:schemeClr val="bg2"/>
                  </a:solidFill>
                  <a:latin typeface="Arial" charset="0"/>
                </a:defRPr>
              </a:lvl2pPr>
              <a:lvl3pPr marL="1143000" indent="-228600" eaLnBrk="0" hangingPunct="0">
                <a:defRPr sz="1600">
                  <a:solidFill>
                    <a:schemeClr val="bg2"/>
                  </a:solidFill>
                  <a:latin typeface="Arial" charset="0"/>
                </a:defRPr>
              </a:lvl3pPr>
              <a:lvl4pPr marL="1600200" indent="-228600" eaLnBrk="0" hangingPunct="0">
                <a:defRPr sz="1600">
                  <a:solidFill>
                    <a:schemeClr val="bg2"/>
                  </a:solidFill>
                  <a:latin typeface="Arial" charset="0"/>
                </a:defRPr>
              </a:lvl4pPr>
              <a:lvl5pPr marL="2057400" indent="-228600" eaLnBrk="0" hangingPunct="0">
                <a:defRPr sz="1600">
                  <a:solidFill>
                    <a:schemeClr val="bg2"/>
                  </a:solidFill>
                  <a:latin typeface="Arial" charset="0"/>
                </a:defRPr>
              </a:lvl5pPr>
              <a:lvl6pPr marL="2514600" indent="-228600" algn="ctr" eaLnBrk="0" fontAlgn="base" hangingPunct="0">
                <a:spcBef>
                  <a:spcPct val="0"/>
                </a:spcBef>
                <a:spcAft>
                  <a:spcPct val="0"/>
                </a:spcAft>
                <a:defRPr sz="1600">
                  <a:solidFill>
                    <a:schemeClr val="bg2"/>
                  </a:solidFill>
                  <a:latin typeface="Arial" charset="0"/>
                </a:defRPr>
              </a:lvl6pPr>
              <a:lvl7pPr marL="2971800" indent="-228600" algn="ctr" eaLnBrk="0" fontAlgn="base" hangingPunct="0">
                <a:spcBef>
                  <a:spcPct val="0"/>
                </a:spcBef>
                <a:spcAft>
                  <a:spcPct val="0"/>
                </a:spcAft>
                <a:defRPr sz="1600">
                  <a:solidFill>
                    <a:schemeClr val="bg2"/>
                  </a:solidFill>
                  <a:latin typeface="Arial" charset="0"/>
                </a:defRPr>
              </a:lvl7pPr>
              <a:lvl8pPr marL="3429000" indent="-228600" algn="ctr" eaLnBrk="0" fontAlgn="base" hangingPunct="0">
                <a:spcBef>
                  <a:spcPct val="0"/>
                </a:spcBef>
                <a:spcAft>
                  <a:spcPct val="0"/>
                </a:spcAft>
                <a:defRPr sz="1600">
                  <a:solidFill>
                    <a:schemeClr val="bg2"/>
                  </a:solidFill>
                  <a:latin typeface="Arial" charset="0"/>
                </a:defRPr>
              </a:lvl8pPr>
              <a:lvl9pPr marL="3886200" indent="-228600" algn="ctr" eaLnBrk="0" fontAlgn="base" hangingPunct="0">
                <a:spcBef>
                  <a:spcPct val="0"/>
                </a:spcBef>
                <a:spcAft>
                  <a:spcPct val="0"/>
                </a:spcAft>
                <a:defRPr sz="1600">
                  <a:solidFill>
                    <a:schemeClr val="bg2"/>
                  </a:solidFill>
                  <a:latin typeface="Arial" charset="0"/>
                </a:defRPr>
              </a:lvl9pPr>
            </a:lstStyle>
            <a:p>
              <a:pPr eaLnBrk="1" hangingPunct="1"/>
              <a:r>
                <a:rPr lang="en-US" sz="1800">
                  <a:solidFill>
                    <a:schemeClr val="tx1"/>
                  </a:solidFill>
                </a:rPr>
                <a:t>1841</a:t>
              </a:r>
            </a:p>
          </p:txBody>
        </p:sp>
        <p:pic>
          <p:nvPicPr>
            <p:cNvPr id="12" name="Picture 6" descr="Colladon">
              <a:extLst>
                <a:ext uri="{FF2B5EF4-FFF2-40B4-BE49-F238E27FC236}">
                  <a16:creationId xmlns:a16="http://schemas.microsoft.com/office/drawing/2014/main" id="{518A8E4C-F634-49F9-9904-41972E68A4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5530"/>
            <a:stretch>
              <a:fillRect/>
            </a:stretch>
          </p:blipFill>
          <p:spPr bwMode="auto">
            <a:xfrm>
              <a:off x="528" y="2159"/>
              <a:ext cx="678"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7">
              <a:extLst>
                <a:ext uri="{FF2B5EF4-FFF2-40B4-BE49-F238E27FC236}">
                  <a16:creationId xmlns:a16="http://schemas.microsoft.com/office/drawing/2014/main" id="{B0F1A9DB-740C-4034-A384-408605409C6A}"/>
                </a:ext>
              </a:extLst>
            </p:cNvPr>
            <p:cNvSpPr txBox="1">
              <a:spLocks noChangeArrowheads="1"/>
            </p:cNvSpPr>
            <p:nvPr/>
          </p:nvSpPr>
          <p:spPr bwMode="auto">
            <a:xfrm>
              <a:off x="122" y="3425"/>
              <a:ext cx="149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bg2"/>
                  </a:solidFill>
                  <a:latin typeface="Arial" charset="0"/>
                </a:defRPr>
              </a:lvl1pPr>
              <a:lvl2pPr marL="742950" indent="-285750" eaLnBrk="0" hangingPunct="0">
                <a:defRPr sz="1600">
                  <a:solidFill>
                    <a:schemeClr val="bg2"/>
                  </a:solidFill>
                  <a:latin typeface="Arial" charset="0"/>
                </a:defRPr>
              </a:lvl2pPr>
              <a:lvl3pPr marL="1143000" indent="-228600" eaLnBrk="0" hangingPunct="0">
                <a:defRPr sz="1600">
                  <a:solidFill>
                    <a:schemeClr val="bg2"/>
                  </a:solidFill>
                  <a:latin typeface="Arial" charset="0"/>
                </a:defRPr>
              </a:lvl3pPr>
              <a:lvl4pPr marL="1600200" indent="-228600" eaLnBrk="0" hangingPunct="0">
                <a:defRPr sz="1600">
                  <a:solidFill>
                    <a:schemeClr val="bg2"/>
                  </a:solidFill>
                  <a:latin typeface="Arial" charset="0"/>
                </a:defRPr>
              </a:lvl4pPr>
              <a:lvl5pPr marL="2057400" indent="-228600" eaLnBrk="0" hangingPunct="0">
                <a:defRPr sz="1600">
                  <a:solidFill>
                    <a:schemeClr val="bg2"/>
                  </a:solidFill>
                  <a:latin typeface="Arial" charset="0"/>
                </a:defRPr>
              </a:lvl5pPr>
              <a:lvl6pPr marL="2514600" indent="-228600" algn="ctr" eaLnBrk="0" fontAlgn="base" hangingPunct="0">
                <a:spcBef>
                  <a:spcPct val="0"/>
                </a:spcBef>
                <a:spcAft>
                  <a:spcPct val="0"/>
                </a:spcAft>
                <a:defRPr sz="1600">
                  <a:solidFill>
                    <a:schemeClr val="bg2"/>
                  </a:solidFill>
                  <a:latin typeface="Arial" charset="0"/>
                </a:defRPr>
              </a:lvl6pPr>
              <a:lvl7pPr marL="2971800" indent="-228600" algn="ctr" eaLnBrk="0" fontAlgn="base" hangingPunct="0">
                <a:spcBef>
                  <a:spcPct val="0"/>
                </a:spcBef>
                <a:spcAft>
                  <a:spcPct val="0"/>
                </a:spcAft>
                <a:defRPr sz="1600">
                  <a:solidFill>
                    <a:schemeClr val="bg2"/>
                  </a:solidFill>
                  <a:latin typeface="Arial" charset="0"/>
                </a:defRPr>
              </a:lvl7pPr>
              <a:lvl8pPr marL="3429000" indent="-228600" algn="ctr" eaLnBrk="0" fontAlgn="base" hangingPunct="0">
                <a:spcBef>
                  <a:spcPct val="0"/>
                </a:spcBef>
                <a:spcAft>
                  <a:spcPct val="0"/>
                </a:spcAft>
                <a:defRPr sz="1600">
                  <a:solidFill>
                    <a:schemeClr val="bg2"/>
                  </a:solidFill>
                  <a:latin typeface="Arial" charset="0"/>
                </a:defRPr>
              </a:lvl8pPr>
              <a:lvl9pPr marL="3886200" indent="-228600" algn="ctr" eaLnBrk="0" fontAlgn="base" hangingPunct="0">
                <a:spcBef>
                  <a:spcPct val="0"/>
                </a:spcBef>
                <a:spcAft>
                  <a:spcPct val="0"/>
                </a:spcAft>
                <a:defRPr sz="1600">
                  <a:solidFill>
                    <a:schemeClr val="bg2"/>
                  </a:solidFill>
                  <a:latin typeface="Arial" charset="0"/>
                </a:defRPr>
              </a:lvl9pPr>
            </a:lstStyle>
            <a:p>
              <a:pPr eaLnBrk="1" hangingPunct="1"/>
              <a:r>
                <a:rPr lang="en-US" sz="1800">
                  <a:solidFill>
                    <a:schemeClr val="tx1"/>
                  </a:solidFill>
                </a:rPr>
                <a:t>Jean-Daniel Colladon</a:t>
              </a:r>
            </a:p>
          </p:txBody>
        </p:sp>
      </p:grpSp>
      <p:grpSp>
        <p:nvGrpSpPr>
          <p:cNvPr id="14" name="Group 13">
            <a:extLst>
              <a:ext uri="{FF2B5EF4-FFF2-40B4-BE49-F238E27FC236}">
                <a16:creationId xmlns:a16="http://schemas.microsoft.com/office/drawing/2014/main" id="{DC0E2699-60B9-416F-A7C2-8A54F108646B}"/>
              </a:ext>
            </a:extLst>
          </p:cNvPr>
          <p:cNvGrpSpPr>
            <a:grpSpLocks/>
          </p:cNvGrpSpPr>
          <p:nvPr/>
        </p:nvGrpSpPr>
        <p:grpSpPr bwMode="auto">
          <a:xfrm>
            <a:off x="4903788" y="2863638"/>
            <a:ext cx="1600200" cy="2665412"/>
            <a:chOff x="1705" y="2161"/>
            <a:chExt cx="1008" cy="1679"/>
          </a:xfrm>
        </p:grpSpPr>
        <p:sp>
          <p:nvSpPr>
            <p:cNvPr id="15" name="Text Box 8">
              <a:extLst>
                <a:ext uri="{FF2B5EF4-FFF2-40B4-BE49-F238E27FC236}">
                  <a16:creationId xmlns:a16="http://schemas.microsoft.com/office/drawing/2014/main" id="{002D933C-B835-4F54-8BD2-86989A146F6F}"/>
                </a:ext>
              </a:extLst>
            </p:cNvPr>
            <p:cNvSpPr txBox="1">
              <a:spLocks noChangeArrowheads="1"/>
            </p:cNvSpPr>
            <p:nvPr/>
          </p:nvSpPr>
          <p:spPr bwMode="auto">
            <a:xfrm>
              <a:off x="1990" y="3609"/>
              <a:ext cx="43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bg2"/>
                  </a:solidFill>
                  <a:latin typeface="Arial" charset="0"/>
                </a:defRPr>
              </a:lvl1pPr>
              <a:lvl2pPr marL="742950" indent="-285750" eaLnBrk="0" hangingPunct="0">
                <a:defRPr sz="1600">
                  <a:solidFill>
                    <a:schemeClr val="bg2"/>
                  </a:solidFill>
                  <a:latin typeface="Arial" charset="0"/>
                </a:defRPr>
              </a:lvl2pPr>
              <a:lvl3pPr marL="1143000" indent="-228600" eaLnBrk="0" hangingPunct="0">
                <a:defRPr sz="1600">
                  <a:solidFill>
                    <a:schemeClr val="bg2"/>
                  </a:solidFill>
                  <a:latin typeface="Arial" charset="0"/>
                </a:defRPr>
              </a:lvl3pPr>
              <a:lvl4pPr marL="1600200" indent="-228600" eaLnBrk="0" hangingPunct="0">
                <a:defRPr sz="1600">
                  <a:solidFill>
                    <a:schemeClr val="bg2"/>
                  </a:solidFill>
                  <a:latin typeface="Arial" charset="0"/>
                </a:defRPr>
              </a:lvl4pPr>
              <a:lvl5pPr marL="2057400" indent="-228600" eaLnBrk="0" hangingPunct="0">
                <a:defRPr sz="1600">
                  <a:solidFill>
                    <a:schemeClr val="bg2"/>
                  </a:solidFill>
                  <a:latin typeface="Arial" charset="0"/>
                </a:defRPr>
              </a:lvl5pPr>
              <a:lvl6pPr marL="2514600" indent="-228600" algn="ctr" eaLnBrk="0" fontAlgn="base" hangingPunct="0">
                <a:spcBef>
                  <a:spcPct val="0"/>
                </a:spcBef>
                <a:spcAft>
                  <a:spcPct val="0"/>
                </a:spcAft>
                <a:defRPr sz="1600">
                  <a:solidFill>
                    <a:schemeClr val="bg2"/>
                  </a:solidFill>
                  <a:latin typeface="Arial" charset="0"/>
                </a:defRPr>
              </a:lvl6pPr>
              <a:lvl7pPr marL="2971800" indent="-228600" algn="ctr" eaLnBrk="0" fontAlgn="base" hangingPunct="0">
                <a:spcBef>
                  <a:spcPct val="0"/>
                </a:spcBef>
                <a:spcAft>
                  <a:spcPct val="0"/>
                </a:spcAft>
                <a:defRPr sz="1600">
                  <a:solidFill>
                    <a:schemeClr val="bg2"/>
                  </a:solidFill>
                  <a:latin typeface="Arial" charset="0"/>
                </a:defRPr>
              </a:lvl7pPr>
              <a:lvl8pPr marL="3429000" indent="-228600" algn="ctr" eaLnBrk="0" fontAlgn="base" hangingPunct="0">
                <a:spcBef>
                  <a:spcPct val="0"/>
                </a:spcBef>
                <a:spcAft>
                  <a:spcPct val="0"/>
                </a:spcAft>
                <a:defRPr sz="1600">
                  <a:solidFill>
                    <a:schemeClr val="bg2"/>
                  </a:solidFill>
                  <a:latin typeface="Arial" charset="0"/>
                </a:defRPr>
              </a:lvl8pPr>
              <a:lvl9pPr marL="3886200" indent="-228600" algn="ctr" eaLnBrk="0" fontAlgn="base" hangingPunct="0">
                <a:spcBef>
                  <a:spcPct val="0"/>
                </a:spcBef>
                <a:spcAft>
                  <a:spcPct val="0"/>
                </a:spcAft>
                <a:defRPr sz="1600">
                  <a:solidFill>
                    <a:schemeClr val="bg2"/>
                  </a:solidFill>
                  <a:latin typeface="Arial" charset="0"/>
                </a:defRPr>
              </a:lvl9pPr>
            </a:lstStyle>
            <a:p>
              <a:pPr eaLnBrk="1" hangingPunct="1"/>
              <a:r>
                <a:rPr lang="en-US" sz="1800">
                  <a:solidFill>
                    <a:schemeClr val="tx1"/>
                  </a:solidFill>
                </a:rPr>
                <a:t>1870</a:t>
              </a:r>
            </a:p>
          </p:txBody>
        </p:sp>
        <p:pic>
          <p:nvPicPr>
            <p:cNvPr id="16" name="Picture 9" descr="tyndall">
              <a:extLst>
                <a:ext uri="{FF2B5EF4-FFF2-40B4-BE49-F238E27FC236}">
                  <a16:creationId xmlns:a16="http://schemas.microsoft.com/office/drawing/2014/main" id="{CCC8B9E3-9B41-4268-A9BC-43C550A3CDC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031"/>
            <a:stretch>
              <a:fillRect/>
            </a:stretch>
          </p:blipFill>
          <p:spPr bwMode="auto">
            <a:xfrm>
              <a:off x="1718" y="2161"/>
              <a:ext cx="984"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0">
              <a:extLst>
                <a:ext uri="{FF2B5EF4-FFF2-40B4-BE49-F238E27FC236}">
                  <a16:creationId xmlns:a16="http://schemas.microsoft.com/office/drawing/2014/main" id="{64BA0B73-C895-4508-99DF-BBED48FE21A6}"/>
                </a:ext>
              </a:extLst>
            </p:cNvPr>
            <p:cNvSpPr txBox="1">
              <a:spLocks noChangeArrowheads="1"/>
            </p:cNvSpPr>
            <p:nvPr/>
          </p:nvSpPr>
          <p:spPr bwMode="auto">
            <a:xfrm>
              <a:off x="1705" y="3427"/>
              <a:ext cx="100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bg2"/>
                  </a:solidFill>
                  <a:latin typeface="Arial" charset="0"/>
                </a:defRPr>
              </a:lvl1pPr>
              <a:lvl2pPr marL="742950" indent="-285750" eaLnBrk="0" hangingPunct="0">
                <a:defRPr sz="1600">
                  <a:solidFill>
                    <a:schemeClr val="bg2"/>
                  </a:solidFill>
                  <a:latin typeface="Arial" charset="0"/>
                </a:defRPr>
              </a:lvl2pPr>
              <a:lvl3pPr marL="1143000" indent="-228600" eaLnBrk="0" hangingPunct="0">
                <a:defRPr sz="1600">
                  <a:solidFill>
                    <a:schemeClr val="bg2"/>
                  </a:solidFill>
                  <a:latin typeface="Arial" charset="0"/>
                </a:defRPr>
              </a:lvl3pPr>
              <a:lvl4pPr marL="1600200" indent="-228600" eaLnBrk="0" hangingPunct="0">
                <a:defRPr sz="1600">
                  <a:solidFill>
                    <a:schemeClr val="bg2"/>
                  </a:solidFill>
                  <a:latin typeface="Arial" charset="0"/>
                </a:defRPr>
              </a:lvl4pPr>
              <a:lvl5pPr marL="2057400" indent="-228600" eaLnBrk="0" hangingPunct="0">
                <a:defRPr sz="1600">
                  <a:solidFill>
                    <a:schemeClr val="bg2"/>
                  </a:solidFill>
                  <a:latin typeface="Arial" charset="0"/>
                </a:defRPr>
              </a:lvl5pPr>
              <a:lvl6pPr marL="2514600" indent="-228600" algn="ctr" eaLnBrk="0" fontAlgn="base" hangingPunct="0">
                <a:spcBef>
                  <a:spcPct val="0"/>
                </a:spcBef>
                <a:spcAft>
                  <a:spcPct val="0"/>
                </a:spcAft>
                <a:defRPr sz="1600">
                  <a:solidFill>
                    <a:schemeClr val="bg2"/>
                  </a:solidFill>
                  <a:latin typeface="Arial" charset="0"/>
                </a:defRPr>
              </a:lvl6pPr>
              <a:lvl7pPr marL="2971800" indent="-228600" algn="ctr" eaLnBrk="0" fontAlgn="base" hangingPunct="0">
                <a:spcBef>
                  <a:spcPct val="0"/>
                </a:spcBef>
                <a:spcAft>
                  <a:spcPct val="0"/>
                </a:spcAft>
                <a:defRPr sz="1600">
                  <a:solidFill>
                    <a:schemeClr val="bg2"/>
                  </a:solidFill>
                  <a:latin typeface="Arial" charset="0"/>
                </a:defRPr>
              </a:lvl7pPr>
              <a:lvl8pPr marL="3429000" indent="-228600" algn="ctr" eaLnBrk="0" fontAlgn="base" hangingPunct="0">
                <a:spcBef>
                  <a:spcPct val="0"/>
                </a:spcBef>
                <a:spcAft>
                  <a:spcPct val="0"/>
                </a:spcAft>
                <a:defRPr sz="1600">
                  <a:solidFill>
                    <a:schemeClr val="bg2"/>
                  </a:solidFill>
                  <a:latin typeface="Arial" charset="0"/>
                </a:defRPr>
              </a:lvl8pPr>
              <a:lvl9pPr marL="3886200" indent="-228600" algn="ctr" eaLnBrk="0" fontAlgn="base" hangingPunct="0">
                <a:spcBef>
                  <a:spcPct val="0"/>
                </a:spcBef>
                <a:spcAft>
                  <a:spcPct val="0"/>
                </a:spcAft>
                <a:defRPr sz="1600">
                  <a:solidFill>
                    <a:schemeClr val="bg2"/>
                  </a:solidFill>
                  <a:latin typeface="Arial" charset="0"/>
                </a:defRPr>
              </a:lvl9pPr>
            </a:lstStyle>
            <a:p>
              <a:pPr eaLnBrk="1" hangingPunct="1"/>
              <a:r>
                <a:rPr lang="en-US" sz="1800">
                  <a:solidFill>
                    <a:schemeClr val="tx1"/>
                  </a:solidFill>
                </a:rPr>
                <a:t>John Tyndall</a:t>
              </a:r>
            </a:p>
          </p:txBody>
        </p:sp>
      </p:grpSp>
      <p:sp>
        <p:nvSpPr>
          <p:cNvPr id="18" name="Content Placeholder 2">
            <a:extLst>
              <a:ext uri="{FF2B5EF4-FFF2-40B4-BE49-F238E27FC236}">
                <a16:creationId xmlns:a16="http://schemas.microsoft.com/office/drawing/2014/main" id="{4CB571A6-3C08-47DB-99A3-BA3E3D28EAC7}"/>
              </a:ext>
            </a:extLst>
          </p:cNvPr>
          <p:cNvSpPr txBox="1">
            <a:spLocks/>
          </p:cNvSpPr>
          <p:nvPr/>
        </p:nvSpPr>
        <p:spPr>
          <a:xfrm>
            <a:off x="609600" y="5624299"/>
            <a:ext cx="5876925" cy="36671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spcAft>
                <a:spcPts val="500"/>
              </a:spcAft>
              <a:buSzPct val="80000"/>
              <a:buFont typeface="Arial"/>
              <a:buChar char="•"/>
              <a:defRPr sz="2000" b="1" i="0" kern="1200">
                <a:solidFill>
                  <a:schemeClr val="tx1"/>
                </a:solidFill>
                <a:latin typeface="Arial"/>
                <a:ea typeface="+mn-ea"/>
                <a:cs typeface="Arial"/>
              </a:defRPr>
            </a:lvl1pPr>
            <a:lvl2pPr marL="742950" indent="-285750" algn="l" defTabSz="457200" rtl="0" eaLnBrk="1" latinLnBrk="0" hangingPunct="1">
              <a:spcBef>
                <a:spcPct val="20000"/>
              </a:spcBef>
              <a:spcAft>
                <a:spcPts val="300"/>
              </a:spcAft>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b="0" dirty="0"/>
              <a:t>Photos courtesy of Larry Johnson, Fiber Story</a:t>
            </a:r>
          </a:p>
        </p:txBody>
      </p:sp>
    </p:spTree>
    <p:extLst>
      <p:ext uri="{BB962C8B-B14F-4D97-AF65-F5344CB8AC3E}">
        <p14:creationId xmlns:p14="http://schemas.microsoft.com/office/powerpoint/2010/main" val="3256491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4EE70-5798-4A77-87D0-B063F23295A2}"/>
              </a:ext>
            </a:extLst>
          </p:cNvPr>
          <p:cNvSpPr>
            <a:spLocks noGrp="1"/>
          </p:cNvSpPr>
          <p:nvPr>
            <p:ph type="title"/>
          </p:nvPr>
        </p:nvSpPr>
        <p:spPr>
          <a:xfrm>
            <a:off x="483294" y="274641"/>
            <a:ext cx="3090863" cy="1054097"/>
          </a:xfrm>
        </p:spPr>
        <p:txBody>
          <a:bodyPr>
            <a:noAutofit/>
          </a:bodyPr>
          <a:lstStyle/>
          <a:p>
            <a:pPr algn="ctr"/>
            <a:r>
              <a:rPr lang="en-US" sz="2800" dirty="0"/>
              <a:t>Towering figures </a:t>
            </a:r>
            <a:br>
              <a:rPr lang="en-US" sz="2800" dirty="0"/>
            </a:br>
            <a:r>
              <a:rPr lang="en-US" sz="2800" dirty="0"/>
              <a:t>in optical communications</a:t>
            </a:r>
          </a:p>
        </p:txBody>
      </p:sp>
      <p:sp>
        <p:nvSpPr>
          <p:cNvPr id="3" name="Content Placeholder 2">
            <a:extLst>
              <a:ext uri="{FF2B5EF4-FFF2-40B4-BE49-F238E27FC236}">
                <a16:creationId xmlns:a16="http://schemas.microsoft.com/office/drawing/2014/main" id="{45B3071A-1413-45F1-AFA9-55CF175E2586}"/>
              </a:ext>
            </a:extLst>
          </p:cNvPr>
          <p:cNvSpPr>
            <a:spLocks noGrp="1"/>
          </p:cNvSpPr>
          <p:nvPr>
            <p:ph sz="half" idx="1"/>
          </p:nvPr>
        </p:nvSpPr>
        <p:spPr>
          <a:xfrm>
            <a:off x="356989" y="3016034"/>
            <a:ext cx="3343474" cy="825932"/>
          </a:xfrm>
        </p:spPr>
        <p:txBody>
          <a:bodyPr/>
          <a:lstStyle/>
          <a:p>
            <a:r>
              <a:rPr lang="en-US" dirty="0"/>
              <a:t>Slide Courtesy of Larry Johnson, Fiber Story</a:t>
            </a:r>
          </a:p>
        </p:txBody>
      </p:sp>
      <p:sp>
        <p:nvSpPr>
          <p:cNvPr id="5" name="Slide Number Placeholder 4">
            <a:extLst>
              <a:ext uri="{FF2B5EF4-FFF2-40B4-BE49-F238E27FC236}">
                <a16:creationId xmlns:a16="http://schemas.microsoft.com/office/drawing/2014/main" id="{2D29389F-5404-4505-B37A-AF8B5BDBB596}"/>
              </a:ext>
            </a:extLst>
          </p:cNvPr>
          <p:cNvSpPr>
            <a:spLocks noGrp="1"/>
          </p:cNvSpPr>
          <p:nvPr>
            <p:ph type="sldNum" sz="quarter" idx="12"/>
          </p:nvPr>
        </p:nvSpPr>
        <p:spPr/>
        <p:txBody>
          <a:bodyPr/>
          <a:lstStyle/>
          <a:p>
            <a:fld id="{93B93ED8-0A28-144B-8090-401152FB9154}" type="slidenum">
              <a:rPr lang="en-US" smtClean="0"/>
              <a:t>22</a:t>
            </a:fld>
            <a:endParaRPr lang="en-US"/>
          </a:p>
        </p:txBody>
      </p:sp>
      <p:pic>
        <p:nvPicPr>
          <p:cNvPr id="6" name="Picture 5">
            <a:extLst>
              <a:ext uri="{FF2B5EF4-FFF2-40B4-BE49-F238E27FC236}">
                <a16:creationId xmlns:a16="http://schemas.microsoft.com/office/drawing/2014/main" id="{F1FD93B4-F89D-439F-95D4-5B4A99104FA8}"/>
              </a:ext>
            </a:extLst>
          </p:cNvPr>
          <p:cNvPicPr>
            <a:picLocks noChangeAspect="1"/>
          </p:cNvPicPr>
          <p:nvPr/>
        </p:nvPicPr>
        <p:blipFill>
          <a:blip r:embed="rId2"/>
          <a:stretch>
            <a:fillRect/>
          </a:stretch>
        </p:blipFill>
        <p:spPr>
          <a:xfrm>
            <a:off x="3889947" y="0"/>
            <a:ext cx="8302053" cy="6126164"/>
          </a:xfrm>
          <a:prstGeom prst="rect">
            <a:avLst/>
          </a:prstGeom>
        </p:spPr>
      </p:pic>
    </p:spTree>
    <p:extLst>
      <p:ext uri="{BB962C8B-B14F-4D97-AF65-F5344CB8AC3E}">
        <p14:creationId xmlns:p14="http://schemas.microsoft.com/office/powerpoint/2010/main" val="31698421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14153" y="228603"/>
            <a:ext cx="7315422" cy="515679"/>
          </a:xfrm>
        </p:spPr>
        <p:txBody>
          <a:bodyPr>
            <a:noAutofit/>
          </a:bodyPr>
          <a:lstStyle/>
          <a:p>
            <a:pPr eaLnBrk="1" hangingPunct="1"/>
            <a:r>
              <a:rPr lang="en-US" altLang="en-US" sz="2800" dirty="0"/>
              <a:t>Breakthrough technologies to date</a:t>
            </a:r>
          </a:p>
        </p:txBody>
      </p:sp>
      <p:sp>
        <p:nvSpPr>
          <p:cNvPr id="15363" name="Rectangle 3"/>
          <p:cNvSpPr>
            <a:spLocks noGrp="1" noChangeArrowheads="1"/>
          </p:cNvSpPr>
          <p:nvPr>
            <p:ph type="body" idx="1"/>
          </p:nvPr>
        </p:nvSpPr>
        <p:spPr>
          <a:xfrm>
            <a:off x="857250" y="1104900"/>
            <a:ext cx="6381750" cy="4648200"/>
          </a:xfrm>
        </p:spPr>
        <p:txBody>
          <a:bodyPr>
            <a:normAutofit/>
          </a:bodyPr>
          <a:lstStyle/>
          <a:p>
            <a:pPr eaLnBrk="1" hangingPunct="1"/>
            <a:r>
              <a:rPr lang="en-US" altLang="en-US" dirty="0"/>
              <a:t>Lasers</a:t>
            </a:r>
          </a:p>
          <a:p>
            <a:pPr lvl="1" eaLnBrk="1" hangingPunct="1"/>
            <a:r>
              <a:rPr lang="en-US" altLang="en-US" sz="2000" dirty="0"/>
              <a:t>Invented in 1960s</a:t>
            </a:r>
          </a:p>
          <a:p>
            <a:pPr eaLnBrk="1" hangingPunct="1"/>
            <a:r>
              <a:rPr lang="en-US" altLang="en-US" dirty="0"/>
              <a:t>Fiber manufacturing techniques</a:t>
            </a:r>
          </a:p>
          <a:p>
            <a:pPr lvl="1" eaLnBrk="1" hangingPunct="1"/>
            <a:r>
              <a:rPr lang="en-US" altLang="en-US" sz="2000" dirty="0"/>
              <a:t>Invented in 1970s</a:t>
            </a:r>
          </a:p>
          <a:p>
            <a:pPr eaLnBrk="1" hangingPunct="1"/>
            <a:r>
              <a:rPr lang="en-US" altLang="en-US" dirty="0"/>
              <a:t>Single-mode fiber</a:t>
            </a:r>
          </a:p>
          <a:p>
            <a:pPr lvl="1" eaLnBrk="1" hangingPunct="1"/>
            <a:r>
              <a:rPr lang="en-US" altLang="en-US" sz="2000" dirty="0"/>
              <a:t>Invented in 1980s</a:t>
            </a:r>
          </a:p>
          <a:p>
            <a:pPr eaLnBrk="1" hangingPunct="1"/>
            <a:r>
              <a:rPr lang="en-US" altLang="en-US" dirty="0"/>
              <a:t>Quality, process, and cost improvements</a:t>
            </a:r>
          </a:p>
          <a:p>
            <a:pPr lvl="1" eaLnBrk="1" hangingPunct="1"/>
            <a:r>
              <a:rPr lang="en-US" altLang="en-US" sz="2000" dirty="0"/>
              <a:t>1980s through present</a:t>
            </a:r>
          </a:p>
          <a:p>
            <a:pPr eaLnBrk="1" hangingPunct="1"/>
            <a:r>
              <a:rPr lang="en-US" altLang="en-US" dirty="0"/>
              <a:t>FTTH </a:t>
            </a:r>
          </a:p>
          <a:p>
            <a:pPr lvl="1" eaLnBrk="1" hangingPunct="1"/>
            <a:r>
              <a:rPr lang="en-US" altLang="en-US" sz="2000" dirty="0"/>
              <a:t>Deployments in volume in 2000s</a:t>
            </a:r>
          </a:p>
        </p:txBody>
      </p:sp>
      <p:pic>
        <p:nvPicPr>
          <p:cNvPr id="15364"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691437" y="2149954"/>
            <a:ext cx="3081338" cy="2558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5820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2962E-70D5-4758-8E73-31E3A921E82F}"/>
              </a:ext>
            </a:extLst>
          </p:cNvPr>
          <p:cNvSpPr>
            <a:spLocks noGrp="1"/>
          </p:cNvSpPr>
          <p:nvPr>
            <p:ph type="title"/>
          </p:nvPr>
        </p:nvSpPr>
        <p:spPr>
          <a:xfrm>
            <a:off x="371475" y="41275"/>
            <a:ext cx="6158638" cy="1108075"/>
          </a:xfrm>
        </p:spPr>
        <p:txBody>
          <a:bodyPr>
            <a:normAutofit/>
          </a:bodyPr>
          <a:lstStyle/>
          <a:p>
            <a:r>
              <a:rPr lang="en-US" sz="2800" dirty="0"/>
              <a:t>The light spectrum</a:t>
            </a:r>
          </a:p>
        </p:txBody>
      </p:sp>
      <p:sp>
        <p:nvSpPr>
          <p:cNvPr id="6" name="Text Placeholder 5">
            <a:extLst>
              <a:ext uri="{FF2B5EF4-FFF2-40B4-BE49-F238E27FC236}">
                <a16:creationId xmlns:a16="http://schemas.microsoft.com/office/drawing/2014/main" id="{9778FFE9-625D-46C5-80BB-FE574B119FA5}"/>
              </a:ext>
            </a:extLst>
          </p:cNvPr>
          <p:cNvSpPr>
            <a:spLocks noGrp="1"/>
          </p:cNvSpPr>
          <p:nvPr>
            <p:ph type="body" sz="half" idx="1"/>
          </p:nvPr>
        </p:nvSpPr>
        <p:spPr>
          <a:xfrm>
            <a:off x="1" y="2471738"/>
            <a:ext cx="6530112" cy="1557337"/>
          </a:xfrm>
        </p:spPr>
        <p:txBody>
          <a:bodyPr>
            <a:normAutofit/>
          </a:bodyPr>
          <a:lstStyle/>
          <a:p>
            <a:r>
              <a:rPr lang="en-US" sz="2400" dirty="0"/>
              <a:t>Fiber uses light for communication</a:t>
            </a:r>
          </a:p>
          <a:p>
            <a:r>
              <a:rPr lang="en-US" sz="2400" dirty="0"/>
              <a:t>This light is operated at non-visible wavelengths longer than visible light</a:t>
            </a:r>
          </a:p>
        </p:txBody>
      </p:sp>
      <p:pic>
        <p:nvPicPr>
          <p:cNvPr id="5" name="Content Placeholder 4">
            <a:extLst>
              <a:ext uri="{FF2B5EF4-FFF2-40B4-BE49-F238E27FC236}">
                <a16:creationId xmlns:a16="http://schemas.microsoft.com/office/drawing/2014/main" id="{3399023B-9931-4EAA-99D9-3624CC25230A}"/>
              </a:ext>
            </a:extLst>
          </p:cNvPr>
          <p:cNvPicPr>
            <a:picLocks noGrp="1" noChangeAspect="1"/>
          </p:cNvPicPr>
          <p:nvPr>
            <p:ph type="chart" sz="half" idx="2"/>
          </p:nvPr>
        </p:nvPicPr>
        <p:blipFill>
          <a:blip r:embed="rId2"/>
          <a:stretch>
            <a:fillRect/>
          </a:stretch>
        </p:blipFill>
        <p:spPr>
          <a:xfrm>
            <a:off x="6530113" y="19050"/>
            <a:ext cx="5661887" cy="5602288"/>
          </a:xfrm>
          <a:prstGeom prst="rect">
            <a:avLst/>
          </a:prstGeom>
        </p:spPr>
      </p:pic>
      <p:sp>
        <p:nvSpPr>
          <p:cNvPr id="4" name="Slide Number Placeholder 3">
            <a:extLst>
              <a:ext uri="{FF2B5EF4-FFF2-40B4-BE49-F238E27FC236}">
                <a16:creationId xmlns:a16="http://schemas.microsoft.com/office/drawing/2014/main" id="{3ABF393A-47E9-4D78-AD79-4D1D997F172C}"/>
              </a:ext>
            </a:extLst>
          </p:cNvPr>
          <p:cNvSpPr>
            <a:spLocks noGrp="1"/>
          </p:cNvSpPr>
          <p:nvPr>
            <p:ph type="sldNum" sz="quarter" idx="10"/>
          </p:nvPr>
        </p:nvSpPr>
        <p:spPr/>
        <p:txBody>
          <a:bodyPr/>
          <a:lstStyle/>
          <a:p>
            <a:pPr>
              <a:defRPr/>
            </a:pPr>
            <a:fld id="{E0269C05-F703-44B3-BC6B-185B09EF8602}" type="slidenum">
              <a:rPr lang="en-US" smtClean="0"/>
              <a:pPr>
                <a:defRPr/>
              </a:pPr>
              <a:t>24</a:t>
            </a:fld>
            <a:endParaRPr lang="en-US"/>
          </a:p>
        </p:txBody>
      </p:sp>
      <p:sp>
        <p:nvSpPr>
          <p:cNvPr id="7" name="TextBox 6">
            <a:extLst>
              <a:ext uri="{FF2B5EF4-FFF2-40B4-BE49-F238E27FC236}">
                <a16:creationId xmlns:a16="http://schemas.microsoft.com/office/drawing/2014/main" id="{BCF414A7-DBC2-4C08-9840-DA67932333AC}"/>
              </a:ext>
            </a:extLst>
          </p:cNvPr>
          <p:cNvSpPr txBox="1"/>
          <p:nvPr/>
        </p:nvSpPr>
        <p:spPr>
          <a:xfrm>
            <a:off x="7300913" y="5698611"/>
            <a:ext cx="3903633" cy="369332"/>
          </a:xfrm>
          <a:prstGeom prst="rect">
            <a:avLst/>
          </a:prstGeom>
          <a:noFill/>
        </p:spPr>
        <p:txBody>
          <a:bodyPr wrap="none" rtlCol="0">
            <a:spAutoFit/>
          </a:bodyPr>
          <a:lstStyle/>
          <a:p>
            <a:r>
              <a:rPr lang="en-US" dirty="0"/>
              <a:t>Image from </a:t>
            </a:r>
            <a:r>
              <a:rPr lang="en-US" dirty="0" err="1"/>
              <a:t>Siemon</a:t>
            </a:r>
            <a:r>
              <a:rPr lang="en-US" dirty="0"/>
              <a:t>/CI&amp;M Magazine</a:t>
            </a:r>
          </a:p>
        </p:txBody>
      </p:sp>
    </p:spTree>
    <p:extLst>
      <p:ext uri="{BB962C8B-B14F-4D97-AF65-F5344CB8AC3E}">
        <p14:creationId xmlns:p14="http://schemas.microsoft.com/office/powerpoint/2010/main" val="2685111939"/>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19894" y="239415"/>
            <a:ext cx="7762875" cy="1022350"/>
          </a:xfrm>
        </p:spPr>
        <p:txBody>
          <a:bodyPr vert="horz" lIns="98425" tIns="49212" rIns="98425" bIns="49212" rtlCol="0" anchor="ctr">
            <a:normAutofit/>
          </a:bodyPr>
          <a:lstStyle/>
          <a:p>
            <a:r>
              <a:rPr lang="en-US" altLang="en-US" sz="2800" dirty="0"/>
              <a:t>Optical Fiber</a:t>
            </a:r>
            <a:br>
              <a:rPr lang="en-US" altLang="en-US" sz="2400" dirty="0"/>
            </a:br>
            <a:r>
              <a:rPr lang="en-US" altLang="en-US" sz="2400" i="1" dirty="0">
                <a:solidFill>
                  <a:srgbClr val="002060"/>
                </a:solidFill>
              </a:rPr>
              <a:t>Fastest communications pipe available</a:t>
            </a:r>
          </a:p>
        </p:txBody>
      </p:sp>
      <p:sp>
        <p:nvSpPr>
          <p:cNvPr id="16387" name="Oval 3"/>
          <p:cNvSpPr>
            <a:spLocks noChangeArrowheads="1"/>
          </p:cNvSpPr>
          <p:nvPr/>
        </p:nvSpPr>
        <p:spPr bwMode="auto">
          <a:xfrm>
            <a:off x="7858125" y="2360613"/>
            <a:ext cx="1701800" cy="1701800"/>
          </a:xfrm>
          <a:prstGeom prst="ellipse">
            <a:avLst/>
          </a:prstGeom>
          <a:solidFill>
            <a:srgbClr val="FFFF99"/>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6388" name="Oval 4"/>
          <p:cNvSpPr>
            <a:spLocks noChangeArrowheads="1"/>
          </p:cNvSpPr>
          <p:nvPr/>
        </p:nvSpPr>
        <p:spPr bwMode="auto">
          <a:xfrm>
            <a:off x="8286750" y="2789238"/>
            <a:ext cx="844550" cy="844550"/>
          </a:xfrm>
          <a:prstGeom prst="ellipse">
            <a:avLst/>
          </a:prstGeom>
          <a:solidFill>
            <a:srgbClr val="DADADA"/>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6389" name="Oval 5"/>
          <p:cNvSpPr>
            <a:spLocks noChangeArrowheads="1"/>
          </p:cNvSpPr>
          <p:nvPr/>
        </p:nvSpPr>
        <p:spPr bwMode="auto">
          <a:xfrm>
            <a:off x="8543925" y="3046413"/>
            <a:ext cx="330200" cy="330200"/>
          </a:xfrm>
          <a:prstGeom prst="ellipse">
            <a:avLst/>
          </a:prstGeom>
          <a:solidFill>
            <a:srgbClr val="FF0000"/>
          </a:solidFill>
          <a:ln w="12700">
            <a:solidFill>
              <a:schemeClr val="accent1"/>
            </a:solidFill>
            <a:round/>
            <a:headEnd/>
            <a:tailEnd/>
          </a:ln>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6390" name="Rectangle 6"/>
          <p:cNvSpPr>
            <a:spLocks noChangeArrowheads="1"/>
          </p:cNvSpPr>
          <p:nvPr/>
        </p:nvSpPr>
        <p:spPr bwMode="auto">
          <a:xfrm>
            <a:off x="6932613" y="3057528"/>
            <a:ext cx="5953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spcBef>
                <a:spcPct val="0"/>
              </a:spcBef>
            </a:pPr>
            <a:r>
              <a:rPr lang="en-US" altLang="en-US" sz="1400" b="1">
                <a:solidFill>
                  <a:srgbClr val="002060"/>
                </a:solidFill>
                <a:latin typeface="Arial" charset="0"/>
              </a:rPr>
              <a:t>Core</a:t>
            </a:r>
          </a:p>
        </p:txBody>
      </p:sp>
      <p:sp>
        <p:nvSpPr>
          <p:cNvPr id="16391" name="Rectangle 7"/>
          <p:cNvSpPr>
            <a:spLocks noChangeArrowheads="1"/>
          </p:cNvSpPr>
          <p:nvPr/>
        </p:nvSpPr>
        <p:spPr bwMode="auto">
          <a:xfrm>
            <a:off x="6838953" y="2714628"/>
            <a:ext cx="950913"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spcBef>
                <a:spcPct val="0"/>
              </a:spcBef>
            </a:pPr>
            <a:r>
              <a:rPr lang="en-US" altLang="en-US" sz="1400" b="1">
                <a:solidFill>
                  <a:srgbClr val="002060"/>
                </a:solidFill>
                <a:latin typeface="Arial" charset="0"/>
              </a:rPr>
              <a:t>Cladding</a:t>
            </a:r>
          </a:p>
        </p:txBody>
      </p:sp>
      <p:sp>
        <p:nvSpPr>
          <p:cNvPr id="16392" name="Rectangle 8"/>
          <p:cNvSpPr>
            <a:spLocks noChangeArrowheads="1"/>
          </p:cNvSpPr>
          <p:nvPr/>
        </p:nvSpPr>
        <p:spPr bwMode="auto">
          <a:xfrm>
            <a:off x="6700841" y="2409828"/>
            <a:ext cx="85248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spcBef>
                <a:spcPct val="0"/>
              </a:spcBef>
            </a:pPr>
            <a:r>
              <a:rPr lang="en-US" altLang="en-US" sz="1400" b="1">
                <a:solidFill>
                  <a:srgbClr val="002060"/>
                </a:solidFill>
                <a:latin typeface="Arial" charset="0"/>
              </a:rPr>
              <a:t>Coating</a:t>
            </a:r>
          </a:p>
        </p:txBody>
      </p:sp>
      <p:sp>
        <p:nvSpPr>
          <p:cNvPr id="16393" name="Line 9"/>
          <p:cNvSpPr>
            <a:spLocks noChangeShapeType="1"/>
          </p:cNvSpPr>
          <p:nvPr/>
        </p:nvSpPr>
        <p:spPr bwMode="auto">
          <a:xfrm>
            <a:off x="7585075" y="2582863"/>
            <a:ext cx="723900" cy="0"/>
          </a:xfrm>
          <a:prstGeom prst="line">
            <a:avLst/>
          </a:prstGeom>
          <a:noFill/>
          <a:ln w="127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4" name="Oval 10"/>
          <p:cNvSpPr>
            <a:spLocks noChangeArrowheads="1"/>
          </p:cNvSpPr>
          <p:nvPr/>
        </p:nvSpPr>
        <p:spPr bwMode="auto">
          <a:xfrm>
            <a:off x="3800478" y="2390778"/>
            <a:ext cx="720725" cy="1641475"/>
          </a:xfrm>
          <a:prstGeom prst="ellipse">
            <a:avLst/>
          </a:prstGeom>
          <a:gradFill rotWithShape="0">
            <a:gsLst>
              <a:gs pos="0">
                <a:srgbClr val="FFFF99"/>
              </a:gs>
              <a:gs pos="50000">
                <a:srgbClr val="FFFFFF"/>
              </a:gs>
              <a:gs pos="100000">
                <a:srgbClr val="FFFF99"/>
              </a:gs>
            </a:gsLst>
            <a:lin ang="5400000" scaled="1"/>
          </a:gra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6395" name="Rectangle 11"/>
          <p:cNvSpPr>
            <a:spLocks noChangeArrowheads="1"/>
          </p:cNvSpPr>
          <p:nvPr/>
        </p:nvSpPr>
        <p:spPr bwMode="auto">
          <a:xfrm>
            <a:off x="4179891" y="2384428"/>
            <a:ext cx="1387475" cy="1654175"/>
          </a:xfrm>
          <a:prstGeom prst="rect">
            <a:avLst/>
          </a:prstGeom>
          <a:gradFill rotWithShape="0">
            <a:gsLst>
              <a:gs pos="0">
                <a:srgbClr val="FFFF99"/>
              </a:gs>
              <a:gs pos="50000">
                <a:srgbClr val="FFFFFF"/>
              </a:gs>
              <a:gs pos="100000">
                <a:srgbClr val="FFFF9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6396" name="Oval 12"/>
          <p:cNvSpPr>
            <a:spLocks noChangeArrowheads="1"/>
          </p:cNvSpPr>
          <p:nvPr/>
        </p:nvSpPr>
        <p:spPr bwMode="auto">
          <a:xfrm>
            <a:off x="5227641" y="2390778"/>
            <a:ext cx="720725" cy="1641475"/>
          </a:xfrm>
          <a:prstGeom prst="ellipse">
            <a:avLst/>
          </a:prstGeom>
          <a:solidFill>
            <a:srgbClr val="FFFF99"/>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6397" name="Line 13"/>
          <p:cNvSpPr>
            <a:spLocks noChangeShapeType="1"/>
          </p:cNvSpPr>
          <p:nvPr/>
        </p:nvSpPr>
        <p:spPr bwMode="auto">
          <a:xfrm flipH="1">
            <a:off x="4105278" y="4038600"/>
            <a:ext cx="1427163" cy="0"/>
          </a:xfrm>
          <a:prstGeom prst="line">
            <a:avLst/>
          </a:prstGeom>
          <a:noFill/>
          <a:ln w="127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8" name="Line 14"/>
          <p:cNvSpPr>
            <a:spLocks noChangeShapeType="1"/>
          </p:cNvSpPr>
          <p:nvPr/>
        </p:nvSpPr>
        <p:spPr bwMode="auto">
          <a:xfrm flipH="1">
            <a:off x="4117978" y="2384425"/>
            <a:ext cx="1427163" cy="0"/>
          </a:xfrm>
          <a:prstGeom prst="line">
            <a:avLst/>
          </a:prstGeom>
          <a:noFill/>
          <a:ln w="127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9" name="Oval 15"/>
          <p:cNvSpPr>
            <a:spLocks noChangeArrowheads="1"/>
          </p:cNvSpPr>
          <p:nvPr/>
        </p:nvSpPr>
        <p:spPr bwMode="auto">
          <a:xfrm>
            <a:off x="5422903" y="2805116"/>
            <a:ext cx="352425" cy="814387"/>
          </a:xfrm>
          <a:prstGeom prst="ellipse">
            <a:avLst/>
          </a:prstGeom>
          <a:gradFill rotWithShape="0">
            <a:gsLst>
              <a:gs pos="0">
                <a:srgbClr val="333333"/>
              </a:gs>
              <a:gs pos="50000">
                <a:srgbClr val="FFFFFF"/>
              </a:gs>
              <a:gs pos="100000">
                <a:srgbClr val="333333"/>
              </a:gs>
            </a:gsLst>
            <a:lin ang="5400000" scaled="1"/>
          </a:gra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6400" name="Rectangle 16"/>
          <p:cNvSpPr>
            <a:spLocks noChangeArrowheads="1"/>
          </p:cNvSpPr>
          <p:nvPr/>
        </p:nvSpPr>
        <p:spPr bwMode="auto">
          <a:xfrm>
            <a:off x="5608641" y="2798766"/>
            <a:ext cx="693737" cy="827087"/>
          </a:xfrm>
          <a:prstGeom prst="rect">
            <a:avLst/>
          </a:prstGeom>
          <a:gradFill rotWithShape="0">
            <a:gsLst>
              <a:gs pos="0">
                <a:srgbClr val="333333"/>
              </a:gs>
              <a:gs pos="50000">
                <a:srgbClr val="FFFFFF"/>
              </a:gs>
              <a:gs pos="100000">
                <a:srgbClr val="333333"/>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6401" name="Oval 17"/>
          <p:cNvSpPr>
            <a:spLocks noChangeArrowheads="1"/>
          </p:cNvSpPr>
          <p:nvPr/>
        </p:nvSpPr>
        <p:spPr bwMode="auto">
          <a:xfrm>
            <a:off x="6135688" y="2805116"/>
            <a:ext cx="354012" cy="814387"/>
          </a:xfrm>
          <a:prstGeom prst="ellipse">
            <a:avLst/>
          </a:prstGeom>
          <a:solidFill>
            <a:srgbClr val="DADADA"/>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6402" name="Line 18"/>
          <p:cNvSpPr>
            <a:spLocks noChangeShapeType="1"/>
          </p:cNvSpPr>
          <p:nvPr/>
        </p:nvSpPr>
        <p:spPr bwMode="auto">
          <a:xfrm flipH="1">
            <a:off x="5556253" y="3625850"/>
            <a:ext cx="714375" cy="0"/>
          </a:xfrm>
          <a:prstGeom prst="line">
            <a:avLst/>
          </a:prstGeom>
          <a:noFill/>
          <a:ln w="127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3" name="Line 19"/>
          <p:cNvSpPr>
            <a:spLocks noChangeShapeType="1"/>
          </p:cNvSpPr>
          <p:nvPr/>
        </p:nvSpPr>
        <p:spPr bwMode="auto">
          <a:xfrm flipH="1">
            <a:off x="5576891" y="2798763"/>
            <a:ext cx="714375" cy="0"/>
          </a:xfrm>
          <a:prstGeom prst="line">
            <a:avLst/>
          </a:prstGeom>
          <a:noFill/>
          <a:ln w="127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4" name="Oval 20"/>
          <p:cNvSpPr>
            <a:spLocks noChangeArrowheads="1"/>
          </p:cNvSpPr>
          <p:nvPr/>
        </p:nvSpPr>
        <p:spPr bwMode="auto">
          <a:xfrm>
            <a:off x="6254750" y="3052763"/>
            <a:ext cx="133350" cy="317500"/>
          </a:xfrm>
          <a:prstGeom prst="ellipse">
            <a:avLst/>
          </a:prstGeom>
          <a:gradFill rotWithShape="0">
            <a:gsLst>
              <a:gs pos="0">
                <a:srgbClr val="333333"/>
              </a:gs>
              <a:gs pos="50000">
                <a:srgbClr val="FFFFFF"/>
              </a:gs>
              <a:gs pos="100000">
                <a:srgbClr val="333333"/>
              </a:gs>
            </a:gsLst>
            <a:lin ang="5400000" scaled="1"/>
          </a:gra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6405" name="Rectangle 21"/>
          <p:cNvSpPr>
            <a:spLocks noChangeArrowheads="1"/>
          </p:cNvSpPr>
          <p:nvPr/>
        </p:nvSpPr>
        <p:spPr bwMode="auto">
          <a:xfrm>
            <a:off x="6326191" y="3046413"/>
            <a:ext cx="276225" cy="330200"/>
          </a:xfrm>
          <a:prstGeom prst="rect">
            <a:avLst/>
          </a:prstGeom>
          <a:gradFill rotWithShape="0">
            <a:gsLst>
              <a:gs pos="0">
                <a:srgbClr val="333333"/>
              </a:gs>
              <a:gs pos="50000">
                <a:srgbClr val="FFFFFF"/>
              </a:gs>
              <a:gs pos="100000">
                <a:srgbClr val="333333"/>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6406" name="Oval 22"/>
          <p:cNvSpPr>
            <a:spLocks noChangeArrowheads="1"/>
          </p:cNvSpPr>
          <p:nvPr/>
        </p:nvSpPr>
        <p:spPr bwMode="auto">
          <a:xfrm>
            <a:off x="6540500" y="3052763"/>
            <a:ext cx="133350" cy="317500"/>
          </a:xfrm>
          <a:prstGeom prst="ellipse">
            <a:avLst/>
          </a:prstGeom>
          <a:solidFill>
            <a:srgbClr val="FF0000"/>
          </a:solidFill>
          <a:ln w="12700">
            <a:solidFill>
              <a:schemeClr val="accent1"/>
            </a:solidFill>
            <a:round/>
            <a:headEnd/>
            <a:tailEnd/>
          </a:ln>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6407" name="Line 23"/>
          <p:cNvSpPr>
            <a:spLocks noChangeShapeType="1"/>
          </p:cNvSpPr>
          <p:nvPr/>
        </p:nvSpPr>
        <p:spPr bwMode="auto">
          <a:xfrm flipH="1">
            <a:off x="6303963" y="3376613"/>
            <a:ext cx="285750" cy="0"/>
          </a:xfrm>
          <a:prstGeom prst="line">
            <a:avLst/>
          </a:prstGeom>
          <a:noFill/>
          <a:ln w="127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8" name="Line 24"/>
          <p:cNvSpPr>
            <a:spLocks noChangeShapeType="1"/>
          </p:cNvSpPr>
          <p:nvPr/>
        </p:nvSpPr>
        <p:spPr bwMode="auto">
          <a:xfrm flipH="1">
            <a:off x="6313488" y="3046413"/>
            <a:ext cx="285750" cy="0"/>
          </a:xfrm>
          <a:prstGeom prst="line">
            <a:avLst/>
          </a:prstGeom>
          <a:noFill/>
          <a:ln w="127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9" name="Line 25"/>
          <p:cNvSpPr>
            <a:spLocks noChangeShapeType="1"/>
          </p:cNvSpPr>
          <p:nvPr/>
        </p:nvSpPr>
        <p:spPr bwMode="auto">
          <a:xfrm flipH="1">
            <a:off x="5661025" y="2563813"/>
            <a:ext cx="990600" cy="0"/>
          </a:xfrm>
          <a:prstGeom prst="line">
            <a:avLst/>
          </a:prstGeom>
          <a:noFill/>
          <a:ln w="127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0" name="Line 26"/>
          <p:cNvSpPr>
            <a:spLocks noChangeShapeType="1"/>
          </p:cNvSpPr>
          <p:nvPr/>
        </p:nvSpPr>
        <p:spPr bwMode="auto">
          <a:xfrm flipH="1">
            <a:off x="6461128" y="2887663"/>
            <a:ext cx="352425" cy="0"/>
          </a:xfrm>
          <a:prstGeom prst="line">
            <a:avLst/>
          </a:prstGeom>
          <a:noFill/>
          <a:ln w="127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1" name="Line 27"/>
          <p:cNvSpPr>
            <a:spLocks noChangeShapeType="1"/>
          </p:cNvSpPr>
          <p:nvPr/>
        </p:nvSpPr>
        <p:spPr bwMode="auto">
          <a:xfrm>
            <a:off x="7789863" y="2900363"/>
            <a:ext cx="919162" cy="0"/>
          </a:xfrm>
          <a:prstGeom prst="line">
            <a:avLst/>
          </a:prstGeom>
          <a:noFill/>
          <a:ln w="127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2" name="Line 28"/>
          <p:cNvSpPr>
            <a:spLocks noChangeShapeType="1"/>
          </p:cNvSpPr>
          <p:nvPr/>
        </p:nvSpPr>
        <p:spPr bwMode="auto">
          <a:xfrm flipH="1" flipV="1">
            <a:off x="6594475" y="3211513"/>
            <a:ext cx="338138" cy="0"/>
          </a:xfrm>
          <a:prstGeom prst="line">
            <a:avLst/>
          </a:prstGeom>
          <a:noFill/>
          <a:ln w="127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3" name="Line 29"/>
          <p:cNvSpPr>
            <a:spLocks noChangeShapeType="1"/>
          </p:cNvSpPr>
          <p:nvPr/>
        </p:nvSpPr>
        <p:spPr bwMode="auto">
          <a:xfrm>
            <a:off x="7489825" y="3211513"/>
            <a:ext cx="1181100" cy="0"/>
          </a:xfrm>
          <a:prstGeom prst="line">
            <a:avLst/>
          </a:prstGeom>
          <a:noFill/>
          <a:ln w="127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4" name="Text Box 30"/>
          <p:cNvSpPr txBox="1">
            <a:spLocks noChangeArrowheads="1"/>
          </p:cNvSpPr>
          <p:nvPr/>
        </p:nvSpPr>
        <p:spPr bwMode="auto">
          <a:xfrm>
            <a:off x="2360613" y="4298953"/>
            <a:ext cx="7550150" cy="163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spcBef>
                <a:spcPct val="0"/>
              </a:spcBef>
            </a:pPr>
            <a:r>
              <a:rPr lang="en-US" altLang="en-US" sz="2000">
                <a:latin typeface="Arial" charset="0"/>
              </a:rPr>
              <a:t>Light travels in core and bounces off of the cladding</a:t>
            </a:r>
          </a:p>
          <a:p>
            <a:pPr>
              <a:spcBef>
                <a:spcPct val="0"/>
              </a:spcBef>
            </a:pPr>
            <a:endParaRPr lang="en-US" altLang="en-US" sz="2000">
              <a:latin typeface="Arial" charset="0"/>
            </a:endParaRPr>
          </a:p>
          <a:p>
            <a:pPr>
              <a:spcBef>
                <a:spcPct val="0"/>
              </a:spcBef>
            </a:pPr>
            <a:r>
              <a:rPr lang="en-US" altLang="en-US" sz="2000">
                <a:latin typeface="Arial" charset="0"/>
              </a:rPr>
              <a:t>Plastic coating protects pure silica (glass) cladding</a:t>
            </a:r>
          </a:p>
          <a:p>
            <a:pPr>
              <a:spcBef>
                <a:spcPct val="0"/>
              </a:spcBef>
            </a:pPr>
            <a:endParaRPr lang="en-US" altLang="en-US" sz="2000">
              <a:latin typeface="Arial" charset="0"/>
            </a:endParaRPr>
          </a:p>
          <a:p>
            <a:pPr>
              <a:spcBef>
                <a:spcPct val="0"/>
              </a:spcBef>
            </a:pPr>
            <a:r>
              <a:rPr lang="en-US" altLang="en-US" sz="2000">
                <a:latin typeface="Arial" charset="0"/>
              </a:rPr>
              <a:t>1 fiber can handle hundreds of millions of telephone calls at once</a:t>
            </a:r>
          </a:p>
        </p:txBody>
      </p:sp>
      <p:cxnSp>
        <p:nvCxnSpPr>
          <p:cNvPr id="16415" name="Straight Arrow Connector 5"/>
          <p:cNvCxnSpPr>
            <a:cxnSpLocks noChangeShapeType="1"/>
          </p:cNvCxnSpPr>
          <p:nvPr/>
        </p:nvCxnSpPr>
        <p:spPr bwMode="auto">
          <a:xfrm flipV="1">
            <a:off x="2657475" y="3081341"/>
            <a:ext cx="2160588" cy="160337"/>
          </a:xfrm>
          <a:prstGeom prst="straightConnector1">
            <a:avLst/>
          </a:prstGeom>
          <a:noFill/>
          <a:ln w="762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16" name="TextBox 6"/>
          <p:cNvSpPr txBox="1">
            <a:spLocks noChangeArrowheads="1"/>
          </p:cNvSpPr>
          <p:nvPr/>
        </p:nvSpPr>
        <p:spPr bwMode="auto">
          <a:xfrm>
            <a:off x="2433638" y="2714628"/>
            <a:ext cx="13140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r>
              <a:rPr lang="en-US" altLang="en-US" b="1" dirty="0">
                <a:solidFill>
                  <a:srgbClr val="C00000"/>
                </a:solidFill>
              </a:rPr>
              <a:t>Light ray</a:t>
            </a:r>
          </a:p>
        </p:txBody>
      </p:sp>
      <p:cxnSp>
        <p:nvCxnSpPr>
          <p:cNvPr id="16417" name="Straight Arrow Connector 38"/>
          <p:cNvCxnSpPr>
            <a:cxnSpLocks noChangeShapeType="1"/>
            <a:endCxn id="16406" idx="2"/>
          </p:cNvCxnSpPr>
          <p:nvPr/>
        </p:nvCxnSpPr>
        <p:spPr bwMode="auto">
          <a:xfrm>
            <a:off x="4818066" y="3081341"/>
            <a:ext cx="1722437" cy="130175"/>
          </a:xfrm>
          <a:prstGeom prst="straightConnector1">
            <a:avLst/>
          </a:prstGeom>
          <a:noFill/>
          <a:ln w="762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8" name="Straight Connector 13"/>
          <p:cNvCxnSpPr>
            <a:cxnSpLocks noChangeShapeType="1"/>
          </p:cNvCxnSpPr>
          <p:nvPr/>
        </p:nvCxnSpPr>
        <p:spPr bwMode="auto">
          <a:xfrm flipH="1">
            <a:off x="3800478" y="3081338"/>
            <a:ext cx="2525713" cy="0"/>
          </a:xfrm>
          <a:prstGeom prst="line">
            <a:avLst/>
          </a:prstGeom>
          <a:noFill/>
          <a:ln w="31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19" name="Straight Connector 47"/>
          <p:cNvCxnSpPr>
            <a:cxnSpLocks noChangeShapeType="1"/>
          </p:cNvCxnSpPr>
          <p:nvPr/>
        </p:nvCxnSpPr>
        <p:spPr bwMode="auto">
          <a:xfrm flipH="1">
            <a:off x="3800475" y="3333750"/>
            <a:ext cx="2641600" cy="0"/>
          </a:xfrm>
          <a:prstGeom prst="line">
            <a:avLst/>
          </a:prstGeom>
          <a:noFill/>
          <a:ln w="31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4472875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00050" y="239712"/>
            <a:ext cx="78486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r>
              <a:rPr lang="en-US" sz="2800" b="1" dirty="0">
                <a:solidFill>
                  <a:srgbClr val="C00000"/>
                </a:solidFill>
                <a:latin typeface="+mj-lt"/>
              </a:rPr>
              <a:t>Total Internal Reflection – Snell’s Law</a:t>
            </a:r>
          </a:p>
        </p:txBody>
      </p:sp>
      <p:sp>
        <p:nvSpPr>
          <p:cNvPr id="17411" name="Rectangle 3"/>
          <p:cNvSpPr>
            <a:spLocks noChangeArrowheads="1"/>
          </p:cNvSpPr>
          <p:nvPr/>
        </p:nvSpPr>
        <p:spPr bwMode="auto">
          <a:xfrm>
            <a:off x="1028700" y="1685925"/>
            <a:ext cx="10312400" cy="3986213"/>
          </a:xfrm>
          <a:prstGeom prst="rect">
            <a:avLst/>
          </a:prstGeom>
          <a:solidFill>
            <a:srgbClr val="000080"/>
          </a:solidFill>
          <a:ln w="9525">
            <a:solidFill>
              <a:schemeClr val="tx1"/>
            </a:solidFill>
            <a:miter lim="800000"/>
            <a:headEnd/>
            <a:tailEnd/>
          </a:ln>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dirty="0"/>
          </a:p>
        </p:txBody>
      </p:sp>
      <p:sp>
        <p:nvSpPr>
          <p:cNvPr id="17412" name="Rectangle 4"/>
          <p:cNvSpPr>
            <a:spLocks noChangeArrowheads="1"/>
          </p:cNvSpPr>
          <p:nvPr/>
        </p:nvSpPr>
        <p:spPr bwMode="auto">
          <a:xfrm>
            <a:off x="1028700" y="2921000"/>
            <a:ext cx="10312400" cy="1295400"/>
          </a:xfrm>
          <a:prstGeom prst="rect">
            <a:avLst/>
          </a:prstGeom>
          <a:solidFill>
            <a:srgbClr val="33CCCC"/>
          </a:solidFill>
          <a:ln w="9525">
            <a:solidFill>
              <a:schemeClr val="tx1"/>
            </a:solidFill>
            <a:miter lim="800000"/>
            <a:headEnd/>
            <a:tailEnd/>
          </a:ln>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7413" name="Text Box 5"/>
          <p:cNvSpPr txBox="1">
            <a:spLocks noChangeArrowheads="1"/>
          </p:cNvSpPr>
          <p:nvPr/>
        </p:nvSpPr>
        <p:spPr bwMode="auto">
          <a:xfrm>
            <a:off x="5600700" y="3756025"/>
            <a:ext cx="9268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r>
              <a:rPr lang="en-US" altLang="en-US" sz="2000" b="1">
                <a:solidFill>
                  <a:schemeClr val="bg1"/>
                </a:solidFill>
                <a:latin typeface="+mn-lt"/>
              </a:rPr>
              <a:t>CORE</a:t>
            </a:r>
          </a:p>
        </p:txBody>
      </p:sp>
      <p:sp>
        <p:nvSpPr>
          <p:cNvPr id="17414" name="Text Box 6"/>
          <p:cNvSpPr txBox="1">
            <a:spLocks noChangeArrowheads="1"/>
          </p:cNvSpPr>
          <p:nvPr/>
        </p:nvSpPr>
        <p:spPr bwMode="auto">
          <a:xfrm>
            <a:off x="5608637" y="4789487"/>
            <a:ext cx="15408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r>
              <a:rPr lang="en-US" altLang="en-US" sz="2000" b="1" dirty="0">
                <a:solidFill>
                  <a:schemeClr val="bg1"/>
                </a:solidFill>
                <a:latin typeface="+mn-lt"/>
              </a:rPr>
              <a:t>CLADDING</a:t>
            </a:r>
          </a:p>
        </p:txBody>
      </p:sp>
      <p:sp>
        <p:nvSpPr>
          <p:cNvPr id="353287" name="Line 7"/>
          <p:cNvSpPr>
            <a:spLocks noChangeShapeType="1"/>
          </p:cNvSpPr>
          <p:nvPr/>
        </p:nvSpPr>
        <p:spPr bwMode="auto">
          <a:xfrm flipV="1">
            <a:off x="1028700" y="2971800"/>
            <a:ext cx="5562600" cy="12192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3288" name="Text Box 8"/>
          <p:cNvSpPr txBox="1">
            <a:spLocks noChangeArrowheads="1"/>
          </p:cNvSpPr>
          <p:nvPr/>
        </p:nvSpPr>
        <p:spPr bwMode="auto">
          <a:xfrm>
            <a:off x="1092200" y="4154487"/>
            <a:ext cx="20217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r>
              <a:rPr lang="en-US" altLang="en-US" sz="2000" b="1" dirty="0">
                <a:solidFill>
                  <a:schemeClr val="bg2"/>
                </a:solidFill>
                <a:latin typeface="+mn-lt"/>
              </a:rPr>
              <a:t>Incoming Light</a:t>
            </a:r>
          </a:p>
        </p:txBody>
      </p:sp>
      <p:sp>
        <p:nvSpPr>
          <p:cNvPr id="353289" name="Line 9"/>
          <p:cNvSpPr>
            <a:spLocks noChangeShapeType="1"/>
          </p:cNvSpPr>
          <p:nvPr/>
        </p:nvSpPr>
        <p:spPr bwMode="auto">
          <a:xfrm>
            <a:off x="6565900" y="2984500"/>
            <a:ext cx="2971800" cy="5334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3290" name="Text Box 10"/>
          <p:cNvSpPr txBox="1">
            <a:spLocks noChangeArrowheads="1"/>
          </p:cNvSpPr>
          <p:nvPr/>
        </p:nvSpPr>
        <p:spPr bwMode="auto">
          <a:xfrm>
            <a:off x="7708423" y="3768725"/>
            <a:ext cx="20361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r>
              <a:rPr lang="en-US" altLang="en-US" sz="2000" b="1">
                <a:solidFill>
                  <a:schemeClr val="bg1"/>
                </a:solidFill>
                <a:latin typeface="+mn-lt"/>
              </a:rPr>
              <a:t>Reflected Light</a:t>
            </a:r>
          </a:p>
        </p:txBody>
      </p:sp>
      <p:sp>
        <p:nvSpPr>
          <p:cNvPr id="2" name="TextBox 1">
            <a:extLst>
              <a:ext uri="{FF2B5EF4-FFF2-40B4-BE49-F238E27FC236}">
                <a16:creationId xmlns:a16="http://schemas.microsoft.com/office/drawing/2014/main" id="{F85C8281-CE43-4FFF-A7A6-8E9AC5905E91}"/>
              </a:ext>
            </a:extLst>
          </p:cNvPr>
          <p:cNvSpPr txBox="1"/>
          <p:nvPr/>
        </p:nvSpPr>
        <p:spPr>
          <a:xfrm>
            <a:off x="2104680" y="3059668"/>
            <a:ext cx="397866" cy="369332"/>
          </a:xfrm>
          <a:prstGeom prst="rect">
            <a:avLst/>
          </a:prstGeom>
          <a:noFill/>
        </p:spPr>
        <p:txBody>
          <a:bodyPr wrap="none" rtlCol="0">
            <a:spAutoFit/>
          </a:bodyPr>
          <a:lstStyle/>
          <a:p>
            <a:r>
              <a:rPr lang="en-US" dirty="0">
                <a:solidFill>
                  <a:schemeClr val="bg1"/>
                </a:solidFill>
              </a:rPr>
              <a:t>n</a:t>
            </a:r>
            <a:r>
              <a:rPr lang="en-US" baseline="-25000" dirty="0">
                <a:solidFill>
                  <a:schemeClr val="bg1"/>
                </a:solidFill>
              </a:rPr>
              <a:t>1</a:t>
            </a:r>
          </a:p>
        </p:txBody>
      </p:sp>
      <p:sp>
        <p:nvSpPr>
          <p:cNvPr id="12" name="TextBox 11">
            <a:extLst>
              <a:ext uri="{FF2B5EF4-FFF2-40B4-BE49-F238E27FC236}">
                <a16:creationId xmlns:a16="http://schemas.microsoft.com/office/drawing/2014/main" id="{0ACA3FFA-64AF-4604-B78D-27480411704C}"/>
              </a:ext>
            </a:extLst>
          </p:cNvPr>
          <p:cNvSpPr txBox="1"/>
          <p:nvPr/>
        </p:nvSpPr>
        <p:spPr>
          <a:xfrm>
            <a:off x="2079625" y="2395021"/>
            <a:ext cx="397866" cy="369332"/>
          </a:xfrm>
          <a:prstGeom prst="rect">
            <a:avLst/>
          </a:prstGeom>
          <a:noFill/>
        </p:spPr>
        <p:txBody>
          <a:bodyPr wrap="none" rtlCol="0">
            <a:spAutoFit/>
          </a:bodyPr>
          <a:lstStyle/>
          <a:p>
            <a:r>
              <a:rPr lang="en-US" dirty="0">
                <a:solidFill>
                  <a:schemeClr val="bg1"/>
                </a:solidFill>
              </a:rPr>
              <a:t>n</a:t>
            </a:r>
            <a:r>
              <a:rPr lang="en-US" baseline="-25000" dirty="0">
                <a:solidFill>
                  <a:schemeClr val="bg1"/>
                </a:solidFill>
              </a:rPr>
              <a:t>2</a:t>
            </a:r>
          </a:p>
        </p:txBody>
      </p:sp>
      <p:sp>
        <p:nvSpPr>
          <p:cNvPr id="13" name="Text Box 8">
            <a:extLst>
              <a:ext uri="{FF2B5EF4-FFF2-40B4-BE49-F238E27FC236}">
                <a16:creationId xmlns:a16="http://schemas.microsoft.com/office/drawing/2014/main" id="{DEA331EA-D420-4D11-80E9-AEE17A626EA1}"/>
              </a:ext>
            </a:extLst>
          </p:cNvPr>
          <p:cNvSpPr txBox="1">
            <a:spLocks noChangeArrowheads="1"/>
          </p:cNvSpPr>
          <p:nvPr/>
        </p:nvSpPr>
        <p:spPr bwMode="auto">
          <a:xfrm>
            <a:off x="5608637" y="2458978"/>
            <a:ext cx="17924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r>
              <a:rPr lang="en-US" altLang="en-US" sz="2000" b="1" dirty="0">
                <a:solidFill>
                  <a:schemeClr val="bg2"/>
                </a:solidFill>
                <a:latin typeface="+mn-lt"/>
              </a:rPr>
              <a:t>Critical angle</a:t>
            </a:r>
          </a:p>
        </p:txBody>
      </p:sp>
    </p:spTree>
    <p:extLst>
      <p:ext uri="{BB962C8B-B14F-4D97-AF65-F5344CB8AC3E}">
        <p14:creationId xmlns:p14="http://schemas.microsoft.com/office/powerpoint/2010/main" val="1126420435"/>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3288"/>
                                        </p:tgtEl>
                                        <p:attrNameLst>
                                          <p:attrName>style.visibility</p:attrName>
                                        </p:attrNameLst>
                                      </p:cBhvr>
                                      <p:to>
                                        <p:strVal val="visible"/>
                                      </p:to>
                                    </p:set>
                                  </p:childTnLst>
                                </p:cTn>
                              </p:par>
                            </p:childTnLst>
                          </p:cTn>
                        </p:par>
                        <p:par>
                          <p:cTn id="7" fill="hold" nodeType="afterGroup">
                            <p:stCondLst>
                              <p:cond delay="500"/>
                            </p:stCondLst>
                            <p:childTnLst>
                              <p:par>
                                <p:cTn id="8" presetID="22" presetClass="entr" presetSubtype="8" fill="hold" grpId="0" nodeType="afterEffect">
                                  <p:stCondLst>
                                    <p:cond delay="0"/>
                                  </p:stCondLst>
                                  <p:childTnLst>
                                    <p:set>
                                      <p:cBhvr>
                                        <p:cTn id="9" dur="1" fill="hold">
                                          <p:stCondLst>
                                            <p:cond delay="0"/>
                                          </p:stCondLst>
                                        </p:cTn>
                                        <p:tgtEl>
                                          <p:spTgt spid="353287"/>
                                        </p:tgtEl>
                                        <p:attrNameLst>
                                          <p:attrName>style.visibility</p:attrName>
                                        </p:attrNameLst>
                                      </p:cBhvr>
                                      <p:to>
                                        <p:strVal val="visible"/>
                                      </p:to>
                                    </p:set>
                                    <p:animEffect transition="in" filter="wipe(left)">
                                      <p:cBhvr>
                                        <p:cTn id="10" dur="500"/>
                                        <p:tgtEl>
                                          <p:spTgt spid="353287"/>
                                        </p:tgtEl>
                                      </p:cBhvr>
                                    </p:animEffect>
                                  </p:childTnLst>
                                </p:cTn>
                              </p:par>
                            </p:childTnLst>
                          </p:cTn>
                        </p:par>
                        <p:par>
                          <p:cTn id="11" fill="hold" nodeType="afterGroup">
                            <p:stCondLst>
                              <p:cond delay="1000"/>
                            </p:stCondLst>
                            <p:childTnLst>
                              <p:par>
                                <p:cTn id="12" presetID="22" presetClass="entr" presetSubtype="8" fill="hold" grpId="0" nodeType="afterEffect">
                                  <p:stCondLst>
                                    <p:cond delay="1000"/>
                                  </p:stCondLst>
                                  <p:childTnLst>
                                    <p:set>
                                      <p:cBhvr>
                                        <p:cTn id="13" dur="1" fill="hold">
                                          <p:stCondLst>
                                            <p:cond delay="0"/>
                                          </p:stCondLst>
                                        </p:cTn>
                                        <p:tgtEl>
                                          <p:spTgt spid="353289"/>
                                        </p:tgtEl>
                                        <p:attrNameLst>
                                          <p:attrName>style.visibility</p:attrName>
                                        </p:attrNameLst>
                                      </p:cBhvr>
                                      <p:to>
                                        <p:strVal val="visible"/>
                                      </p:to>
                                    </p:set>
                                    <p:animEffect transition="in" filter="wipe(left)">
                                      <p:cBhvr>
                                        <p:cTn id="14" dur="500"/>
                                        <p:tgtEl>
                                          <p:spTgt spid="353289"/>
                                        </p:tgtEl>
                                      </p:cBhvr>
                                    </p:animEffect>
                                  </p:childTnLst>
                                </p:cTn>
                              </p:par>
                            </p:childTnLst>
                          </p:cTn>
                        </p:par>
                        <p:par>
                          <p:cTn id="15" fill="hold" nodeType="afterGroup">
                            <p:stCondLst>
                              <p:cond delay="2500"/>
                            </p:stCondLst>
                            <p:childTnLst>
                              <p:par>
                                <p:cTn id="16" presetID="1" presetClass="entr" presetSubtype="0" fill="hold" grpId="0" nodeType="afterEffect">
                                  <p:stCondLst>
                                    <p:cond delay="0"/>
                                  </p:stCondLst>
                                  <p:childTnLst>
                                    <p:set>
                                      <p:cBhvr>
                                        <p:cTn id="17" dur="1" fill="hold">
                                          <p:stCondLst>
                                            <p:cond delay="499"/>
                                          </p:stCondLst>
                                        </p:cTn>
                                        <p:tgtEl>
                                          <p:spTgt spid="35329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7" grpId="0" animBg="1"/>
      <p:bldP spid="353288" grpId="0" autoUpdateAnimBg="0"/>
      <p:bldP spid="353289" grpId="0" animBg="1"/>
      <p:bldP spid="353290" grpId="0" autoUpdateAnimBg="0"/>
      <p:bldP spid="13"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val 2"/>
          <p:cNvSpPr>
            <a:spLocks noChangeArrowheads="1"/>
          </p:cNvSpPr>
          <p:nvPr/>
        </p:nvSpPr>
        <p:spPr bwMode="auto">
          <a:xfrm>
            <a:off x="6732591" y="1504950"/>
            <a:ext cx="4003675" cy="3849688"/>
          </a:xfrm>
          <a:prstGeom prst="ellipse">
            <a:avLst/>
          </a:prstGeom>
          <a:solidFill>
            <a:srgbClr val="00CCFF"/>
          </a:solidFill>
          <a:ln w="12700">
            <a:solidFill>
              <a:schemeClr val="tx1"/>
            </a:solidFill>
            <a:round/>
            <a:headEnd/>
            <a:tailEnd/>
          </a:ln>
        </p:spPr>
        <p:txBody>
          <a:bodyPr wrap="none" lIns="117475" tIns="58738" rIns="117475" bIns="58738" anchor="ctr"/>
          <a:lstStyle>
            <a:lvl1pPr defTabSz="1465263">
              <a:defRPr sz="2400">
                <a:solidFill>
                  <a:schemeClr val="tx1"/>
                </a:solidFill>
                <a:latin typeface="Helvetica Neue Light" charset="0"/>
              </a:defRPr>
            </a:lvl1pPr>
            <a:lvl2pPr marL="742950" indent="-285750" defTabSz="1465263">
              <a:defRPr sz="2400">
                <a:solidFill>
                  <a:schemeClr val="tx1"/>
                </a:solidFill>
                <a:latin typeface="Helvetica Neue Light" charset="0"/>
              </a:defRPr>
            </a:lvl2pPr>
            <a:lvl3pPr marL="1143000" indent="-228600" defTabSz="1465263">
              <a:defRPr sz="2400">
                <a:solidFill>
                  <a:schemeClr val="tx1"/>
                </a:solidFill>
                <a:latin typeface="Helvetica Neue Light" charset="0"/>
              </a:defRPr>
            </a:lvl3pPr>
            <a:lvl4pPr marL="1600200" indent="-228600" defTabSz="1465263">
              <a:defRPr sz="2400">
                <a:solidFill>
                  <a:schemeClr val="tx1"/>
                </a:solidFill>
                <a:latin typeface="Helvetica Neue Light" charset="0"/>
              </a:defRPr>
            </a:lvl4pPr>
            <a:lvl5pPr marL="2057400" indent="-228600" defTabSz="1465263">
              <a:defRPr sz="2400">
                <a:solidFill>
                  <a:schemeClr val="tx1"/>
                </a:solidFill>
                <a:latin typeface="Helvetica Neue Light" charset="0"/>
              </a:defRPr>
            </a:lvl5pPr>
            <a:lvl6pPr marL="2514600" indent="-228600" defTabSz="1465263" eaLnBrk="0" fontAlgn="base" hangingPunct="0">
              <a:spcBef>
                <a:spcPct val="50000"/>
              </a:spcBef>
              <a:spcAft>
                <a:spcPct val="0"/>
              </a:spcAft>
              <a:defRPr sz="2400">
                <a:solidFill>
                  <a:schemeClr val="tx1"/>
                </a:solidFill>
                <a:latin typeface="Helvetica Neue Light" charset="0"/>
              </a:defRPr>
            </a:lvl6pPr>
            <a:lvl7pPr marL="2971800" indent="-228600" defTabSz="1465263" eaLnBrk="0" fontAlgn="base" hangingPunct="0">
              <a:spcBef>
                <a:spcPct val="50000"/>
              </a:spcBef>
              <a:spcAft>
                <a:spcPct val="0"/>
              </a:spcAft>
              <a:defRPr sz="2400">
                <a:solidFill>
                  <a:schemeClr val="tx1"/>
                </a:solidFill>
                <a:latin typeface="Helvetica Neue Light" charset="0"/>
              </a:defRPr>
            </a:lvl7pPr>
            <a:lvl8pPr marL="3429000" indent="-228600" defTabSz="1465263" eaLnBrk="0" fontAlgn="base" hangingPunct="0">
              <a:spcBef>
                <a:spcPct val="50000"/>
              </a:spcBef>
              <a:spcAft>
                <a:spcPct val="0"/>
              </a:spcAft>
              <a:defRPr sz="2400">
                <a:solidFill>
                  <a:schemeClr val="tx1"/>
                </a:solidFill>
                <a:latin typeface="Helvetica Neue Light" charset="0"/>
              </a:defRPr>
            </a:lvl8pPr>
            <a:lvl9pPr marL="3886200" indent="-228600" defTabSz="1465263" eaLnBrk="0" fontAlgn="base" hangingPunct="0">
              <a:spcBef>
                <a:spcPct val="50000"/>
              </a:spcBef>
              <a:spcAft>
                <a:spcPct val="0"/>
              </a:spcAft>
              <a:defRPr sz="2400">
                <a:solidFill>
                  <a:schemeClr val="tx1"/>
                </a:solidFill>
                <a:latin typeface="Helvetica Neue Light" charset="0"/>
              </a:defRPr>
            </a:lvl9pPr>
          </a:lstStyle>
          <a:p>
            <a:pPr algn="ctr"/>
            <a:r>
              <a:rPr lang="en-US" altLang="en-US" sz="3100">
                <a:solidFill>
                  <a:schemeClr val="bg1"/>
                </a:solidFill>
              </a:rPr>
              <a:t>v</a:t>
            </a:r>
          </a:p>
        </p:txBody>
      </p:sp>
      <p:sp>
        <p:nvSpPr>
          <p:cNvPr id="22531" name="Oval 3"/>
          <p:cNvSpPr>
            <a:spLocks noChangeArrowheads="1"/>
          </p:cNvSpPr>
          <p:nvPr/>
        </p:nvSpPr>
        <p:spPr bwMode="auto">
          <a:xfrm>
            <a:off x="6877050" y="1679575"/>
            <a:ext cx="3638550" cy="3498850"/>
          </a:xfrm>
          <a:prstGeom prst="ellipse">
            <a:avLst/>
          </a:prstGeom>
          <a:solidFill>
            <a:srgbClr val="CCFFFF"/>
          </a:solidFill>
          <a:ln w="12700">
            <a:solidFill>
              <a:schemeClr val="tx1"/>
            </a:solidFill>
            <a:round/>
            <a:headEnd/>
            <a:tailEnd/>
          </a:ln>
        </p:spPr>
        <p:txBody>
          <a:bodyPr wrap="none" lIns="106362" tIns="53975" rIns="106362" bIns="53975" anchor="ctr"/>
          <a:lstStyle>
            <a:lvl1pPr defTabSz="1211263">
              <a:defRPr sz="2400">
                <a:solidFill>
                  <a:schemeClr val="tx1"/>
                </a:solidFill>
                <a:latin typeface="Helvetica Neue Light" charset="0"/>
              </a:defRPr>
            </a:lvl1pPr>
            <a:lvl2pPr marL="742950" indent="-285750" defTabSz="1211263">
              <a:defRPr sz="2400">
                <a:solidFill>
                  <a:schemeClr val="tx1"/>
                </a:solidFill>
                <a:latin typeface="Helvetica Neue Light" charset="0"/>
              </a:defRPr>
            </a:lvl2pPr>
            <a:lvl3pPr marL="1143000" indent="-228600" defTabSz="1211263">
              <a:defRPr sz="2400">
                <a:solidFill>
                  <a:schemeClr val="tx1"/>
                </a:solidFill>
                <a:latin typeface="Helvetica Neue Light" charset="0"/>
              </a:defRPr>
            </a:lvl3pPr>
            <a:lvl4pPr marL="1600200" indent="-228600" defTabSz="1211263">
              <a:defRPr sz="2400">
                <a:solidFill>
                  <a:schemeClr val="tx1"/>
                </a:solidFill>
                <a:latin typeface="Helvetica Neue Light" charset="0"/>
              </a:defRPr>
            </a:lvl4pPr>
            <a:lvl5pPr marL="2057400" indent="-228600" defTabSz="1211263">
              <a:defRPr sz="2400">
                <a:solidFill>
                  <a:schemeClr val="tx1"/>
                </a:solidFill>
                <a:latin typeface="Helvetica Neue Light" charset="0"/>
              </a:defRPr>
            </a:lvl5pPr>
            <a:lvl6pPr marL="2514600" indent="-228600" defTabSz="1211263" eaLnBrk="0" fontAlgn="base" hangingPunct="0">
              <a:spcBef>
                <a:spcPct val="50000"/>
              </a:spcBef>
              <a:spcAft>
                <a:spcPct val="0"/>
              </a:spcAft>
              <a:defRPr sz="2400">
                <a:solidFill>
                  <a:schemeClr val="tx1"/>
                </a:solidFill>
                <a:latin typeface="Helvetica Neue Light" charset="0"/>
              </a:defRPr>
            </a:lvl6pPr>
            <a:lvl7pPr marL="2971800" indent="-228600" defTabSz="1211263" eaLnBrk="0" fontAlgn="base" hangingPunct="0">
              <a:spcBef>
                <a:spcPct val="50000"/>
              </a:spcBef>
              <a:spcAft>
                <a:spcPct val="0"/>
              </a:spcAft>
              <a:defRPr sz="2400">
                <a:solidFill>
                  <a:schemeClr val="tx1"/>
                </a:solidFill>
                <a:latin typeface="Helvetica Neue Light" charset="0"/>
              </a:defRPr>
            </a:lvl7pPr>
            <a:lvl8pPr marL="3429000" indent="-228600" defTabSz="1211263" eaLnBrk="0" fontAlgn="base" hangingPunct="0">
              <a:spcBef>
                <a:spcPct val="50000"/>
              </a:spcBef>
              <a:spcAft>
                <a:spcPct val="0"/>
              </a:spcAft>
              <a:defRPr sz="2400">
                <a:solidFill>
                  <a:schemeClr val="tx1"/>
                </a:solidFill>
                <a:latin typeface="Helvetica Neue Light" charset="0"/>
              </a:defRPr>
            </a:lvl8pPr>
            <a:lvl9pPr marL="3886200" indent="-228600" defTabSz="1211263" eaLnBrk="0" fontAlgn="base" hangingPunct="0">
              <a:spcBef>
                <a:spcPct val="50000"/>
              </a:spcBef>
              <a:spcAft>
                <a:spcPct val="0"/>
              </a:spcAft>
              <a:defRPr sz="2400">
                <a:solidFill>
                  <a:schemeClr val="tx1"/>
                </a:solidFill>
                <a:latin typeface="Helvetica Neue Light" charset="0"/>
              </a:defRPr>
            </a:lvl9pPr>
          </a:lstStyle>
          <a:p>
            <a:pPr algn="ctr"/>
            <a:r>
              <a:rPr lang="en-US" altLang="en-US" sz="2800">
                <a:solidFill>
                  <a:schemeClr val="bg1"/>
                </a:solidFill>
              </a:rPr>
              <a:t>v</a:t>
            </a:r>
          </a:p>
        </p:txBody>
      </p:sp>
      <p:sp>
        <p:nvSpPr>
          <p:cNvPr id="22532" name="Oval 4"/>
          <p:cNvSpPr>
            <a:spLocks noChangeArrowheads="1"/>
          </p:cNvSpPr>
          <p:nvPr/>
        </p:nvSpPr>
        <p:spPr bwMode="auto">
          <a:xfrm>
            <a:off x="7766050" y="2557463"/>
            <a:ext cx="1887538" cy="1782762"/>
          </a:xfrm>
          <a:prstGeom prst="ellipse">
            <a:avLst/>
          </a:prstGeom>
          <a:solidFill>
            <a:srgbClr val="33CCCC"/>
          </a:solidFill>
          <a:ln w="12700">
            <a:solidFill>
              <a:schemeClr val="tx1"/>
            </a:solidFill>
            <a:round/>
            <a:headEnd/>
            <a:tailEnd/>
          </a:ln>
        </p:spPr>
        <p:txBody>
          <a:bodyPr wrap="none" lIns="88900" tIns="44450" rIns="88900" bIns="44450" anchor="ctr"/>
          <a:lstStyle>
            <a:lvl1pPr defTabSz="841375">
              <a:defRPr sz="2400">
                <a:solidFill>
                  <a:schemeClr val="tx1"/>
                </a:solidFill>
                <a:latin typeface="Helvetica Neue Light" charset="0"/>
              </a:defRPr>
            </a:lvl1pPr>
            <a:lvl2pPr marL="742950" indent="-285750" defTabSz="841375">
              <a:defRPr sz="2400">
                <a:solidFill>
                  <a:schemeClr val="tx1"/>
                </a:solidFill>
                <a:latin typeface="Helvetica Neue Light" charset="0"/>
              </a:defRPr>
            </a:lvl2pPr>
            <a:lvl3pPr marL="1143000" indent="-228600" defTabSz="841375">
              <a:defRPr sz="2400">
                <a:solidFill>
                  <a:schemeClr val="tx1"/>
                </a:solidFill>
                <a:latin typeface="Helvetica Neue Light" charset="0"/>
              </a:defRPr>
            </a:lvl3pPr>
            <a:lvl4pPr marL="1600200" indent="-228600" defTabSz="841375">
              <a:defRPr sz="2400">
                <a:solidFill>
                  <a:schemeClr val="tx1"/>
                </a:solidFill>
                <a:latin typeface="Helvetica Neue Light" charset="0"/>
              </a:defRPr>
            </a:lvl4pPr>
            <a:lvl5pPr marL="2057400" indent="-228600" defTabSz="841375">
              <a:defRPr sz="2400">
                <a:solidFill>
                  <a:schemeClr val="tx1"/>
                </a:solidFill>
                <a:latin typeface="Helvetica Neue Light" charset="0"/>
              </a:defRPr>
            </a:lvl5pPr>
            <a:lvl6pPr marL="2514600" indent="-228600" defTabSz="841375" eaLnBrk="0" fontAlgn="base" hangingPunct="0">
              <a:spcBef>
                <a:spcPct val="50000"/>
              </a:spcBef>
              <a:spcAft>
                <a:spcPct val="0"/>
              </a:spcAft>
              <a:defRPr sz="2400">
                <a:solidFill>
                  <a:schemeClr val="tx1"/>
                </a:solidFill>
                <a:latin typeface="Helvetica Neue Light" charset="0"/>
              </a:defRPr>
            </a:lvl6pPr>
            <a:lvl7pPr marL="2971800" indent="-228600" defTabSz="841375" eaLnBrk="0" fontAlgn="base" hangingPunct="0">
              <a:spcBef>
                <a:spcPct val="50000"/>
              </a:spcBef>
              <a:spcAft>
                <a:spcPct val="0"/>
              </a:spcAft>
              <a:defRPr sz="2400">
                <a:solidFill>
                  <a:schemeClr val="tx1"/>
                </a:solidFill>
                <a:latin typeface="Helvetica Neue Light" charset="0"/>
              </a:defRPr>
            </a:lvl7pPr>
            <a:lvl8pPr marL="3429000" indent="-228600" defTabSz="841375" eaLnBrk="0" fontAlgn="base" hangingPunct="0">
              <a:spcBef>
                <a:spcPct val="50000"/>
              </a:spcBef>
              <a:spcAft>
                <a:spcPct val="0"/>
              </a:spcAft>
              <a:defRPr sz="2400">
                <a:solidFill>
                  <a:schemeClr val="tx1"/>
                </a:solidFill>
                <a:latin typeface="Helvetica Neue Light" charset="0"/>
              </a:defRPr>
            </a:lvl8pPr>
            <a:lvl9pPr marL="3886200" indent="-228600" defTabSz="841375" eaLnBrk="0" fontAlgn="base" hangingPunct="0">
              <a:spcBef>
                <a:spcPct val="50000"/>
              </a:spcBef>
              <a:spcAft>
                <a:spcPct val="0"/>
              </a:spcAft>
              <a:defRPr sz="2400">
                <a:solidFill>
                  <a:schemeClr val="tx1"/>
                </a:solidFill>
                <a:latin typeface="Helvetica Neue Light" charset="0"/>
              </a:defRPr>
            </a:lvl9pPr>
          </a:lstStyle>
          <a:p>
            <a:pPr algn="ctr"/>
            <a:r>
              <a:rPr lang="en-US" altLang="en-US" sz="2300">
                <a:solidFill>
                  <a:schemeClr val="bg1"/>
                </a:solidFill>
              </a:rPr>
              <a:t>v</a:t>
            </a:r>
          </a:p>
        </p:txBody>
      </p:sp>
      <p:sp>
        <p:nvSpPr>
          <p:cNvPr id="39941" name="Rectangle 5"/>
          <p:cNvSpPr>
            <a:spLocks noChangeArrowheads="1"/>
          </p:cNvSpPr>
          <p:nvPr/>
        </p:nvSpPr>
        <p:spPr bwMode="auto">
          <a:xfrm>
            <a:off x="777876" y="254001"/>
            <a:ext cx="7772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pPr>
              <a:defRPr/>
            </a:pPr>
            <a:r>
              <a:rPr lang="en-US" sz="2800" b="1" dirty="0">
                <a:solidFill>
                  <a:srgbClr val="C00000"/>
                </a:solidFill>
                <a:latin typeface="+mj-lt"/>
              </a:rPr>
              <a:t>Fiber Structure</a:t>
            </a:r>
          </a:p>
        </p:txBody>
      </p:sp>
      <p:sp>
        <p:nvSpPr>
          <p:cNvPr id="22534" name="Rectangle 6"/>
          <p:cNvSpPr>
            <a:spLocks noChangeArrowheads="1"/>
          </p:cNvSpPr>
          <p:nvPr/>
        </p:nvSpPr>
        <p:spPr bwMode="auto">
          <a:xfrm>
            <a:off x="273055" y="1562100"/>
            <a:ext cx="6042017"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spcBef>
                <a:spcPct val="20000"/>
              </a:spcBef>
              <a:buClr>
                <a:srgbClr val="000000"/>
              </a:buClr>
              <a:buFontTx/>
              <a:buChar char="•"/>
            </a:pPr>
            <a:r>
              <a:rPr lang="en-US" altLang="en-US" b="1" dirty="0">
                <a:solidFill>
                  <a:srgbClr val="CC0000"/>
                </a:solidFill>
              </a:rPr>
              <a:t>Core</a:t>
            </a:r>
            <a:r>
              <a:rPr lang="en-US" altLang="en-US" b="1" dirty="0">
                <a:solidFill>
                  <a:srgbClr val="FFAE34"/>
                </a:solidFill>
              </a:rPr>
              <a:t> </a:t>
            </a:r>
            <a:r>
              <a:rPr lang="en-US" altLang="en-US" dirty="0">
                <a:solidFill>
                  <a:srgbClr val="006699"/>
                </a:solidFill>
              </a:rPr>
              <a:t>- </a:t>
            </a:r>
            <a:r>
              <a:rPr lang="en-US" altLang="en-US" dirty="0"/>
              <a:t>The center of an optical fiber. Contains dopants to change speed of light.</a:t>
            </a:r>
          </a:p>
          <a:p>
            <a:pPr marL="0" indent="0">
              <a:spcBef>
                <a:spcPct val="20000"/>
              </a:spcBef>
              <a:buClr>
                <a:srgbClr val="000000"/>
              </a:buClr>
            </a:pPr>
            <a:endParaRPr lang="en-US" altLang="en-US" dirty="0">
              <a:solidFill>
                <a:srgbClr val="006699"/>
              </a:solidFill>
            </a:endParaRPr>
          </a:p>
          <a:p>
            <a:pPr>
              <a:spcBef>
                <a:spcPct val="20000"/>
              </a:spcBef>
              <a:buClr>
                <a:srgbClr val="000000"/>
              </a:buClr>
              <a:buFontTx/>
              <a:buChar char="•"/>
            </a:pPr>
            <a:r>
              <a:rPr lang="en-US" altLang="en-US" b="1" dirty="0">
                <a:solidFill>
                  <a:srgbClr val="CC0000"/>
                </a:solidFill>
              </a:rPr>
              <a:t>Cladding</a:t>
            </a:r>
            <a:r>
              <a:rPr lang="en-US" altLang="en-US" dirty="0">
                <a:solidFill>
                  <a:srgbClr val="006699"/>
                </a:solidFill>
              </a:rPr>
              <a:t> - </a:t>
            </a:r>
            <a:r>
              <a:rPr lang="en-US" altLang="en-US" dirty="0"/>
              <a:t>Outer layer of glass to contain light.  Different refractive index.</a:t>
            </a:r>
          </a:p>
          <a:p>
            <a:pPr>
              <a:spcBef>
                <a:spcPct val="20000"/>
              </a:spcBef>
              <a:buClr>
                <a:srgbClr val="000000"/>
              </a:buClr>
            </a:pPr>
            <a:endParaRPr lang="en-US" altLang="en-US" dirty="0">
              <a:solidFill>
                <a:srgbClr val="006699"/>
              </a:solidFill>
            </a:endParaRPr>
          </a:p>
          <a:p>
            <a:pPr>
              <a:spcBef>
                <a:spcPct val="20000"/>
              </a:spcBef>
              <a:buClr>
                <a:srgbClr val="000000"/>
              </a:buClr>
              <a:buFontTx/>
              <a:buChar char="•"/>
            </a:pPr>
            <a:r>
              <a:rPr lang="en-US" altLang="en-US" b="1" dirty="0">
                <a:solidFill>
                  <a:srgbClr val="CC0000"/>
                </a:solidFill>
              </a:rPr>
              <a:t>Coating</a:t>
            </a:r>
            <a:r>
              <a:rPr lang="en-US" altLang="en-US" b="1" dirty="0">
                <a:solidFill>
                  <a:srgbClr val="FFAE34"/>
                </a:solidFill>
              </a:rPr>
              <a:t> </a:t>
            </a:r>
            <a:r>
              <a:rPr lang="en-US" altLang="en-US" dirty="0">
                <a:solidFill>
                  <a:srgbClr val="006699"/>
                </a:solidFill>
              </a:rPr>
              <a:t>- </a:t>
            </a:r>
            <a:r>
              <a:rPr lang="en-US" altLang="en-US" dirty="0"/>
              <a:t>Cushions and protects fibers.</a:t>
            </a:r>
          </a:p>
          <a:p>
            <a:pPr>
              <a:spcBef>
                <a:spcPct val="20000"/>
              </a:spcBef>
              <a:buClr>
                <a:srgbClr val="000000"/>
              </a:buClr>
              <a:buFontTx/>
              <a:buChar char="•"/>
            </a:pPr>
            <a:endParaRPr lang="en-US" altLang="en-US" dirty="0"/>
          </a:p>
          <a:p>
            <a:pPr>
              <a:spcBef>
                <a:spcPct val="20000"/>
              </a:spcBef>
              <a:buClr>
                <a:srgbClr val="000000"/>
              </a:buClr>
              <a:buFontTx/>
              <a:buChar char="•"/>
            </a:pPr>
            <a:r>
              <a:rPr lang="en-US" altLang="en-US" b="1" dirty="0">
                <a:solidFill>
                  <a:srgbClr val="C00000"/>
                </a:solidFill>
              </a:rPr>
              <a:t>Standard</a:t>
            </a:r>
            <a:r>
              <a:rPr lang="en-US" altLang="en-US" dirty="0"/>
              <a:t> - ITU G.652 is a starting point</a:t>
            </a:r>
          </a:p>
        </p:txBody>
      </p:sp>
      <p:sp>
        <p:nvSpPr>
          <p:cNvPr id="22535" name="Oval 7"/>
          <p:cNvSpPr>
            <a:spLocks noChangeArrowheads="1"/>
          </p:cNvSpPr>
          <p:nvPr/>
        </p:nvSpPr>
        <p:spPr bwMode="auto">
          <a:xfrm>
            <a:off x="8537575" y="3276600"/>
            <a:ext cx="317500" cy="304800"/>
          </a:xfrm>
          <a:prstGeom prst="ellipse">
            <a:avLst/>
          </a:prstGeom>
          <a:solidFill>
            <a:srgbClr val="0000FF"/>
          </a:solidFill>
          <a:ln w="12700">
            <a:solidFill>
              <a:schemeClr val="tx1"/>
            </a:solidFill>
            <a:round/>
            <a:headEnd/>
            <a:tailEnd/>
          </a:ln>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22536" name="Line 8"/>
          <p:cNvSpPr>
            <a:spLocks noChangeShapeType="1"/>
          </p:cNvSpPr>
          <p:nvPr/>
        </p:nvSpPr>
        <p:spPr bwMode="auto">
          <a:xfrm>
            <a:off x="7769225" y="1092200"/>
            <a:ext cx="1892300" cy="0"/>
          </a:xfrm>
          <a:prstGeom prst="line">
            <a:avLst/>
          </a:prstGeom>
          <a:noFill/>
          <a:ln w="50800">
            <a:solidFill>
              <a:srgbClr val="000000"/>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2537" name="Rectangle 9"/>
          <p:cNvSpPr>
            <a:spLocks noChangeArrowheads="1"/>
          </p:cNvSpPr>
          <p:nvPr/>
        </p:nvSpPr>
        <p:spPr bwMode="auto">
          <a:xfrm>
            <a:off x="7956550" y="606425"/>
            <a:ext cx="158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r>
              <a:rPr lang="en-US" altLang="en-US" sz="2000">
                <a:latin typeface="Arial" charset="0"/>
              </a:rPr>
              <a:t>125 microns</a:t>
            </a:r>
          </a:p>
        </p:txBody>
      </p:sp>
      <p:sp>
        <p:nvSpPr>
          <p:cNvPr id="22538" name="Line 10"/>
          <p:cNvSpPr>
            <a:spLocks noChangeShapeType="1"/>
          </p:cNvSpPr>
          <p:nvPr/>
        </p:nvSpPr>
        <p:spPr bwMode="auto">
          <a:xfrm flipV="1">
            <a:off x="7769225" y="914400"/>
            <a:ext cx="0" cy="23749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39" name="Line 11"/>
          <p:cNvSpPr>
            <a:spLocks noChangeShapeType="1"/>
          </p:cNvSpPr>
          <p:nvPr/>
        </p:nvSpPr>
        <p:spPr bwMode="auto">
          <a:xfrm flipV="1">
            <a:off x="9648825" y="952500"/>
            <a:ext cx="0" cy="22733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40" name="Line 12"/>
          <p:cNvSpPr>
            <a:spLocks noChangeShapeType="1"/>
          </p:cNvSpPr>
          <p:nvPr/>
        </p:nvSpPr>
        <p:spPr bwMode="auto">
          <a:xfrm flipV="1">
            <a:off x="6740525" y="5549900"/>
            <a:ext cx="3987800" cy="12700"/>
          </a:xfrm>
          <a:prstGeom prst="line">
            <a:avLst/>
          </a:prstGeom>
          <a:noFill/>
          <a:ln w="50800">
            <a:solidFill>
              <a:srgbClr val="000000"/>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2541" name="Rectangle 13"/>
          <p:cNvSpPr>
            <a:spLocks noChangeArrowheads="1"/>
          </p:cNvSpPr>
          <p:nvPr/>
        </p:nvSpPr>
        <p:spPr bwMode="auto">
          <a:xfrm>
            <a:off x="7804150" y="5610225"/>
            <a:ext cx="1582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r>
              <a:rPr lang="en-US" altLang="en-US" sz="2000">
                <a:latin typeface="Arial" charset="0"/>
              </a:rPr>
              <a:t>250 microns</a:t>
            </a:r>
          </a:p>
        </p:txBody>
      </p:sp>
      <p:sp>
        <p:nvSpPr>
          <p:cNvPr id="22542" name="Line 14"/>
          <p:cNvSpPr>
            <a:spLocks noChangeShapeType="1"/>
          </p:cNvSpPr>
          <p:nvPr/>
        </p:nvSpPr>
        <p:spPr bwMode="auto">
          <a:xfrm flipH="1">
            <a:off x="6689725" y="3746500"/>
            <a:ext cx="0" cy="17780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43" name="Line 15"/>
          <p:cNvSpPr>
            <a:spLocks noChangeShapeType="1"/>
          </p:cNvSpPr>
          <p:nvPr/>
        </p:nvSpPr>
        <p:spPr bwMode="auto">
          <a:xfrm>
            <a:off x="10779125" y="3556000"/>
            <a:ext cx="0" cy="199390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2544" name="Rectangle 16"/>
          <p:cNvSpPr>
            <a:spLocks noChangeArrowheads="1"/>
          </p:cNvSpPr>
          <p:nvPr/>
        </p:nvSpPr>
        <p:spPr bwMode="auto">
          <a:xfrm>
            <a:off x="7994650" y="3621088"/>
            <a:ext cx="1631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r>
              <a:rPr lang="en-US" altLang="en-US" sz="1800">
                <a:latin typeface="Arial" charset="0"/>
              </a:rPr>
              <a:t>3-100 microns</a:t>
            </a:r>
          </a:p>
        </p:txBody>
      </p:sp>
    </p:spTree>
    <p:extLst>
      <p:ext uri="{BB962C8B-B14F-4D97-AF65-F5344CB8AC3E}">
        <p14:creationId xmlns:p14="http://schemas.microsoft.com/office/powerpoint/2010/main" val="3924251062"/>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43376" y="244193"/>
            <a:ext cx="8511253" cy="485390"/>
          </a:xfrm>
        </p:spPr>
        <p:txBody>
          <a:bodyPr vert="horz" wrap="square" lIns="82550" tIns="26988" rIns="82550" bIns="26988" rtlCol="0" anchor="b">
            <a:spAutoFit/>
          </a:bodyPr>
          <a:lstStyle/>
          <a:p>
            <a:pPr defTabSz="977900"/>
            <a:r>
              <a:rPr lang="en-US" altLang="en-US" sz="2800" dirty="0"/>
              <a:t>Types of fibers: Single-mode and Multimode</a:t>
            </a:r>
            <a:endParaRPr lang="en-US" altLang="en-US" sz="2800" i="1" dirty="0">
              <a:solidFill>
                <a:schemeClr val="accent1"/>
              </a:solidFill>
            </a:endParaRPr>
          </a:p>
        </p:txBody>
      </p:sp>
      <p:grpSp>
        <p:nvGrpSpPr>
          <p:cNvPr id="24580" name="Group 47"/>
          <p:cNvGrpSpPr>
            <a:grpSpLocks/>
          </p:cNvGrpSpPr>
          <p:nvPr/>
        </p:nvGrpSpPr>
        <p:grpSpPr bwMode="auto">
          <a:xfrm>
            <a:off x="1819278" y="2146303"/>
            <a:ext cx="4875213" cy="1192213"/>
            <a:chOff x="2065" y="1354"/>
            <a:chExt cx="3071" cy="751"/>
          </a:xfrm>
        </p:grpSpPr>
        <p:grpSp>
          <p:nvGrpSpPr>
            <p:cNvPr id="24648" name="Group 48"/>
            <p:cNvGrpSpPr>
              <a:grpSpLocks/>
            </p:cNvGrpSpPr>
            <p:nvPr/>
          </p:nvGrpSpPr>
          <p:grpSpPr bwMode="auto">
            <a:xfrm>
              <a:off x="2593" y="1354"/>
              <a:ext cx="2543" cy="751"/>
              <a:chOff x="1776" y="1488"/>
              <a:chExt cx="2543" cy="751"/>
            </a:xfrm>
          </p:grpSpPr>
          <p:sp>
            <p:nvSpPr>
              <p:cNvPr id="24651" name="Oval 49"/>
              <p:cNvSpPr>
                <a:spLocks noChangeArrowheads="1"/>
              </p:cNvSpPr>
              <p:nvPr/>
            </p:nvSpPr>
            <p:spPr bwMode="auto">
              <a:xfrm>
                <a:off x="3996" y="1492"/>
                <a:ext cx="323" cy="743"/>
              </a:xfrm>
              <a:prstGeom prst="ellipse">
                <a:avLst/>
              </a:prstGeom>
              <a:gradFill rotWithShape="0">
                <a:gsLst>
                  <a:gs pos="0">
                    <a:srgbClr val="333333"/>
                  </a:gs>
                  <a:gs pos="50000">
                    <a:srgbClr val="FFFFFF"/>
                  </a:gs>
                  <a:gs pos="100000">
                    <a:srgbClr val="333333"/>
                  </a:gs>
                </a:gsLst>
                <a:lin ang="5400000" scaled="1"/>
              </a:gra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24652" name="Rectangle 50"/>
              <p:cNvSpPr>
                <a:spLocks noChangeArrowheads="1"/>
              </p:cNvSpPr>
              <p:nvPr/>
            </p:nvSpPr>
            <p:spPr bwMode="auto">
              <a:xfrm>
                <a:off x="1937" y="1488"/>
                <a:ext cx="2221" cy="751"/>
              </a:xfrm>
              <a:prstGeom prst="rect">
                <a:avLst/>
              </a:prstGeom>
              <a:gradFill rotWithShape="0">
                <a:gsLst>
                  <a:gs pos="0">
                    <a:srgbClr val="333333"/>
                  </a:gs>
                  <a:gs pos="50000">
                    <a:srgbClr val="FFFFFF"/>
                  </a:gs>
                  <a:gs pos="100000">
                    <a:srgbClr val="333333"/>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24653" name="Rectangle 51"/>
              <p:cNvSpPr>
                <a:spLocks noChangeArrowheads="1"/>
              </p:cNvSpPr>
              <p:nvPr/>
            </p:nvSpPr>
            <p:spPr bwMode="auto">
              <a:xfrm>
                <a:off x="1920" y="1776"/>
                <a:ext cx="2354" cy="144"/>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spcBef>
                    <a:spcPct val="0"/>
                  </a:spcBef>
                </a:pPr>
                <a:endParaRPr lang="en-US" altLang="en-US">
                  <a:latin typeface="Times New Roman" pitchFamily="18" charset="0"/>
                </a:endParaRPr>
              </a:p>
            </p:txBody>
          </p:sp>
          <p:sp>
            <p:nvSpPr>
              <p:cNvPr id="24654" name="Line 52"/>
              <p:cNvSpPr>
                <a:spLocks noChangeShapeType="1"/>
              </p:cNvSpPr>
              <p:nvPr/>
            </p:nvSpPr>
            <p:spPr bwMode="auto">
              <a:xfrm>
                <a:off x="1957" y="1488"/>
                <a:ext cx="2220" cy="2"/>
              </a:xfrm>
              <a:prstGeom prst="line">
                <a:avLst/>
              </a:prstGeom>
              <a:noFill/>
              <a:ln w="127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55" name="Oval 53"/>
              <p:cNvSpPr>
                <a:spLocks noChangeArrowheads="1"/>
              </p:cNvSpPr>
              <p:nvPr/>
            </p:nvSpPr>
            <p:spPr bwMode="auto">
              <a:xfrm>
                <a:off x="1776" y="1492"/>
                <a:ext cx="325" cy="743"/>
              </a:xfrm>
              <a:prstGeom prst="ellipse">
                <a:avLst/>
              </a:prstGeom>
              <a:solidFill>
                <a:srgbClr val="DADADA"/>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24656" name="Oval 54"/>
              <p:cNvSpPr>
                <a:spLocks noChangeAspect="1" noChangeArrowheads="1"/>
              </p:cNvSpPr>
              <p:nvPr/>
            </p:nvSpPr>
            <p:spPr bwMode="auto">
              <a:xfrm>
                <a:off x="1920" y="1776"/>
                <a:ext cx="58" cy="132"/>
              </a:xfrm>
              <a:prstGeom prst="ellipse">
                <a:avLst/>
              </a:prstGeom>
              <a:solidFill>
                <a:schemeClr val="bg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24657" name="Line 55"/>
              <p:cNvSpPr>
                <a:spLocks noChangeShapeType="1"/>
              </p:cNvSpPr>
              <p:nvPr/>
            </p:nvSpPr>
            <p:spPr bwMode="auto">
              <a:xfrm flipV="1">
                <a:off x="1947" y="2237"/>
                <a:ext cx="2230" cy="2"/>
              </a:xfrm>
              <a:prstGeom prst="line">
                <a:avLst/>
              </a:prstGeom>
              <a:noFill/>
              <a:ln w="127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58" name="Line 56"/>
              <p:cNvSpPr>
                <a:spLocks noChangeShapeType="1"/>
              </p:cNvSpPr>
              <p:nvPr/>
            </p:nvSpPr>
            <p:spPr bwMode="auto">
              <a:xfrm flipH="1">
                <a:off x="1968" y="1920"/>
                <a:ext cx="182" cy="0"/>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59" name="Line 57"/>
              <p:cNvSpPr>
                <a:spLocks noChangeShapeType="1"/>
              </p:cNvSpPr>
              <p:nvPr/>
            </p:nvSpPr>
            <p:spPr bwMode="auto">
              <a:xfrm flipH="1">
                <a:off x="1968" y="1776"/>
                <a:ext cx="183" cy="0"/>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60" name="Line 58"/>
              <p:cNvSpPr>
                <a:spLocks noChangeShapeType="1"/>
              </p:cNvSpPr>
              <p:nvPr/>
            </p:nvSpPr>
            <p:spPr bwMode="auto">
              <a:xfrm>
                <a:off x="1909" y="1865"/>
                <a:ext cx="2400" cy="0"/>
              </a:xfrm>
              <a:prstGeom prst="line">
                <a:avLst/>
              </a:prstGeom>
              <a:noFill/>
              <a:ln w="254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61" name="Line 59"/>
              <p:cNvSpPr>
                <a:spLocks noChangeShapeType="1"/>
              </p:cNvSpPr>
              <p:nvPr/>
            </p:nvSpPr>
            <p:spPr bwMode="auto">
              <a:xfrm>
                <a:off x="2281" y="1865"/>
                <a:ext cx="54" cy="0"/>
              </a:xfrm>
              <a:prstGeom prst="line">
                <a:avLst/>
              </a:prstGeom>
              <a:noFill/>
              <a:ln w="254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62" name="Line 60"/>
              <p:cNvSpPr>
                <a:spLocks noChangeShapeType="1"/>
              </p:cNvSpPr>
              <p:nvPr/>
            </p:nvSpPr>
            <p:spPr bwMode="auto">
              <a:xfrm>
                <a:off x="2857" y="1865"/>
                <a:ext cx="54" cy="0"/>
              </a:xfrm>
              <a:prstGeom prst="line">
                <a:avLst/>
              </a:prstGeom>
              <a:noFill/>
              <a:ln w="254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63" name="Line 61"/>
              <p:cNvSpPr>
                <a:spLocks noChangeShapeType="1"/>
              </p:cNvSpPr>
              <p:nvPr/>
            </p:nvSpPr>
            <p:spPr bwMode="auto">
              <a:xfrm>
                <a:off x="3457" y="1865"/>
                <a:ext cx="54" cy="0"/>
              </a:xfrm>
              <a:prstGeom prst="line">
                <a:avLst/>
              </a:prstGeom>
              <a:noFill/>
              <a:ln w="254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64" name="Line 62"/>
              <p:cNvSpPr>
                <a:spLocks noChangeShapeType="1"/>
              </p:cNvSpPr>
              <p:nvPr/>
            </p:nvSpPr>
            <p:spPr bwMode="auto">
              <a:xfrm>
                <a:off x="4033" y="1865"/>
                <a:ext cx="54" cy="0"/>
              </a:xfrm>
              <a:prstGeom prst="line">
                <a:avLst/>
              </a:prstGeom>
              <a:noFill/>
              <a:ln w="254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649" name="AutoShape 63"/>
            <p:cNvSpPr>
              <a:spLocks noChangeArrowheads="1"/>
            </p:cNvSpPr>
            <p:nvPr/>
          </p:nvSpPr>
          <p:spPr bwMode="auto">
            <a:xfrm rot="5400000" flipH="1">
              <a:off x="2341" y="1406"/>
              <a:ext cx="240" cy="616"/>
            </a:xfrm>
            <a:prstGeom prst="triangle">
              <a:avLst>
                <a:gd name="adj" fmla="val 49995"/>
              </a:avLst>
            </a:prstGeom>
            <a:gradFill rotWithShape="0">
              <a:gsLst>
                <a:gs pos="0">
                  <a:srgbClr val="CE3954"/>
                </a:gs>
                <a:gs pos="50000">
                  <a:srgbClr val="E5405D"/>
                </a:gs>
                <a:gs pos="100000">
                  <a:srgbClr val="CE3954"/>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24650" name="Oval 64"/>
            <p:cNvSpPr>
              <a:spLocks noChangeArrowheads="1"/>
            </p:cNvSpPr>
            <p:nvPr/>
          </p:nvSpPr>
          <p:spPr bwMode="auto">
            <a:xfrm>
              <a:off x="2065" y="1595"/>
              <a:ext cx="106" cy="236"/>
            </a:xfrm>
            <a:prstGeom prst="ellipse">
              <a:avLst/>
            </a:prstGeom>
            <a:solidFill>
              <a:srgbClr val="E5405D"/>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grpSp>
      <p:grpSp>
        <p:nvGrpSpPr>
          <p:cNvPr id="24581" name="Group 65"/>
          <p:cNvGrpSpPr>
            <a:grpSpLocks/>
          </p:cNvGrpSpPr>
          <p:nvPr/>
        </p:nvGrpSpPr>
        <p:grpSpPr bwMode="auto">
          <a:xfrm>
            <a:off x="2162175" y="4165600"/>
            <a:ext cx="4737100" cy="1320800"/>
            <a:chOff x="1911" y="1180"/>
            <a:chExt cx="2984" cy="832"/>
          </a:xfrm>
        </p:grpSpPr>
        <p:sp>
          <p:nvSpPr>
            <p:cNvPr id="24614" name="Oval 66"/>
            <p:cNvSpPr>
              <a:spLocks noChangeArrowheads="1"/>
            </p:cNvSpPr>
            <p:nvPr/>
          </p:nvSpPr>
          <p:spPr bwMode="auto">
            <a:xfrm>
              <a:off x="4572" y="1241"/>
              <a:ext cx="323" cy="743"/>
            </a:xfrm>
            <a:prstGeom prst="ellipse">
              <a:avLst/>
            </a:prstGeom>
            <a:gradFill rotWithShape="0">
              <a:gsLst>
                <a:gs pos="0">
                  <a:srgbClr val="333333"/>
                </a:gs>
                <a:gs pos="50000">
                  <a:srgbClr val="FFFFFF"/>
                </a:gs>
                <a:gs pos="100000">
                  <a:srgbClr val="333333"/>
                </a:gs>
              </a:gsLst>
              <a:lin ang="5400000" scaled="1"/>
            </a:gra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24615" name="Rectangle 67"/>
            <p:cNvSpPr>
              <a:spLocks noChangeArrowheads="1"/>
            </p:cNvSpPr>
            <p:nvPr/>
          </p:nvSpPr>
          <p:spPr bwMode="auto">
            <a:xfrm>
              <a:off x="2337" y="1237"/>
              <a:ext cx="2397" cy="751"/>
            </a:xfrm>
            <a:prstGeom prst="rect">
              <a:avLst/>
            </a:prstGeom>
            <a:gradFill rotWithShape="0">
              <a:gsLst>
                <a:gs pos="0">
                  <a:srgbClr val="333333"/>
                </a:gs>
                <a:gs pos="50000">
                  <a:srgbClr val="FFFFFF"/>
                </a:gs>
                <a:gs pos="100000">
                  <a:srgbClr val="333333"/>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24616" name="Line 68"/>
            <p:cNvSpPr>
              <a:spLocks noChangeShapeType="1"/>
            </p:cNvSpPr>
            <p:nvPr/>
          </p:nvSpPr>
          <p:spPr bwMode="auto">
            <a:xfrm>
              <a:off x="2377" y="1990"/>
              <a:ext cx="2376" cy="4"/>
            </a:xfrm>
            <a:prstGeom prst="line">
              <a:avLst/>
            </a:prstGeom>
            <a:noFill/>
            <a:ln w="127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7" name="Rectangle 69"/>
            <p:cNvSpPr>
              <a:spLocks noChangeArrowheads="1"/>
            </p:cNvSpPr>
            <p:nvPr/>
          </p:nvSpPr>
          <p:spPr bwMode="auto">
            <a:xfrm>
              <a:off x="2518" y="1475"/>
              <a:ext cx="2354" cy="287"/>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spcBef>
                  <a:spcPct val="0"/>
                </a:spcBef>
              </a:pPr>
              <a:endParaRPr lang="en-US" altLang="en-US">
                <a:latin typeface="Times New Roman" pitchFamily="18" charset="0"/>
              </a:endParaRPr>
            </a:p>
          </p:txBody>
        </p:sp>
        <p:sp>
          <p:nvSpPr>
            <p:cNvPr id="24618" name="Line 70"/>
            <p:cNvSpPr>
              <a:spLocks noChangeShapeType="1"/>
            </p:cNvSpPr>
            <p:nvPr/>
          </p:nvSpPr>
          <p:spPr bwMode="auto">
            <a:xfrm>
              <a:off x="2321" y="1238"/>
              <a:ext cx="2432" cy="1"/>
            </a:xfrm>
            <a:prstGeom prst="line">
              <a:avLst/>
            </a:prstGeom>
            <a:noFill/>
            <a:ln w="127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9" name="Line 71"/>
            <p:cNvSpPr>
              <a:spLocks noChangeShapeType="1"/>
            </p:cNvSpPr>
            <p:nvPr/>
          </p:nvSpPr>
          <p:spPr bwMode="auto">
            <a:xfrm flipV="1">
              <a:off x="2678" y="1489"/>
              <a:ext cx="46" cy="28"/>
            </a:xfrm>
            <a:prstGeom prst="line">
              <a:avLst/>
            </a:prstGeom>
            <a:noFill/>
            <a:ln w="25400">
              <a:solidFill>
                <a:srgbClr val="33CC33"/>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620" name="Group 72"/>
            <p:cNvGrpSpPr>
              <a:grpSpLocks/>
            </p:cNvGrpSpPr>
            <p:nvPr/>
          </p:nvGrpSpPr>
          <p:grpSpPr bwMode="auto">
            <a:xfrm>
              <a:off x="2512" y="1478"/>
              <a:ext cx="2302" cy="282"/>
              <a:chOff x="1713" y="1715"/>
              <a:chExt cx="2302" cy="282"/>
            </a:xfrm>
          </p:grpSpPr>
          <p:grpSp>
            <p:nvGrpSpPr>
              <p:cNvPr id="24633" name="Group 73"/>
              <p:cNvGrpSpPr>
                <a:grpSpLocks/>
              </p:cNvGrpSpPr>
              <p:nvPr/>
            </p:nvGrpSpPr>
            <p:grpSpPr bwMode="auto">
              <a:xfrm>
                <a:off x="1713" y="1718"/>
                <a:ext cx="1153" cy="279"/>
                <a:chOff x="1719" y="1427"/>
                <a:chExt cx="1153" cy="279"/>
              </a:xfrm>
            </p:grpSpPr>
            <p:grpSp>
              <p:nvGrpSpPr>
                <p:cNvPr id="24642" name="Group 74"/>
                <p:cNvGrpSpPr>
                  <a:grpSpLocks/>
                </p:cNvGrpSpPr>
                <p:nvPr/>
              </p:nvGrpSpPr>
              <p:grpSpPr bwMode="auto">
                <a:xfrm>
                  <a:off x="1719" y="1427"/>
                  <a:ext cx="577" cy="139"/>
                  <a:chOff x="1719" y="1427"/>
                  <a:chExt cx="577" cy="139"/>
                </a:xfrm>
              </p:grpSpPr>
              <p:sp>
                <p:nvSpPr>
                  <p:cNvPr id="24646" name="Freeform 75"/>
                  <p:cNvSpPr>
                    <a:spLocks/>
                  </p:cNvSpPr>
                  <p:nvPr/>
                </p:nvSpPr>
                <p:spPr bwMode="auto">
                  <a:xfrm>
                    <a:off x="1719" y="1427"/>
                    <a:ext cx="292" cy="139"/>
                  </a:xfrm>
                  <a:custGeom>
                    <a:avLst/>
                    <a:gdLst>
                      <a:gd name="T0" fmla="*/ 0 w 292"/>
                      <a:gd name="T1" fmla="*/ 138 h 139"/>
                      <a:gd name="T2" fmla="*/ 29 w 292"/>
                      <a:gd name="T3" fmla="*/ 114 h 139"/>
                      <a:gd name="T4" fmla="*/ 62 w 292"/>
                      <a:gd name="T5" fmla="*/ 84 h 139"/>
                      <a:gd name="T6" fmla="*/ 95 w 292"/>
                      <a:gd name="T7" fmla="*/ 60 h 139"/>
                      <a:gd name="T8" fmla="*/ 125 w 292"/>
                      <a:gd name="T9" fmla="*/ 42 h 139"/>
                      <a:gd name="T10" fmla="*/ 161 w 292"/>
                      <a:gd name="T11" fmla="*/ 24 h 139"/>
                      <a:gd name="T12" fmla="*/ 198 w 292"/>
                      <a:gd name="T13" fmla="*/ 12 h 139"/>
                      <a:gd name="T14" fmla="*/ 247 w 292"/>
                      <a:gd name="T15" fmla="*/ 0 h 139"/>
                      <a:gd name="T16" fmla="*/ 291 w 292"/>
                      <a:gd name="T17" fmla="*/ 0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 h="139">
                        <a:moveTo>
                          <a:pt x="0" y="138"/>
                        </a:moveTo>
                        <a:lnTo>
                          <a:pt x="29" y="114"/>
                        </a:lnTo>
                        <a:lnTo>
                          <a:pt x="62" y="84"/>
                        </a:lnTo>
                        <a:lnTo>
                          <a:pt x="95" y="60"/>
                        </a:lnTo>
                        <a:lnTo>
                          <a:pt x="125" y="42"/>
                        </a:lnTo>
                        <a:lnTo>
                          <a:pt x="161" y="24"/>
                        </a:lnTo>
                        <a:lnTo>
                          <a:pt x="198" y="12"/>
                        </a:lnTo>
                        <a:lnTo>
                          <a:pt x="247" y="0"/>
                        </a:lnTo>
                        <a:lnTo>
                          <a:pt x="291" y="0"/>
                        </a:lnTo>
                      </a:path>
                    </a:pathLst>
                  </a:custGeom>
                  <a:noFill/>
                  <a:ln w="25400" cap="rnd" cmpd="sng">
                    <a:solidFill>
                      <a:srgbClr val="33CC33"/>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47" name="Freeform 76"/>
                  <p:cNvSpPr>
                    <a:spLocks/>
                  </p:cNvSpPr>
                  <p:nvPr/>
                </p:nvSpPr>
                <p:spPr bwMode="auto">
                  <a:xfrm>
                    <a:off x="2002" y="1427"/>
                    <a:ext cx="294" cy="139"/>
                  </a:xfrm>
                  <a:custGeom>
                    <a:avLst/>
                    <a:gdLst>
                      <a:gd name="T0" fmla="*/ 293 w 294"/>
                      <a:gd name="T1" fmla="*/ 138 h 139"/>
                      <a:gd name="T2" fmla="*/ 263 w 294"/>
                      <a:gd name="T3" fmla="*/ 114 h 139"/>
                      <a:gd name="T4" fmla="*/ 230 w 294"/>
                      <a:gd name="T5" fmla="*/ 84 h 139"/>
                      <a:gd name="T6" fmla="*/ 197 w 294"/>
                      <a:gd name="T7" fmla="*/ 60 h 139"/>
                      <a:gd name="T8" fmla="*/ 167 w 294"/>
                      <a:gd name="T9" fmla="*/ 42 h 139"/>
                      <a:gd name="T10" fmla="*/ 130 w 294"/>
                      <a:gd name="T11" fmla="*/ 24 h 139"/>
                      <a:gd name="T12" fmla="*/ 94 w 294"/>
                      <a:gd name="T13" fmla="*/ 12 h 139"/>
                      <a:gd name="T14" fmla="*/ 44 w 294"/>
                      <a:gd name="T15" fmla="*/ 0 h 139"/>
                      <a:gd name="T16" fmla="*/ 0 w 294"/>
                      <a:gd name="T17" fmla="*/ 0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4" h="139">
                        <a:moveTo>
                          <a:pt x="293" y="138"/>
                        </a:moveTo>
                        <a:lnTo>
                          <a:pt x="263" y="114"/>
                        </a:lnTo>
                        <a:lnTo>
                          <a:pt x="230" y="84"/>
                        </a:lnTo>
                        <a:lnTo>
                          <a:pt x="197" y="60"/>
                        </a:lnTo>
                        <a:lnTo>
                          <a:pt x="167" y="42"/>
                        </a:lnTo>
                        <a:lnTo>
                          <a:pt x="130" y="24"/>
                        </a:lnTo>
                        <a:lnTo>
                          <a:pt x="94" y="12"/>
                        </a:lnTo>
                        <a:lnTo>
                          <a:pt x="44" y="0"/>
                        </a:lnTo>
                        <a:lnTo>
                          <a:pt x="0" y="0"/>
                        </a:lnTo>
                      </a:path>
                    </a:pathLst>
                  </a:custGeom>
                  <a:noFill/>
                  <a:ln w="25400" cap="rnd" cmpd="sng">
                    <a:solidFill>
                      <a:srgbClr val="33CC33"/>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4643" name="Group 77"/>
                <p:cNvGrpSpPr>
                  <a:grpSpLocks/>
                </p:cNvGrpSpPr>
                <p:nvPr/>
              </p:nvGrpSpPr>
              <p:grpSpPr bwMode="auto">
                <a:xfrm>
                  <a:off x="2295" y="1567"/>
                  <a:ext cx="577" cy="139"/>
                  <a:chOff x="2295" y="1567"/>
                  <a:chExt cx="577" cy="139"/>
                </a:xfrm>
              </p:grpSpPr>
              <p:sp>
                <p:nvSpPr>
                  <p:cNvPr id="24644" name="Freeform 78"/>
                  <p:cNvSpPr>
                    <a:spLocks/>
                  </p:cNvSpPr>
                  <p:nvPr/>
                </p:nvSpPr>
                <p:spPr bwMode="auto">
                  <a:xfrm>
                    <a:off x="2295" y="1567"/>
                    <a:ext cx="294" cy="139"/>
                  </a:xfrm>
                  <a:custGeom>
                    <a:avLst/>
                    <a:gdLst>
                      <a:gd name="T0" fmla="*/ 0 w 294"/>
                      <a:gd name="T1" fmla="*/ 0 h 139"/>
                      <a:gd name="T2" fmla="*/ 30 w 294"/>
                      <a:gd name="T3" fmla="*/ 24 h 139"/>
                      <a:gd name="T4" fmla="*/ 63 w 294"/>
                      <a:gd name="T5" fmla="*/ 54 h 139"/>
                      <a:gd name="T6" fmla="*/ 96 w 294"/>
                      <a:gd name="T7" fmla="*/ 78 h 139"/>
                      <a:gd name="T8" fmla="*/ 126 w 294"/>
                      <a:gd name="T9" fmla="*/ 96 h 139"/>
                      <a:gd name="T10" fmla="*/ 163 w 294"/>
                      <a:gd name="T11" fmla="*/ 114 h 139"/>
                      <a:gd name="T12" fmla="*/ 199 w 294"/>
                      <a:gd name="T13" fmla="*/ 126 h 139"/>
                      <a:gd name="T14" fmla="*/ 249 w 294"/>
                      <a:gd name="T15" fmla="*/ 138 h 139"/>
                      <a:gd name="T16" fmla="*/ 293 w 294"/>
                      <a:gd name="T17" fmla="*/ 138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4" h="139">
                        <a:moveTo>
                          <a:pt x="0" y="0"/>
                        </a:moveTo>
                        <a:lnTo>
                          <a:pt x="30" y="24"/>
                        </a:lnTo>
                        <a:lnTo>
                          <a:pt x="63" y="54"/>
                        </a:lnTo>
                        <a:lnTo>
                          <a:pt x="96" y="78"/>
                        </a:lnTo>
                        <a:lnTo>
                          <a:pt x="126" y="96"/>
                        </a:lnTo>
                        <a:lnTo>
                          <a:pt x="163" y="114"/>
                        </a:lnTo>
                        <a:lnTo>
                          <a:pt x="199" y="126"/>
                        </a:lnTo>
                        <a:lnTo>
                          <a:pt x="249" y="138"/>
                        </a:lnTo>
                        <a:lnTo>
                          <a:pt x="293" y="138"/>
                        </a:lnTo>
                      </a:path>
                    </a:pathLst>
                  </a:custGeom>
                  <a:noFill/>
                  <a:ln w="25400" cap="rnd" cmpd="sng">
                    <a:solidFill>
                      <a:srgbClr val="33CC33"/>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45" name="Freeform 79"/>
                  <p:cNvSpPr>
                    <a:spLocks/>
                  </p:cNvSpPr>
                  <p:nvPr/>
                </p:nvSpPr>
                <p:spPr bwMode="auto">
                  <a:xfrm>
                    <a:off x="2580" y="1567"/>
                    <a:ext cx="292" cy="139"/>
                  </a:xfrm>
                  <a:custGeom>
                    <a:avLst/>
                    <a:gdLst>
                      <a:gd name="T0" fmla="*/ 291 w 292"/>
                      <a:gd name="T1" fmla="*/ 0 h 139"/>
                      <a:gd name="T2" fmla="*/ 262 w 292"/>
                      <a:gd name="T3" fmla="*/ 24 h 139"/>
                      <a:gd name="T4" fmla="*/ 229 w 292"/>
                      <a:gd name="T5" fmla="*/ 54 h 139"/>
                      <a:gd name="T6" fmla="*/ 196 w 292"/>
                      <a:gd name="T7" fmla="*/ 78 h 139"/>
                      <a:gd name="T8" fmla="*/ 166 w 292"/>
                      <a:gd name="T9" fmla="*/ 96 h 139"/>
                      <a:gd name="T10" fmla="*/ 130 w 292"/>
                      <a:gd name="T11" fmla="*/ 114 h 139"/>
                      <a:gd name="T12" fmla="*/ 93 w 292"/>
                      <a:gd name="T13" fmla="*/ 126 h 139"/>
                      <a:gd name="T14" fmla="*/ 44 w 292"/>
                      <a:gd name="T15" fmla="*/ 138 h 139"/>
                      <a:gd name="T16" fmla="*/ 0 w 292"/>
                      <a:gd name="T17" fmla="*/ 138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 h="139">
                        <a:moveTo>
                          <a:pt x="291" y="0"/>
                        </a:moveTo>
                        <a:lnTo>
                          <a:pt x="262" y="24"/>
                        </a:lnTo>
                        <a:lnTo>
                          <a:pt x="229" y="54"/>
                        </a:lnTo>
                        <a:lnTo>
                          <a:pt x="196" y="78"/>
                        </a:lnTo>
                        <a:lnTo>
                          <a:pt x="166" y="96"/>
                        </a:lnTo>
                        <a:lnTo>
                          <a:pt x="130" y="114"/>
                        </a:lnTo>
                        <a:lnTo>
                          <a:pt x="93" y="126"/>
                        </a:lnTo>
                        <a:lnTo>
                          <a:pt x="44" y="138"/>
                        </a:lnTo>
                        <a:lnTo>
                          <a:pt x="0" y="138"/>
                        </a:lnTo>
                      </a:path>
                    </a:pathLst>
                  </a:custGeom>
                  <a:noFill/>
                  <a:ln w="25400" cap="rnd" cmpd="sng">
                    <a:solidFill>
                      <a:srgbClr val="33CC33"/>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4634" name="Group 80"/>
              <p:cNvGrpSpPr>
                <a:grpSpLocks/>
              </p:cNvGrpSpPr>
              <p:nvPr/>
            </p:nvGrpSpPr>
            <p:grpSpPr bwMode="auto">
              <a:xfrm>
                <a:off x="2862" y="1715"/>
                <a:ext cx="577" cy="139"/>
                <a:chOff x="2868" y="1424"/>
                <a:chExt cx="577" cy="139"/>
              </a:xfrm>
            </p:grpSpPr>
            <p:sp>
              <p:nvSpPr>
                <p:cNvPr id="24640" name="Freeform 81"/>
                <p:cNvSpPr>
                  <a:spLocks/>
                </p:cNvSpPr>
                <p:nvPr/>
              </p:nvSpPr>
              <p:spPr bwMode="auto">
                <a:xfrm>
                  <a:off x="2868" y="1424"/>
                  <a:ext cx="292" cy="139"/>
                </a:xfrm>
                <a:custGeom>
                  <a:avLst/>
                  <a:gdLst>
                    <a:gd name="T0" fmla="*/ 0 w 292"/>
                    <a:gd name="T1" fmla="*/ 138 h 139"/>
                    <a:gd name="T2" fmla="*/ 29 w 292"/>
                    <a:gd name="T3" fmla="*/ 114 h 139"/>
                    <a:gd name="T4" fmla="*/ 62 w 292"/>
                    <a:gd name="T5" fmla="*/ 84 h 139"/>
                    <a:gd name="T6" fmla="*/ 95 w 292"/>
                    <a:gd name="T7" fmla="*/ 60 h 139"/>
                    <a:gd name="T8" fmla="*/ 125 w 292"/>
                    <a:gd name="T9" fmla="*/ 42 h 139"/>
                    <a:gd name="T10" fmla="*/ 161 w 292"/>
                    <a:gd name="T11" fmla="*/ 24 h 139"/>
                    <a:gd name="T12" fmla="*/ 198 w 292"/>
                    <a:gd name="T13" fmla="*/ 12 h 139"/>
                    <a:gd name="T14" fmla="*/ 247 w 292"/>
                    <a:gd name="T15" fmla="*/ 0 h 139"/>
                    <a:gd name="T16" fmla="*/ 291 w 292"/>
                    <a:gd name="T17" fmla="*/ 0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 h="139">
                      <a:moveTo>
                        <a:pt x="0" y="138"/>
                      </a:moveTo>
                      <a:lnTo>
                        <a:pt x="29" y="114"/>
                      </a:lnTo>
                      <a:lnTo>
                        <a:pt x="62" y="84"/>
                      </a:lnTo>
                      <a:lnTo>
                        <a:pt x="95" y="60"/>
                      </a:lnTo>
                      <a:lnTo>
                        <a:pt x="125" y="42"/>
                      </a:lnTo>
                      <a:lnTo>
                        <a:pt x="161" y="24"/>
                      </a:lnTo>
                      <a:lnTo>
                        <a:pt x="198" y="12"/>
                      </a:lnTo>
                      <a:lnTo>
                        <a:pt x="247" y="0"/>
                      </a:lnTo>
                      <a:lnTo>
                        <a:pt x="291" y="0"/>
                      </a:lnTo>
                    </a:path>
                  </a:pathLst>
                </a:custGeom>
                <a:noFill/>
                <a:ln w="25400" cap="rnd" cmpd="sng">
                  <a:solidFill>
                    <a:srgbClr val="33CC33"/>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41" name="Freeform 82"/>
                <p:cNvSpPr>
                  <a:spLocks/>
                </p:cNvSpPr>
                <p:nvPr/>
              </p:nvSpPr>
              <p:spPr bwMode="auto">
                <a:xfrm>
                  <a:off x="3151" y="1424"/>
                  <a:ext cx="294" cy="139"/>
                </a:xfrm>
                <a:custGeom>
                  <a:avLst/>
                  <a:gdLst>
                    <a:gd name="T0" fmla="*/ 293 w 294"/>
                    <a:gd name="T1" fmla="*/ 138 h 139"/>
                    <a:gd name="T2" fmla="*/ 263 w 294"/>
                    <a:gd name="T3" fmla="*/ 114 h 139"/>
                    <a:gd name="T4" fmla="*/ 230 w 294"/>
                    <a:gd name="T5" fmla="*/ 84 h 139"/>
                    <a:gd name="T6" fmla="*/ 197 w 294"/>
                    <a:gd name="T7" fmla="*/ 60 h 139"/>
                    <a:gd name="T8" fmla="*/ 167 w 294"/>
                    <a:gd name="T9" fmla="*/ 42 h 139"/>
                    <a:gd name="T10" fmla="*/ 130 w 294"/>
                    <a:gd name="T11" fmla="*/ 24 h 139"/>
                    <a:gd name="T12" fmla="*/ 94 w 294"/>
                    <a:gd name="T13" fmla="*/ 12 h 139"/>
                    <a:gd name="T14" fmla="*/ 44 w 294"/>
                    <a:gd name="T15" fmla="*/ 0 h 139"/>
                    <a:gd name="T16" fmla="*/ 0 w 294"/>
                    <a:gd name="T17" fmla="*/ 0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4" h="139">
                      <a:moveTo>
                        <a:pt x="293" y="138"/>
                      </a:moveTo>
                      <a:lnTo>
                        <a:pt x="263" y="114"/>
                      </a:lnTo>
                      <a:lnTo>
                        <a:pt x="230" y="84"/>
                      </a:lnTo>
                      <a:lnTo>
                        <a:pt x="197" y="60"/>
                      </a:lnTo>
                      <a:lnTo>
                        <a:pt x="167" y="42"/>
                      </a:lnTo>
                      <a:lnTo>
                        <a:pt x="130" y="24"/>
                      </a:lnTo>
                      <a:lnTo>
                        <a:pt x="94" y="12"/>
                      </a:lnTo>
                      <a:lnTo>
                        <a:pt x="44" y="0"/>
                      </a:lnTo>
                      <a:lnTo>
                        <a:pt x="0" y="0"/>
                      </a:lnTo>
                    </a:path>
                  </a:pathLst>
                </a:custGeom>
                <a:noFill/>
                <a:ln w="25400" cap="rnd" cmpd="sng">
                  <a:solidFill>
                    <a:srgbClr val="33CC33"/>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4635" name="Freeform 83"/>
              <p:cNvSpPr>
                <a:spLocks/>
              </p:cNvSpPr>
              <p:nvPr/>
            </p:nvSpPr>
            <p:spPr bwMode="auto">
              <a:xfrm>
                <a:off x="3438" y="1855"/>
                <a:ext cx="294" cy="139"/>
              </a:xfrm>
              <a:custGeom>
                <a:avLst/>
                <a:gdLst>
                  <a:gd name="T0" fmla="*/ 0 w 294"/>
                  <a:gd name="T1" fmla="*/ 0 h 139"/>
                  <a:gd name="T2" fmla="*/ 30 w 294"/>
                  <a:gd name="T3" fmla="*/ 24 h 139"/>
                  <a:gd name="T4" fmla="*/ 63 w 294"/>
                  <a:gd name="T5" fmla="*/ 54 h 139"/>
                  <a:gd name="T6" fmla="*/ 96 w 294"/>
                  <a:gd name="T7" fmla="*/ 78 h 139"/>
                  <a:gd name="T8" fmla="*/ 126 w 294"/>
                  <a:gd name="T9" fmla="*/ 96 h 139"/>
                  <a:gd name="T10" fmla="*/ 163 w 294"/>
                  <a:gd name="T11" fmla="*/ 114 h 139"/>
                  <a:gd name="T12" fmla="*/ 199 w 294"/>
                  <a:gd name="T13" fmla="*/ 126 h 139"/>
                  <a:gd name="T14" fmla="*/ 249 w 294"/>
                  <a:gd name="T15" fmla="*/ 138 h 139"/>
                  <a:gd name="T16" fmla="*/ 293 w 294"/>
                  <a:gd name="T17" fmla="*/ 138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4" h="139">
                    <a:moveTo>
                      <a:pt x="0" y="0"/>
                    </a:moveTo>
                    <a:lnTo>
                      <a:pt x="30" y="24"/>
                    </a:lnTo>
                    <a:lnTo>
                      <a:pt x="63" y="54"/>
                    </a:lnTo>
                    <a:lnTo>
                      <a:pt x="96" y="78"/>
                    </a:lnTo>
                    <a:lnTo>
                      <a:pt x="126" y="96"/>
                    </a:lnTo>
                    <a:lnTo>
                      <a:pt x="163" y="114"/>
                    </a:lnTo>
                    <a:lnTo>
                      <a:pt x="199" y="126"/>
                    </a:lnTo>
                    <a:lnTo>
                      <a:pt x="249" y="138"/>
                    </a:lnTo>
                    <a:lnTo>
                      <a:pt x="293" y="138"/>
                    </a:lnTo>
                  </a:path>
                </a:pathLst>
              </a:custGeom>
              <a:noFill/>
              <a:ln w="25400" cap="rnd" cmpd="sng">
                <a:solidFill>
                  <a:srgbClr val="33CC33"/>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36" name="Freeform 84"/>
              <p:cNvSpPr>
                <a:spLocks/>
              </p:cNvSpPr>
              <p:nvPr/>
            </p:nvSpPr>
            <p:spPr bwMode="auto">
              <a:xfrm>
                <a:off x="3723" y="1855"/>
                <a:ext cx="292" cy="139"/>
              </a:xfrm>
              <a:custGeom>
                <a:avLst/>
                <a:gdLst>
                  <a:gd name="T0" fmla="*/ 291 w 292"/>
                  <a:gd name="T1" fmla="*/ 0 h 139"/>
                  <a:gd name="T2" fmla="*/ 262 w 292"/>
                  <a:gd name="T3" fmla="*/ 24 h 139"/>
                  <a:gd name="T4" fmla="*/ 229 w 292"/>
                  <a:gd name="T5" fmla="*/ 54 h 139"/>
                  <a:gd name="T6" fmla="*/ 196 w 292"/>
                  <a:gd name="T7" fmla="*/ 78 h 139"/>
                  <a:gd name="T8" fmla="*/ 166 w 292"/>
                  <a:gd name="T9" fmla="*/ 96 h 139"/>
                  <a:gd name="T10" fmla="*/ 130 w 292"/>
                  <a:gd name="T11" fmla="*/ 114 h 139"/>
                  <a:gd name="T12" fmla="*/ 93 w 292"/>
                  <a:gd name="T13" fmla="*/ 126 h 139"/>
                  <a:gd name="T14" fmla="*/ 44 w 292"/>
                  <a:gd name="T15" fmla="*/ 138 h 139"/>
                  <a:gd name="T16" fmla="*/ 0 w 292"/>
                  <a:gd name="T17" fmla="*/ 138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92" h="139">
                    <a:moveTo>
                      <a:pt x="291" y="0"/>
                    </a:moveTo>
                    <a:lnTo>
                      <a:pt x="262" y="24"/>
                    </a:lnTo>
                    <a:lnTo>
                      <a:pt x="229" y="54"/>
                    </a:lnTo>
                    <a:lnTo>
                      <a:pt x="196" y="78"/>
                    </a:lnTo>
                    <a:lnTo>
                      <a:pt x="166" y="96"/>
                    </a:lnTo>
                    <a:lnTo>
                      <a:pt x="130" y="114"/>
                    </a:lnTo>
                    <a:lnTo>
                      <a:pt x="93" y="126"/>
                    </a:lnTo>
                    <a:lnTo>
                      <a:pt x="44" y="138"/>
                    </a:lnTo>
                    <a:lnTo>
                      <a:pt x="0" y="138"/>
                    </a:lnTo>
                  </a:path>
                </a:pathLst>
              </a:custGeom>
              <a:noFill/>
              <a:ln w="25400" cap="rnd" cmpd="sng">
                <a:solidFill>
                  <a:srgbClr val="33CC33"/>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637" name="Line 85"/>
              <p:cNvSpPr>
                <a:spLocks noChangeShapeType="1"/>
              </p:cNvSpPr>
              <p:nvPr/>
            </p:nvSpPr>
            <p:spPr bwMode="auto">
              <a:xfrm flipV="1">
                <a:off x="2886" y="1800"/>
                <a:ext cx="42" cy="36"/>
              </a:xfrm>
              <a:prstGeom prst="line">
                <a:avLst/>
              </a:prstGeom>
              <a:noFill/>
              <a:ln w="25400">
                <a:solidFill>
                  <a:srgbClr val="33CC33"/>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8" name="Line 86"/>
              <p:cNvSpPr>
                <a:spLocks noChangeShapeType="1"/>
              </p:cNvSpPr>
              <p:nvPr/>
            </p:nvSpPr>
            <p:spPr bwMode="auto">
              <a:xfrm>
                <a:off x="2298" y="1878"/>
                <a:ext cx="42" cy="36"/>
              </a:xfrm>
              <a:prstGeom prst="line">
                <a:avLst/>
              </a:prstGeom>
              <a:noFill/>
              <a:ln w="25400">
                <a:solidFill>
                  <a:srgbClr val="33CC33"/>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9" name="Line 87"/>
              <p:cNvSpPr>
                <a:spLocks noChangeShapeType="1"/>
              </p:cNvSpPr>
              <p:nvPr/>
            </p:nvSpPr>
            <p:spPr bwMode="auto">
              <a:xfrm>
                <a:off x="3540" y="1932"/>
                <a:ext cx="81" cy="45"/>
              </a:xfrm>
              <a:prstGeom prst="line">
                <a:avLst/>
              </a:prstGeom>
              <a:noFill/>
              <a:ln w="25400">
                <a:solidFill>
                  <a:srgbClr val="33CC33"/>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4621" name="Oval 88"/>
            <p:cNvSpPr>
              <a:spLocks noChangeArrowheads="1"/>
            </p:cNvSpPr>
            <p:nvPr/>
          </p:nvSpPr>
          <p:spPr bwMode="auto">
            <a:xfrm>
              <a:off x="2199" y="1237"/>
              <a:ext cx="325" cy="743"/>
            </a:xfrm>
            <a:prstGeom prst="ellipse">
              <a:avLst/>
            </a:prstGeom>
            <a:solidFill>
              <a:srgbClr val="DADADA"/>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24622" name="Oval 89"/>
            <p:cNvSpPr>
              <a:spLocks noChangeArrowheads="1"/>
            </p:cNvSpPr>
            <p:nvPr/>
          </p:nvSpPr>
          <p:spPr bwMode="auto">
            <a:xfrm>
              <a:off x="2284" y="1467"/>
              <a:ext cx="133" cy="301"/>
            </a:xfrm>
            <a:prstGeom prst="ellipse">
              <a:avLst/>
            </a:prstGeom>
            <a:solidFill>
              <a:schemeClr val="bg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24623" name="Line 90"/>
            <p:cNvSpPr>
              <a:spLocks noChangeShapeType="1"/>
            </p:cNvSpPr>
            <p:nvPr/>
          </p:nvSpPr>
          <p:spPr bwMode="auto">
            <a:xfrm flipH="1">
              <a:off x="2337" y="1470"/>
              <a:ext cx="168" cy="0"/>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24" name="Line 91"/>
            <p:cNvSpPr>
              <a:spLocks noChangeShapeType="1"/>
            </p:cNvSpPr>
            <p:nvPr/>
          </p:nvSpPr>
          <p:spPr bwMode="auto">
            <a:xfrm flipH="1">
              <a:off x="2353" y="1766"/>
              <a:ext cx="168" cy="0"/>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625" name="Group 92"/>
            <p:cNvGrpSpPr>
              <a:grpSpLocks/>
            </p:cNvGrpSpPr>
            <p:nvPr/>
          </p:nvGrpSpPr>
          <p:grpSpPr bwMode="auto">
            <a:xfrm>
              <a:off x="2485" y="1614"/>
              <a:ext cx="2400" cy="0"/>
              <a:chOff x="1686" y="1851"/>
              <a:chExt cx="2400" cy="0"/>
            </a:xfrm>
          </p:grpSpPr>
          <p:sp>
            <p:nvSpPr>
              <p:cNvPr id="24629" name="Line 93"/>
              <p:cNvSpPr>
                <a:spLocks noChangeShapeType="1"/>
              </p:cNvSpPr>
              <p:nvPr/>
            </p:nvSpPr>
            <p:spPr bwMode="auto">
              <a:xfrm>
                <a:off x="2058" y="1851"/>
                <a:ext cx="54" cy="0"/>
              </a:xfrm>
              <a:prstGeom prst="line">
                <a:avLst/>
              </a:prstGeom>
              <a:noFill/>
              <a:ln w="254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0" name="Line 94"/>
              <p:cNvSpPr>
                <a:spLocks noChangeShapeType="1"/>
              </p:cNvSpPr>
              <p:nvPr/>
            </p:nvSpPr>
            <p:spPr bwMode="auto">
              <a:xfrm>
                <a:off x="2634" y="1851"/>
                <a:ext cx="54" cy="0"/>
              </a:xfrm>
              <a:prstGeom prst="line">
                <a:avLst/>
              </a:prstGeom>
              <a:noFill/>
              <a:ln w="254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1" name="Line 95"/>
              <p:cNvSpPr>
                <a:spLocks noChangeShapeType="1"/>
              </p:cNvSpPr>
              <p:nvPr/>
            </p:nvSpPr>
            <p:spPr bwMode="auto">
              <a:xfrm>
                <a:off x="3234" y="1851"/>
                <a:ext cx="54" cy="0"/>
              </a:xfrm>
              <a:prstGeom prst="line">
                <a:avLst/>
              </a:prstGeom>
              <a:noFill/>
              <a:ln w="254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32" name="Line 96"/>
              <p:cNvSpPr>
                <a:spLocks noChangeShapeType="1"/>
              </p:cNvSpPr>
              <p:nvPr/>
            </p:nvSpPr>
            <p:spPr bwMode="auto">
              <a:xfrm>
                <a:off x="1686" y="1851"/>
                <a:ext cx="2400" cy="0"/>
              </a:xfrm>
              <a:prstGeom prst="line">
                <a:avLst/>
              </a:prstGeom>
              <a:noFill/>
              <a:ln w="254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626" name="Group 97"/>
            <p:cNvGrpSpPr>
              <a:grpSpLocks/>
            </p:cNvGrpSpPr>
            <p:nvPr/>
          </p:nvGrpSpPr>
          <p:grpSpPr bwMode="auto">
            <a:xfrm>
              <a:off x="1911" y="1180"/>
              <a:ext cx="462" cy="832"/>
              <a:chOff x="1490" y="1920"/>
              <a:chExt cx="462" cy="832"/>
            </a:xfrm>
          </p:grpSpPr>
          <p:sp>
            <p:nvSpPr>
              <p:cNvPr id="24627" name="AutoShape 98"/>
              <p:cNvSpPr>
                <a:spLocks noChangeArrowheads="1"/>
              </p:cNvSpPr>
              <p:nvPr/>
            </p:nvSpPr>
            <p:spPr bwMode="auto">
              <a:xfrm rot="5400000" flipH="1">
                <a:off x="1334" y="2134"/>
                <a:ext cx="832" cy="404"/>
              </a:xfrm>
              <a:prstGeom prst="triangle">
                <a:avLst>
                  <a:gd name="adj" fmla="val 49995"/>
                </a:avLst>
              </a:prstGeom>
              <a:gradFill rotWithShape="0">
                <a:gsLst>
                  <a:gs pos="0">
                    <a:srgbClr val="CE3954"/>
                  </a:gs>
                  <a:gs pos="50000">
                    <a:srgbClr val="E5405D"/>
                  </a:gs>
                  <a:gs pos="100000">
                    <a:srgbClr val="CE3954"/>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24628" name="Oval 99"/>
              <p:cNvSpPr>
                <a:spLocks noChangeArrowheads="1"/>
              </p:cNvSpPr>
              <p:nvPr/>
            </p:nvSpPr>
            <p:spPr bwMode="auto">
              <a:xfrm>
                <a:off x="1490" y="1923"/>
                <a:ext cx="164" cy="820"/>
              </a:xfrm>
              <a:prstGeom prst="ellipse">
                <a:avLst/>
              </a:prstGeom>
              <a:solidFill>
                <a:srgbClr val="E5405D"/>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grpSp>
      </p:grpSp>
      <p:sp>
        <p:nvSpPr>
          <p:cNvPr id="24582" name="Text Box 100"/>
          <p:cNvSpPr txBox="1">
            <a:spLocks noChangeArrowheads="1"/>
          </p:cNvSpPr>
          <p:nvPr/>
        </p:nvSpPr>
        <p:spPr bwMode="auto">
          <a:xfrm>
            <a:off x="4241803" y="3425825"/>
            <a:ext cx="122142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r>
              <a:rPr lang="en-US" altLang="en-US" sz="1600" b="1"/>
              <a:t>Singlemode</a:t>
            </a:r>
          </a:p>
        </p:txBody>
      </p:sp>
      <p:sp>
        <p:nvSpPr>
          <p:cNvPr id="24583" name="Text Box 101"/>
          <p:cNvSpPr txBox="1">
            <a:spLocks noChangeArrowheads="1"/>
          </p:cNvSpPr>
          <p:nvPr/>
        </p:nvSpPr>
        <p:spPr bwMode="auto">
          <a:xfrm>
            <a:off x="4295778" y="5613400"/>
            <a:ext cx="11063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r>
              <a:rPr lang="en-US" altLang="en-US" sz="1600" b="1"/>
              <a:t>Multimode</a:t>
            </a:r>
          </a:p>
        </p:txBody>
      </p:sp>
      <p:sp>
        <p:nvSpPr>
          <p:cNvPr id="24584" name="Line 34"/>
          <p:cNvSpPr>
            <a:spLocks noChangeShapeType="1"/>
          </p:cNvSpPr>
          <p:nvPr/>
        </p:nvSpPr>
        <p:spPr bwMode="auto">
          <a:xfrm>
            <a:off x="7748588" y="4883150"/>
            <a:ext cx="787400" cy="0"/>
          </a:xfrm>
          <a:prstGeom prst="line">
            <a:avLst/>
          </a:prstGeom>
          <a:noFill/>
          <a:ln w="28575"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5" name="Line 35"/>
          <p:cNvSpPr>
            <a:spLocks noChangeShapeType="1"/>
          </p:cNvSpPr>
          <p:nvPr/>
        </p:nvSpPr>
        <p:spPr bwMode="auto">
          <a:xfrm>
            <a:off x="9450388" y="4883150"/>
            <a:ext cx="787400" cy="0"/>
          </a:xfrm>
          <a:prstGeom prst="line">
            <a:avLst/>
          </a:prstGeom>
          <a:noFill/>
          <a:ln w="28575"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6" name="Arc 37"/>
          <p:cNvSpPr>
            <a:spLocks/>
          </p:cNvSpPr>
          <p:nvPr/>
        </p:nvSpPr>
        <p:spPr bwMode="auto">
          <a:xfrm>
            <a:off x="8542341" y="4002088"/>
            <a:ext cx="454025" cy="874712"/>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600"/>
                </a:moveTo>
                <a:cubicBezTo>
                  <a:pt x="0" y="9710"/>
                  <a:pt x="9607" y="56"/>
                  <a:pt x="21497" y="0"/>
                </a:cubicBezTo>
              </a:path>
              <a:path w="21600" h="21600" stroke="0" extrusionOk="0">
                <a:moveTo>
                  <a:pt x="0" y="21600"/>
                </a:moveTo>
                <a:cubicBezTo>
                  <a:pt x="0" y="9710"/>
                  <a:pt x="9607" y="56"/>
                  <a:pt x="21497" y="0"/>
                </a:cubicBezTo>
                <a:lnTo>
                  <a:pt x="21600" y="21600"/>
                </a:lnTo>
                <a:lnTo>
                  <a:pt x="0" y="21600"/>
                </a:lnTo>
                <a:close/>
              </a:path>
            </a:pathLst>
          </a:custGeom>
          <a:noFill/>
          <a:ln w="28575"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7" name="Rectangle 39"/>
          <p:cNvSpPr>
            <a:spLocks noChangeArrowheads="1"/>
          </p:cNvSpPr>
          <p:nvPr/>
        </p:nvSpPr>
        <p:spPr bwMode="auto">
          <a:xfrm>
            <a:off x="8551863" y="4876803"/>
            <a:ext cx="8509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spcBef>
                <a:spcPct val="0"/>
              </a:spcBef>
            </a:pPr>
            <a:r>
              <a:rPr lang="en-US" altLang="en-US" sz="1200" b="1">
                <a:latin typeface="Arial" charset="0"/>
              </a:rPr>
              <a:t>50-62.5 µm</a:t>
            </a:r>
          </a:p>
        </p:txBody>
      </p:sp>
      <p:sp>
        <p:nvSpPr>
          <p:cNvPr id="24588" name="Line 40"/>
          <p:cNvSpPr>
            <a:spLocks noChangeShapeType="1"/>
          </p:cNvSpPr>
          <p:nvPr/>
        </p:nvSpPr>
        <p:spPr bwMode="auto">
          <a:xfrm flipH="1" flipV="1">
            <a:off x="9439278" y="5002216"/>
            <a:ext cx="244475" cy="7937"/>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9" name="Line 41"/>
          <p:cNvSpPr>
            <a:spLocks noChangeShapeType="1"/>
          </p:cNvSpPr>
          <p:nvPr/>
        </p:nvSpPr>
        <p:spPr bwMode="auto">
          <a:xfrm>
            <a:off x="9436100" y="4951413"/>
            <a:ext cx="0" cy="1079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0" name="Line 42"/>
          <p:cNvSpPr>
            <a:spLocks noChangeShapeType="1"/>
          </p:cNvSpPr>
          <p:nvPr/>
        </p:nvSpPr>
        <p:spPr bwMode="auto">
          <a:xfrm>
            <a:off x="8294688" y="5005388"/>
            <a:ext cx="2413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1" name="Line 43"/>
          <p:cNvSpPr>
            <a:spLocks noChangeShapeType="1"/>
          </p:cNvSpPr>
          <p:nvPr/>
        </p:nvSpPr>
        <p:spPr bwMode="auto">
          <a:xfrm>
            <a:off x="8542338" y="4951413"/>
            <a:ext cx="0" cy="1079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2" name="Text Box 45"/>
          <p:cNvSpPr txBox="1">
            <a:spLocks noChangeArrowheads="1"/>
          </p:cNvSpPr>
          <p:nvPr/>
        </p:nvSpPr>
        <p:spPr bwMode="auto">
          <a:xfrm>
            <a:off x="8736013" y="4365628"/>
            <a:ext cx="4826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spcBef>
                <a:spcPct val="0"/>
              </a:spcBef>
            </a:pPr>
            <a:r>
              <a:rPr lang="en-US" altLang="en-US" sz="1200">
                <a:latin typeface="Arial" charset="0"/>
              </a:rPr>
              <a:t>core</a:t>
            </a:r>
          </a:p>
        </p:txBody>
      </p:sp>
      <p:sp>
        <p:nvSpPr>
          <p:cNvPr id="24593" name="Text Box 46"/>
          <p:cNvSpPr txBox="1">
            <a:spLocks noChangeArrowheads="1"/>
          </p:cNvSpPr>
          <p:nvPr/>
        </p:nvSpPr>
        <p:spPr bwMode="auto">
          <a:xfrm>
            <a:off x="7554913" y="4448178"/>
            <a:ext cx="7540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spcBef>
                <a:spcPct val="0"/>
              </a:spcBef>
            </a:pPr>
            <a:r>
              <a:rPr lang="en-US" altLang="en-US" sz="1200">
                <a:latin typeface="Arial" charset="0"/>
              </a:rPr>
              <a:t>cladding</a:t>
            </a:r>
          </a:p>
        </p:txBody>
      </p:sp>
      <p:sp>
        <p:nvSpPr>
          <p:cNvPr id="24594" name="Arc 37"/>
          <p:cNvSpPr>
            <a:spLocks/>
          </p:cNvSpPr>
          <p:nvPr/>
        </p:nvSpPr>
        <p:spPr bwMode="auto">
          <a:xfrm flipH="1">
            <a:off x="8996366" y="4002088"/>
            <a:ext cx="454025" cy="874712"/>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21600"/>
                </a:moveTo>
                <a:cubicBezTo>
                  <a:pt x="0" y="9710"/>
                  <a:pt x="9607" y="56"/>
                  <a:pt x="21497" y="0"/>
                </a:cubicBezTo>
              </a:path>
              <a:path w="21600" h="21600" stroke="0" extrusionOk="0">
                <a:moveTo>
                  <a:pt x="0" y="21600"/>
                </a:moveTo>
                <a:cubicBezTo>
                  <a:pt x="0" y="9710"/>
                  <a:pt x="9607" y="56"/>
                  <a:pt x="21497" y="0"/>
                </a:cubicBezTo>
                <a:lnTo>
                  <a:pt x="21600" y="21600"/>
                </a:lnTo>
                <a:lnTo>
                  <a:pt x="0" y="21600"/>
                </a:lnTo>
                <a:close/>
              </a:path>
            </a:pathLst>
          </a:custGeom>
          <a:noFill/>
          <a:ln w="28575"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5" name="Line 34"/>
          <p:cNvSpPr>
            <a:spLocks noChangeShapeType="1"/>
          </p:cNvSpPr>
          <p:nvPr/>
        </p:nvSpPr>
        <p:spPr bwMode="auto">
          <a:xfrm flipV="1">
            <a:off x="7737475" y="2611438"/>
            <a:ext cx="1106488" cy="0"/>
          </a:xfrm>
          <a:prstGeom prst="line">
            <a:avLst/>
          </a:prstGeom>
          <a:noFill/>
          <a:ln w="28575"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6" name="Line 35"/>
          <p:cNvSpPr>
            <a:spLocks noChangeShapeType="1"/>
          </p:cNvSpPr>
          <p:nvPr/>
        </p:nvSpPr>
        <p:spPr bwMode="auto">
          <a:xfrm>
            <a:off x="9072563" y="2611438"/>
            <a:ext cx="1154112" cy="0"/>
          </a:xfrm>
          <a:prstGeom prst="line">
            <a:avLst/>
          </a:prstGeom>
          <a:noFill/>
          <a:ln w="28575"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7" name="TextBox 3"/>
          <p:cNvSpPr txBox="1">
            <a:spLocks noChangeArrowheads="1"/>
          </p:cNvSpPr>
          <p:nvPr/>
        </p:nvSpPr>
        <p:spPr bwMode="auto">
          <a:xfrm>
            <a:off x="7473950" y="1260475"/>
            <a:ext cx="2590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r>
              <a:rPr lang="en-US" altLang="en-US" sz="1600"/>
              <a:t>Index of refraction profiles</a:t>
            </a:r>
          </a:p>
        </p:txBody>
      </p:sp>
      <p:sp>
        <p:nvSpPr>
          <p:cNvPr id="24598" name="Line 34"/>
          <p:cNvSpPr>
            <a:spLocks noChangeShapeType="1"/>
          </p:cNvSpPr>
          <p:nvPr/>
        </p:nvSpPr>
        <p:spPr bwMode="auto">
          <a:xfrm rot="-5400000">
            <a:off x="7329488" y="3005138"/>
            <a:ext cx="787400" cy="0"/>
          </a:xfrm>
          <a:prstGeom prst="line">
            <a:avLst/>
          </a:prstGeom>
          <a:noFill/>
          <a:ln w="28575"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99" name="Line 34"/>
          <p:cNvSpPr>
            <a:spLocks noChangeShapeType="1"/>
          </p:cNvSpPr>
          <p:nvPr/>
        </p:nvSpPr>
        <p:spPr bwMode="auto">
          <a:xfrm rot="-5400000">
            <a:off x="9832975" y="3032125"/>
            <a:ext cx="787400" cy="0"/>
          </a:xfrm>
          <a:prstGeom prst="line">
            <a:avLst/>
          </a:prstGeom>
          <a:noFill/>
          <a:ln w="28575"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0" name="Line 34"/>
          <p:cNvSpPr>
            <a:spLocks noChangeShapeType="1"/>
          </p:cNvSpPr>
          <p:nvPr/>
        </p:nvSpPr>
        <p:spPr bwMode="auto">
          <a:xfrm rot="16200000" flipV="1">
            <a:off x="8401053" y="2160588"/>
            <a:ext cx="885825" cy="0"/>
          </a:xfrm>
          <a:prstGeom prst="line">
            <a:avLst/>
          </a:prstGeom>
          <a:noFill/>
          <a:ln w="28575"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1" name="Line 34"/>
          <p:cNvSpPr>
            <a:spLocks noChangeShapeType="1"/>
          </p:cNvSpPr>
          <p:nvPr/>
        </p:nvSpPr>
        <p:spPr bwMode="auto">
          <a:xfrm rot="-5400000">
            <a:off x="8625684" y="2164557"/>
            <a:ext cx="893763" cy="0"/>
          </a:xfrm>
          <a:prstGeom prst="line">
            <a:avLst/>
          </a:prstGeom>
          <a:noFill/>
          <a:ln w="28575"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2" name="Line 34"/>
          <p:cNvSpPr>
            <a:spLocks noChangeShapeType="1"/>
          </p:cNvSpPr>
          <p:nvPr/>
        </p:nvSpPr>
        <p:spPr bwMode="auto">
          <a:xfrm rot="-5400000">
            <a:off x="7331075" y="5270500"/>
            <a:ext cx="787400" cy="0"/>
          </a:xfrm>
          <a:prstGeom prst="line">
            <a:avLst/>
          </a:prstGeom>
          <a:noFill/>
          <a:ln w="28575"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3" name="Line 34"/>
          <p:cNvSpPr>
            <a:spLocks noChangeShapeType="1"/>
          </p:cNvSpPr>
          <p:nvPr/>
        </p:nvSpPr>
        <p:spPr bwMode="auto">
          <a:xfrm rot="-5400000">
            <a:off x="9834563" y="5297488"/>
            <a:ext cx="787400" cy="0"/>
          </a:xfrm>
          <a:prstGeom prst="line">
            <a:avLst/>
          </a:prstGeom>
          <a:noFill/>
          <a:ln w="28575"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4" name="Rectangle 39"/>
          <p:cNvSpPr>
            <a:spLocks noChangeArrowheads="1"/>
          </p:cNvSpPr>
          <p:nvPr/>
        </p:nvSpPr>
        <p:spPr bwMode="auto">
          <a:xfrm>
            <a:off x="8586788" y="2863853"/>
            <a:ext cx="8255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spcBef>
                <a:spcPct val="0"/>
              </a:spcBef>
            </a:pPr>
            <a:r>
              <a:rPr lang="en-US" altLang="en-US" sz="1200" b="1">
                <a:latin typeface="Arial" charset="0"/>
              </a:rPr>
              <a:t>8-10 µm</a:t>
            </a:r>
          </a:p>
        </p:txBody>
      </p:sp>
      <p:sp>
        <p:nvSpPr>
          <p:cNvPr id="24605" name="Line 40"/>
          <p:cNvSpPr>
            <a:spLocks noChangeShapeType="1"/>
          </p:cNvSpPr>
          <p:nvPr/>
        </p:nvSpPr>
        <p:spPr bwMode="auto">
          <a:xfrm flipH="1" flipV="1">
            <a:off x="9075741" y="2814641"/>
            <a:ext cx="244475" cy="7937"/>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6" name="Line 41"/>
          <p:cNvSpPr>
            <a:spLocks noChangeShapeType="1"/>
          </p:cNvSpPr>
          <p:nvPr/>
        </p:nvSpPr>
        <p:spPr bwMode="auto">
          <a:xfrm>
            <a:off x="9072563" y="2763838"/>
            <a:ext cx="0" cy="1079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7" name="Line 42"/>
          <p:cNvSpPr>
            <a:spLocks noChangeShapeType="1"/>
          </p:cNvSpPr>
          <p:nvPr/>
        </p:nvSpPr>
        <p:spPr bwMode="auto">
          <a:xfrm>
            <a:off x="8588375" y="2809875"/>
            <a:ext cx="241300"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8" name="Line 43"/>
          <p:cNvSpPr>
            <a:spLocks noChangeShapeType="1"/>
          </p:cNvSpPr>
          <p:nvPr/>
        </p:nvSpPr>
        <p:spPr bwMode="auto">
          <a:xfrm>
            <a:off x="8836025" y="2755900"/>
            <a:ext cx="0" cy="10795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09" name="Line 34"/>
          <p:cNvSpPr>
            <a:spLocks noChangeShapeType="1"/>
          </p:cNvSpPr>
          <p:nvPr/>
        </p:nvSpPr>
        <p:spPr bwMode="auto">
          <a:xfrm flipV="1">
            <a:off x="7723191" y="3327400"/>
            <a:ext cx="2478087" cy="0"/>
          </a:xfrm>
          <a:prstGeom prst="line">
            <a:avLst/>
          </a:prstGeom>
          <a:noFill/>
          <a:ln w="28575" cap="rnd">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0" name="Line 34"/>
          <p:cNvSpPr>
            <a:spLocks noChangeShapeType="1"/>
          </p:cNvSpPr>
          <p:nvPr/>
        </p:nvSpPr>
        <p:spPr bwMode="auto">
          <a:xfrm flipV="1">
            <a:off x="7734300" y="5664200"/>
            <a:ext cx="2478088" cy="0"/>
          </a:xfrm>
          <a:prstGeom prst="line">
            <a:avLst/>
          </a:prstGeom>
          <a:noFill/>
          <a:ln w="28575" cap="rnd">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611" name="Rectangle 39"/>
          <p:cNvSpPr>
            <a:spLocks noChangeArrowheads="1"/>
          </p:cNvSpPr>
          <p:nvPr/>
        </p:nvSpPr>
        <p:spPr bwMode="auto">
          <a:xfrm>
            <a:off x="8537575" y="3327403"/>
            <a:ext cx="8509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spcBef>
                <a:spcPct val="0"/>
              </a:spcBef>
            </a:pPr>
            <a:r>
              <a:rPr lang="en-US" altLang="en-US" sz="1200" b="1">
                <a:latin typeface="Arial" charset="0"/>
              </a:rPr>
              <a:t>125 µm</a:t>
            </a:r>
          </a:p>
        </p:txBody>
      </p:sp>
      <p:sp>
        <p:nvSpPr>
          <p:cNvPr id="24612" name="Rectangle 39"/>
          <p:cNvSpPr>
            <a:spLocks noChangeArrowheads="1"/>
          </p:cNvSpPr>
          <p:nvPr/>
        </p:nvSpPr>
        <p:spPr bwMode="auto">
          <a:xfrm>
            <a:off x="8562975" y="5664203"/>
            <a:ext cx="8509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spcBef>
                <a:spcPct val="0"/>
              </a:spcBef>
            </a:pPr>
            <a:r>
              <a:rPr lang="en-US" altLang="en-US" sz="1200" b="1">
                <a:latin typeface="Arial" charset="0"/>
              </a:rPr>
              <a:t>125 µm</a:t>
            </a:r>
          </a:p>
        </p:txBody>
      </p:sp>
      <p:sp>
        <p:nvSpPr>
          <p:cNvPr id="24613" name="Line 34"/>
          <p:cNvSpPr>
            <a:spLocks noChangeShapeType="1"/>
          </p:cNvSpPr>
          <p:nvPr/>
        </p:nvSpPr>
        <p:spPr bwMode="auto">
          <a:xfrm flipV="1">
            <a:off x="8843963" y="1717675"/>
            <a:ext cx="228600" cy="0"/>
          </a:xfrm>
          <a:prstGeom prst="line">
            <a:avLst/>
          </a:prstGeom>
          <a:noFill/>
          <a:ln w="28575" cap="rnd">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412848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555625" y="141291"/>
            <a:ext cx="4187825" cy="673215"/>
          </a:xfrm>
        </p:spPr>
        <p:txBody>
          <a:bodyPr vert="horz" lIns="98425" tIns="49212" rIns="98425" bIns="49212" rtlCol="0" anchor="ctr">
            <a:normAutofit/>
          </a:bodyPr>
          <a:lstStyle/>
          <a:p>
            <a:pPr>
              <a:lnSpc>
                <a:spcPct val="141000"/>
              </a:lnSpc>
            </a:pPr>
            <a:r>
              <a:rPr lang="en-US" altLang="en-US" sz="2800" dirty="0"/>
              <a:t>Single Mode Fiber</a:t>
            </a:r>
            <a:endParaRPr lang="en-US" altLang="en-US" sz="2000" i="1" dirty="0">
              <a:solidFill>
                <a:srgbClr val="002060"/>
              </a:solidFill>
            </a:endParaRPr>
          </a:p>
        </p:txBody>
      </p:sp>
      <p:grpSp>
        <p:nvGrpSpPr>
          <p:cNvPr id="26628" name="Group 22"/>
          <p:cNvGrpSpPr>
            <a:grpSpLocks/>
          </p:cNvGrpSpPr>
          <p:nvPr/>
        </p:nvGrpSpPr>
        <p:grpSpPr bwMode="auto">
          <a:xfrm>
            <a:off x="4960938" y="1236917"/>
            <a:ext cx="4875212" cy="1192212"/>
            <a:chOff x="2065" y="1354"/>
            <a:chExt cx="3071" cy="751"/>
          </a:xfrm>
        </p:grpSpPr>
        <p:grpSp>
          <p:nvGrpSpPr>
            <p:cNvPr id="26631" name="Group 3"/>
            <p:cNvGrpSpPr>
              <a:grpSpLocks/>
            </p:cNvGrpSpPr>
            <p:nvPr/>
          </p:nvGrpSpPr>
          <p:grpSpPr bwMode="auto">
            <a:xfrm>
              <a:off x="2593" y="1354"/>
              <a:ext cx="2543" cy="751"/>
              <a:chOff x="1776" y="1488"/>
              <a:chExt cx="2543" cy="751"/>
            </a:xfrm>
          </p:grpSpPr>
          <p:sp>
            <p:nvSpPr>
              <p:cNvPr id="26634" name="Oval 4"/>
              <p:cNvSpPr>
                <a:spLocks noChangeArrowheads="1"/>
              </p:cNvSpPr>
              <p:nvPr/>
            </p:nvSpPr>
            <p:spPr bwMode="auto">
              <a:xfrm>
                <a:off x="3996" y="1492"/>
                <a:ext cx="323" cy="743"/>
              </a:xfrm>
              <a:prstGeom prst="ellipse">
                <a:avLst/>
              </a:prstGeom>
              <a:gradFill rotWithShape="0">
                <a:gsLst>
                  <a:gs pos="0">
                    <a:srgbClr val="333333"/>
                  </a:gs>
                  <a:gs pos="50000">
                    <a:srgbClr val="FFFFFF"/>
                  </a:gs>
                  <a:gs pos="100000">
                    <a:srgbClr val="333333"/>
                  </a:gs>
                </a:gsLst>
                <a:lin ang="5400000" scaled="1"/>
              </a:gra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26635" name="Rectangle 5"/>
              <p:cNvSpPr>
                <a:spLocks noChangeArrowheads="1"/>
              </p:cNvSpPr>
              <p:nvPr/>
            </p:nvSpPr>
            <p:spPr bwMode="auto">
              <a:xfrm>
                <a:off x="1937" y="1488"/>
                <a:ext cx="2221" cy="751"/>
              </a:xfrm>
              <a:prstGeom prst="rect">
                <a:avLst/>
              </a:prstGeom>
              <a:gradFill rotWithShape="0">
                <a:gsLst>
                  <a:gs pos="0">
                    <a:srgbClr val="333333"/>
                  </a:gs>
                  <a:gs pos="50000">
                    <a:srgbClr val="FFFFFF"/>
                  </a:gs>
                  <a:gs pos="100000">
                    <a:srgbClr val="333333"/>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26636" name="Rectangle 6"/>
              <p:cNvSpPr>
                <a:spLocks noChangeArrowheads="1"/>
              </p:cNvSpPr>
              <p:nvPr/>
            </p:nvSpPr>
            <p:spPr bwMode="auto">
              <a:xfrm>
                <a:off x="1920" y="1776"/>
                <a:ext cx="2354" cy="144"/>
              </a:xfrm>
              <a:prstGeom prst="rect">
                <a:avLst/>
              </a:prstGeom>
              <a:solidFill>
                <a:schemeClr val="bg1"/>
              </a:solidFill>
              <a:ln w="1270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spcBef>
                    <a:spcPct val="0"/>
                  </a:spcBef>
                </a:pPr>
                <a:endParaRPr lang="en-US" altLang="en-US">
                  <a:latin typeface="Times New Roman" pitchFamily="18" charset="0"/>
                </a:endParaRPr>
              </a:p>
            </p:txBody>
          </p:sp>
          <p:sp>
            <p:nvSpPr>
              <p:cNvPr id="26637" name="Line 7"/>
              <p:cNvSpPr>
                <a:spLocks noChangeShapeType="1"/>
              </p:cNvSpPr>
              <p:nvPr/>
            </p:nvSpPr>
            <p:spPr bwMode="auto">
              <a:xfrm>
                <a:off x="1957" y="1488"/>
                <a:ext cx="2220" cy="2"/>
              </a:xfrm>
              <a:prstGeom prst="line">
                <a:avLst/>
              </a:prstGeom>
              <a:noFill/>
              <a:ln w="127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38" name="Oval 8"/>
              <p:cNvSpPr>
                <a:spLocks noChangeArrowheads="1"/>
              </p:cNvSpPr>
              <p:nvPr/>
            </p:nvSpPr>
            <p:spPr bwMode="auto">
              <a:xfrm>
                <a:off x="1776" y="1492"/>
                <a:ext cx="325" cy="743"/>
              </a:xfrm>
              <a:prstGeom prst="ellipse">
                <a:avLst/>
              </a:prstGeom>
              <a:solidFill>
                <a:srgbClr val="DADADA"/>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26639" name="Oval 9"/>
              <p:cNvSpPr>
                <a:spLocks noChangeAspect="1" noChangeArrowheads="1"/>
              </p:cNvSpPr>
              <p:nvPr/>
            </p:nvSpPr>
            <p:spPr bwMode="auto">
              <a:xfrm>
                <a:off x="1920" y="1776"/>
                <a:ext cx="58" cy="132"/>
              </a:xfrm>
              <a:prstGeom prst="ellipse">
                <a:avLst/>
              </a:prstGeom>
              <a:solidFill>
                <a:schemeClr val="bg1"/>
              </a:solidFill>
              <a:ln w="1270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26640" name="Line 10"/>
              <p:cNvSpPr>
                <a:spLocks noChangeShapeType="1"/>
              </p:cNvSpPr>
              <p:nvPr/>
            </p:nvSpPr>
            <p:spPr bwMode="auto">
              <a:xfrm flipV="1">
                <a:off x="1947" y="2237"/>
                <a:ext cx="2230" cy="2"/>
              </a:xfrm>
              <a:prstGeom prst="line">
                <a:avLst/>
              </a:prstGeom>
              <a:noFill/>
              <a:ln w="12700">
                <a:solidFill>
                  <a:schemeClr val="accent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1" name="Line 11"/>
              <p:cNvSpPr>
                <a:spLocks noChangeShapeType="1"/>
              </p:cNvSpPr>
              <p:nvPr/>
            </p:nvSpPr>
            <p:spPr bwMode="auto">
              <a:xfrm flipH="1">
                <a:off x="1968" y="1920"/>
                <a:ext cx="182" cy="0"/>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2" name="Line 12"/>
              <p:cNvSpPr>
                <a:spLocks noChangeShapeType="1"/>
              </p:cNvSpPr>
              <p:nvPr/>
            </p:nvSpPr>
            <p:spPr bwMode="auto">
              <a:xfrm flipH="1">
                <a:off x="1968" y="1776"/>
                <a:ext cx="183" cy="0"/>
              </a:xfrm>
              <a:prstGeom prst="line">
                <a:avLst/>
              </a:prstGeom>
              <a:noFill/>
              <a:ln w="12700">
                <a:solidFill>
                  <a:srgbClr val="000000"/>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3" name="Line 13"/>
              <p:cNvSpPr>
                <a:spLocks noChangeShapeType="1"/>
              </p:cNvSpPr>
              <p:nvPr/>
            </p:nvSpPr>
            <p:spPr bwMode="auto">
              <a:xfrm>
                <a:off x="1909" y="1865"/>
                <a:ext cx="2400" cy="0"/>
              </a:xfrm>
              <a:prstGeom prst="line">
                <a:avLst/>
              </a:prstGeom>
              <a:noFill/>
              <a:ln w="25400">
                <a:solidFill>
                  <a:srgbClr val="CC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4" name="Line 14"/>
              <p:cNvSpPr>
                <a:spLocks noChangeShapeType="1"/>
              </p:cNvSpPr>
              <p:nvPr/>
            </p:nvSpPr>
            <p:spPr bwMode="auto">
              <a:xfrm>
                <a:off x="2281" y="1865"/>
                <a:ext cx="54" cy="0"/>
              </a:xfrm>
              <a:prstGeom prst="line">
                <a:avLst/>
              </a:prstGeom>
              <a:noFill/>
              <a:ln w="254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5" name="Line 15"/>
              <p:cNvSpPr>
                <a:spLocks noChangeShapeType="1"/>
              </p:cNvSpPr>
              <p:nvPr/>
            </p:nvSpPr>
            <p:spPr bwMode="auto">
              <a:xfrm>
                <a:off x="2857" y="1865"/>
                <a:ext cx="54" cy="0"/>
              </a:xfrm>
              <a:prstGeom prst="line">
                <a:avLst/>
              </a:prstGeom>
              <a:noFill/>
              <a:ln w="254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6" name="Line 16"/>
              <p:cNvSpPr>
                <a:spLocks noChangeShapeType="1"/>
              </p:cNvSpPr>
              <p:nvPr/>
            </p:nvSpPr>
            <p:spPr bwMode="auto">
              <a:xfrm>
                <a:off x="3457" y="1865"/>
                <a:ext cx="54" cy="0"/>
              </a:xfrm>
              <a:prstGeom prst="line">
                <a:avLst/>
              </a:prstGeom>
              <a:noFill/>
              <a:ln w="254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47" name="Line 17"/>
              <p:cNvSpPr>
                <a:spLocks noChangeShapeType="1"/>
              </p:cNvSpPr>
              <p:nvPr/>
            </p:nvSpPr>
            <p:spPr bwMode="auto">
              <a:xfrm>
                <a:off x="4033" y="1865"/>
                <a:ext cx="54" cy="0"/>
              </a:xfrm>
              <a:prstGeom prst="line">
                <a:avLst/>
              </a:prstGeom>
              <a:noFill/>
              <a:ln w="25400">
                <a:solidFill>
                  <a:srgbClr val="CC0000"/>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6632" name="AutoShape 18"/>
            <p:cNvSpPr>
              <a:spLocks noChangeArrowheads="1"/>
            </p:cNvSpPr>
            <p:nvPr/>
          </p:nvSpPr>
          <p:spPr bwMode="auto">
            <a:xfrm rot="5400000" flipH="1">
              <a:off x="2341" y="1406"/>
              <a:ext cx="240" cy="616"/>
            </a:xfrm>
            <a:prstGeom prst="triangle">
              <a:avLst>
                <a:gd name="adj" fmla="val 49995"/>
              </a:avLst>
            </a:prstGeom>
            <a:gradFill rotWithShape="0">
              <a:gsLst>
                <a:gs pos="0">
                  <a:srgbClr val="CE3954"/>
                </a:gs>
                <a:gs pos="50000">
                  <a:srgbClr val="E5405D"/>
                </a:gs>
                <a:gs pos="100000">
                  <a:srgbClr val="CE3954"/>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26633" name="Oval 19"/>
            <p:cNvSpPr>
              <a:spLocks noChangeArrowheads="1"/>
            </p:cNvSpPr>
            <p:nvPr/>
          </p:nvSpPr>
          <p:spPr bwMode="auto">
            <a:xfrm>
              <a:off x="2065" y="1595"/>
              <a:ext cx="106" cy="236"/>
            </a:xfrm>
            <a:prstGeom prst="ellipse">
              <a:avLst/>
            </a:prstGeom>
            <a:solidFill>
              <a:srgbClr val="E5405D"/>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grpSp>
      <p:sp>
        <p:nvSpPr>
          <p:cNvPr id="26629" name="Text Box 20"/>
          <p:cNvSpPr txBox="1">
            <a:spLocks noChangeArrowheads="1"/>
          </p:cNvSpPr>
          <p:nvPr/>
        </p:nvSpPr>
        <p:spPr bwMode="auto">
          <a:xfrm>
            <a:off x="303213" y="1350677"/>
            <a:ext cx="48593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spcBef>
                <a:spcPct val="0"/>
              </a:spcBef>
            </a:pPr>
            <a:r>
              <a:rPr lang="en-US" altLang="en-US" dirty="0">
                <a:latin typeface="Arial" charset="0"/>
              </a:rPr>
              <a:t>Small core only allows</a:t>
            </a:r>
          </a:p>
          <a:p>
            <a:pPr algn="ctr">
              <a:spcBef>
                <a:spcPct val="0"/>
              </a:spcBef>
            </a:pPr>
            <a:r>
              <a:rPr lang="en-US" altLang="en-US" dirty="0">
                <a:latin typeface="Arial" charset="0"/>
              </a:rPr>
              <a:t>one mode of light</a:t>
            </a:r>
          </a:p>
        </p:txBody>
      </p:sp>
      <p:sp>
        <p:nvSpPr>
          <p:cNvPr id="26630" name="Text Box 21"/>
          <p:cNvSpPr txBox="1">
            <a:spLocks noChangeArrowheads="1"/>
          </p:cNvSpPr>
          <p:nvPr/>
        </p:nvSpPr>
        <p:spPr bwMode="auto">
          <a:xfrm>
            <a:off x="320675" y="3337499"/>
            <a:ext cx="1159827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spcBef>
                <a:spcPct val="0"/>
              </a:spcBef>
              <a:buClr>
                <a:srgbClr val="CC0000"/>
              </a:buClr>
              <a:buFont typeface="Wingdings" pitchFamily="2" charset="2"/>
              <a:buChar char="§"/>
            </a:pPr>
            <a:r>
              <a:rPr lang="en-US" altLang="en-US" dirty="0">
                <a:latin typeface="Arial" charset="0"/>
              </a:rPr>
              <a:t>Single-mode of light eliminates “modal dispersion” enabling ultra high bandwidth over long distances</a:t>
            </a:r>
          </a:p>
          <a:p>
            <a:pPr>
              <a:spcBef>
                <a:spcPct val="0"/>
              </a:spcBef>
              <a:buClr>
                <a:srgbClr val="CC0000"/>
              </a:buClr>
              <a:buFont typeface="Wingdings" pitchFamily="2" charset="2"/>
              <a:buChar char="§"/>
            </a:pPr>
            <a:endParaRPr lang="en-US" altLang="en-US" dirty="0">
              <a:latin typeface="Arial" charset="0"/>
            </a:endParaRPr>
          </a:p>
          <a:p>
            <a:pPr>
              <a:spcBef>
                <a:spcPct val="0"/>
              </a:spcBef>
              <a:buClr>
                <a:srgbClr val="CC0000"/>
              </a:buClr>
              <a:buFont typeface="Wingdings" pitchFamily="2" charset="2"/>
              <a:buChar char="§"/>
            </a:pPr>
            <a:r>
              <a:rPr lang="en-US" altLang="en-US" dirty="0">
                <a:latin typeface="Arial" charset="0"/>
              </a:rPr>
              <a:t>Low attenuation enables very long distance support (typically&lt; 0.2-0.3 dB/km @1550 nm)</a:t>
            </a:r>
          </a:p>
          <a:p>
            <a:pPr>
              <a:spcBef>
                <a:spcPct val="0"/>
              </a:spcBef>
              <a:buClr>
                <a:srgbClr val="CC0000"/>
              </a:buClr>
              <a:buFont typeface="Wingdings" pitchFamily="2" charset="2"/>
              <a:buChar char="§"/>
            </a:pPr>
            <a:endParaRPr lang="en-US" altLang="en-US" dirty="0">
              <a:latin typeface="Arial" charset="0"/>
            </a:endParaRPr>
          </a:p>
          <a:p>
            <a:pPr>
              <a:spcBef>
                <a:spcPct val="0"/>
              </a:spcBef>
              <a:buClr>
                <a:srgbClr val="CC0000"/>
              </a:buClr>
              <a:buFont typeface="Wingdings" pitchFamily="2" charset="2"/>
              <a:buChar char="§"/>
            </a:pPr>
            <a:r>
              <a:rPr lang="en-US" altLang="en-US" dirty="0">
                <a:latin typeface="Arial" charset="0"/>
              </a:rPr>
              <a:t>Used for most networks over 2 km (6500’)…longer distances  </a:t>
            </a:r>
          </a:p>
        </p:txBody>
      </p:sp>
    </p:spTree>
    <p:extLst>
      <p:ext uri="{BB962C8B-B14F-4D97-AF65-F5344CB8AC3E}">
        <p14:creationId xmlns:p14="http://schemas.microsoft.com/office/powerpoint/2010/main" val="56409416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06400" y="17307"/>
            <a:ext cx="9045690" cy="1143000"/>
          </a:xfrm>
        </p:spPr>
        <p:txBody>
          <a:bodyPr/>
          <a:lstStyle/>
          <a:p>
            <a:r>
              <a:rPr lang="en-US" sz="2667" dirty="0">
                <a:solidFill>
                  <a:srgbClr val="C00000"/>
                </a:solidFill>
              </a:rPr>
              <a:t>Product and service solutions for the entire network</a:t>
            </a:r>
          </a:p>
        </p:txBody>
      </p:sp>
      <p:pic>
        <p:nvPicPr>
          <p:cNvPr id="3" name="Picture 2">
            <a:extLst>
              <a:ext uri="{FF2B5EF4-FFF2-40B4-BE49-F238E27FC236}">
                <a16:creationId xmlns:a16="http://schemas.microsoft.com/office/drawing/2014/main" id="{8769473D-E93B-4848-999D-BDC65C759E1E}"/>
              </a:ext>
            </a:extLst>
          </p:cNvPr>
          <p:cNvPicPr>
            <a:picLocks noChangeAspect="1"/>
          </p:cNvPicPr>
          <p:nvPr/>
        </p:nvPicPr>
        <p:blipFill>
          <a:blip r:embed="rId2"/>
          <a:stretch>
            <a:fillRect/>
          </a:stretch>
        </p:blipFill>
        <p:spPr>
          <a:xfrm>
            <a:off x="2259071" y="1240964"/>
            <a:ext cx="7067809" cy="4855035"/>
          </a:xfrm>
          <a:prstGeom prst="rect">
            <a:avLst/>
          </a:prstGeom>
        </p:spPr>
      </p:pic>
      <p:pic>
        <p:nvPicPr>
          <p:cNvPr id="7" name="Picture 4">
            <a:extLst>
              <a:ext uri="{FF2B5EF4-FFF2-40B4-BE49-F238E27FC236}">
                <a16:creationId xmlns:a16="http://schemas.microsoft.com/office/drawing/2014/main" id="{3E479761-D766-447B-B03C-1FE9554BDC7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4848" y="1087509"/>
            <a:ext cx="1524000" cy="134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a:extLst>
              <a:ext uri="{FF2B5EF4-FFF2-40B4-BE49-F238E27FC236}">
                <a16:creationId xmlns:a16="http://schemas.microsoft.com/office/drawing/2014/main" id="{DC706C9E-7759-4267-940C-6CC7E662507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7054" y="2805249"/>
            <a:ext cx="1872017" cy="1181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id="{BF89577B-D4E9-4852-9195-0039BCCAD60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4848" y="4282689"/>
            <a:ext cx="1436048" cy="2046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a:extLst>
              <a:ext uri="{FF2B5EF4-FFF2-40B4-BE49-F238E27FC236}">
                <a16:creationId xmlns:a16="http://schemas.microsoft.com/office/drawing/2014/main" id="{02DC3330-5598-4AE5-B0CF-AC98F4636C0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615055" y="1513840"/>
            <a:ext cx="1700353" cy="1291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2ED82D72-C365-46D5-9F51-28D8A28705F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452090" y="4661232"/>
            <a:ext cx="2183853" cy="1228417"/>
          </a:xfrm>
          <a:prstGeom prst="rect">
            <a:avLst/>
          </a:prstGeom>
        </p:spPr>
      </p:pic>
      <p:pic>
        <p:nvPicPr>
          <p:cNvPr id="13" name="Picture 2">
            <a:extLst>
              <a:ext uri="{FF2B5EF4-FFF2-40B4-BE49-F238E27FC236}">
                <a16:creationId xmlns:a16="http://schemas.microsoft.com/office/drawing/2014/main" id="{698C9F0B-553A-4175-910F-CF84399B6D71}"/>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498698" y="3054273"/>
            <a:ext cx="1933066" cy="1228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412330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83382" y="27264"/>
            <a:ext cx="5491162" cy="785813"/>
          </a:xfrm>
        </p:spPr>
        <p:txBody>
          <a:bodyPr>
            <a:normAutofit/>
          </a:bodyPr>
          <a:lstStyle/>
          <a:p>
            <a:r>
              <a:rPr lang="en-US" altLang="en-US" sz="2800" dirty="0"/>
              <a:t>Single-mode Fiber Geometry</a:t>
            </a:r>
          </a:p>
        </p:txBody>
      </p:sp>
      <p:sp>
        <p:nvSpPr>
          <p:cNvPr id="21" name="Oval 5">
            <a:extLst>
              <a:ext uri="{FF2B5EF4-FFF2-40B4-BE49-F238E27FC236}">
                <a16:creationId xmlns:a16="http://schemas.microsoft.com/office/drawing/2014/main" id="{2CDCCED5-ED68-4698-AD35-89E7BB2D3612}"/>
              </a:ext>
            </a:extLst>
          </p:cNvPr>
          <p:cNvSpPr>
            <a:spLocks noChangeArrowheads="1"/>
          </p:cNvSpPr>
          <p:nvPr/>
        </p:nvSpPr>
        <p:spPr bwMode="auto">
          <a:xfrm>
            <a:off x="3529013" y="1871662"/>
            <a:ext cx="4191000" cy="3962400"/>
          </a:xfrm>
          <a:prstGeom prst="ellipse">
            <a:avLst/>
          </a:prstGeom>
          <a:solidFill>
            <a:schemeClr val="bg1">
              <a:lumMod val="85000"/>
            </a:schemeClr>
          </a:solidFill>
          <a:ln w="3175" algn="ctr">
            <a:solidFill>
              <a:schemeClr val="tx1"/>
            </a:solidFill>
            <a:round/>
            <a:headEnd/>
            <a:tailEnd/>
          </a:ln>
        </p:spPr>
        <p:style>
          <a:lnRef idx="0">
            <a:scrgbClr r="0" g="0" b="0"/>
          </a:lnRef>
          <a:fillRef idx="1003">
            <a:schemeClr val="dk2"/>
          </a:fillRef>
          <a:effectRef idx="0">
            <a:scrgbClr r="0" g="0" b="0"/>
          </a:effectRef>
          <a:fontRef idx="major"/>
        </p:style>
        <p:txBody>
          <a:bodyPr anchor="ctr">
            <a:spAutoFit/>
          </a:bodyPr>
          <a:lstStyle/>
          <a:p>
            <a:pPr algn="ctr" defTabSz="914400" eaLnBrk="0" hangingPunct="0">
              <a:spcBef>
                <a:spcPct val="50000"/>
              </a:spcBef>
              <a:defRPr/>
            </a:pPr>
            <a:endParaRPr lang="en-US" sz="1400"/>
          </a:p>
        </p:txBody>
      </p:sp>
      <p:sp>
        <p:nvSpPr>
          <p:cNvPr id="22" name="Oval 21">
            <a:extLst>
              <a:ext uri="{FF2B5EF4-FFF2-40B4-BE49-F238E27FC236}">
                <a16:creationId xmlns:a16="http://schemas.microsoft.com/office/drawing/2014/main" id="{F8DF7F41-D8FF-4BCC-B977-7704AFFDD862}"/>
              </a:ext>
            </a:extLst>
          </p:cNvPr>
          <p:cNvSpPr>
            <a:spLocks noChangeAspect="1"/>
          </p:cNvSpPr>
          <p:nvPr/>
        </p:nvSpPr>
        <p:spPr bwMode="auto">
          <a:xfrm>
            <a:off x="4576763" y="2862262"/>
            <a:ext cx="2095500" cy="1981200"/>
          </a:xfrm>
          <a:prstGeom prst="ellipse">
            <a:avLst/>
          </a:prstGeom>
          <a:solidFill>
            <a:schemeClr val="accent1">
              <a:lumMod val="20000"/>
              <a:lumOff val="80000"/>
            </a:schemeClr>
          </a:solidFill>
          <a:ln w="3175" cap="flat" cmpd="sng" algn="ctr">
            <a:solidFill>
              <a:schemeClr val="tx1"/>
            </a:solidFill>
            <a:prstDash val="solid"/>
            <a:round/>
            <a:headEnd type="none" w="med" len="med"/>
            <a:tailEnd type="none" w="med" len="med"/>
          </a:ln>
          <a:effectLst/>
        </p:spPr>
        <p:txBody>
          <a:bodyPr anchor="ctr">
            <a:spAutoFit/>
          </a:bodyPr>
          <a:lstStyle/>
          <a:p>
            <a:pPr algn="ctr" defTabSz="914400" eaLnBrk="0" hangingPunct="0">
              <a:spcBef>
                <a:spcPct val="50000"/>
              </a:spcBef>
              <a:defRPr/>
            </a:pPr>
            <a:endParaRPr lang="en-US" sz="1400">
              <a:latin typeface="Arial" charset="0"/>
              <a:cs typeface="Arial" charset="0"/>
            </a:endParaRPr>
          </a:p>
        </p:txBody>
      </p:sp>
      <p:sp>
        <p:nvSpPr>
          <p:cNvPr id="23" name="Oval 8">
            <a:extLst>
              <a:ext uri="{FF2B5EF4-FFF2-40B4-BE49-F238E27FC236}">
                <a16:creationId xmlns:a16="http://schemas.microsoft.com/office/drawing/2014/main" id="{E0638C0D-0A2C-4E52-B368-26B4D6F67776}"/>
              </a:ext>
            </a:extLst>
          </p:cNvPr>
          <p:cNvSpPr>
            <a:spLocks noChangeAspect="1"/>
          </p:cNvSpPr>
          <p:nvPr/>
        </p:nvSpPr>
        <p:spPr bwMode="auto">
          <a:xfrm>
            <a:off x="5540376" y="3773487"/>
            <a:ext cx="168275" cy="158750"/>
          </a:xfrm>
          <a:prstGeom prst="ellipse">
            <a:avLst/>
          </a:prstGeom>
          <a:solidFill>
            <a:srgbClr val="FFFF00"/>
          </a:solidFill>
          <a:ln w="3175" algn="ctr">
            <a:solidFill>
              <a:schemeClr val="tx1"/>
            </a:solidFill>
            <a:round/>
            <a:headEnd/>
            <a:tailEnd/>
          </a:ln>
        </p:spPr>
        <p:txBody>
          <a:bodyPr anchor="ctr">
            <a:spAutoFit/>
          </a:bodyPr>
          <a:lstStyle/>
          <a:p>
            <a:pPr algn="ctr" defTabSz="914400" eaLnBrk="0" hangingPunct="0">
              <a:spcBef>
                <a:spcPct val="50000"/>
              </a:spcBef>
            </a:pPr>
            <a:endParaRPr lang="en-US" sz="1400"/>
          </a:p>
        </p:txBody>
      </p:sp>
      <p:sp>
        <p:nvSpPr>
          <p:cNvPr id="24" name="Oval 9">
            <a:extLst>
              <a:ext uri="{FF2B5EF4-FFF2-40B4-BE49-F238E27FC236}">
                <a16:creationId xmlns:a16="http://schemas.microsoft.com/office/drawing/2014/main" id="{0C3B4AE7-B57A-47BF-AEF7-7BE3FB48BDAD}"/>
              </a:ext>
            </a:extLst>
          </p:cNvPr>
          <p:cNvSpPr>
            <a:spLocks noChangeAspect="1"/>
          </p:cNvSpPr>
          <p:nvPr/>
        </p:nvSpPr>
        <p:spPr bwMode="auto">
          <a:xfrm>
            <a:off x="5561013" y="3794125"/>
            <a:ext cx="127000" cy="117475"/>
          </a:xfrm>
          <a:prstGeom prst="ellipse">
            <a:avLst/>
          </a:prstGeom>
          <a:solidFill>
            <a:schemeClr val="bg1"/>
          </a:solidFill>
          <a:ln w="3175" algn="ctr">
            <a:solidFill>
              <a:schemeClr val="tx1"/>
            </a:solidFill>
            <a:round/>
            <a:headEnd/>
            <a:tailEnd/>
          </a:ln>
        </p:spPr>
        <p:txBody>
          <a:bodyPr anchor="ctr">
            <a:spAutoFit/>
          </a:bodyPr>
          <a:lstStyle/>
          <a:p>
            <a:pPr algn="ctr" defTabSz="914400" eaLnBrk="0" hangingPunct="0">
              <a:spcBef>
                <a:spcPct val="50000"/>
              </a:spcBef>
            </a:pPr>
            <a:endParaRPr lang="en-US" sz="1400"/>
          </a:p>
        </p:txBody>
      </p:sp>
      <p:sp>
        <p:nvSpPr>
          <p:cNvPr id="25" name="Oval 10">
            <a:extLst>
              <a:ext uri="{FF2B5EF4-FFF2-40B4-BE49-F238E27FC236}">
                <a16:creationId xmlns:a16="http://schemas.microsoft.com/office/drawing/2014/main" id="{59F1D511-BF2D-4F37-BFB4-F059B2238625}"/>
              </a:ext>
            </a:extLst>
          </p:cNvPr>
          <p:cNvSpPr>
            <a:spLocks noChangeAspect="1"/>
          </p:cNvSpPr>
          <p:nvPr/>
        </p:nvSpPr>
        <p:spPr bwMode="auto">
          <a:xfrm flipH="1">
            <a:off x="8515351" y="2997200"/>
            <a:ext cx="3124200" cy="2954337"/>
          </a:xfrm>
          <a:prstGeom prst="ellipse">
            <a:avLst/>
          </a:prstGeom>
          <a:solidFill>
            <a:srgbClr val="FFFF00"/>
          </a:solidFill>
          <a:ln w="3175" algn="ctr">
            <a:solidFill>
              <a:schemeClr val="tx1"/>
            </a:solidFill>
            <a:round/>
            <a:headEnd/>
            <a:tailEnd/>
          </a:ln>
        </p:spPr>
        <p:txBody>
          <a:bodyPr anchor="ctr">
            <a:spAutoFit/>
          </a:bodyPr>
          <a:lstStyle/>
          <a:p>
            <a:pPr algn="ctr" defTabSz="914400" eaLnBrk="0" hangingPunct="0">
              <a:spcBef>
                <a:spcPct val="50000"/>
              </a:spcBef>
            </a:pPr>
            <a:endParaRPr lang="en-US" sz="1400"/>
          </a:p>
        </p:txBody>
      </p:sp>
      <p:sp>
        <p:nvSpPr>
          <p:cNvPr id="26" name="Oval 11">
            <a:extLst>
              <a:ext uri="{FF2B5EF4-FFF2-40B4-BE49-F238E27FC236}">
                <a16:creationId xmlns:a16="http://schemas.microsoft.com/office/drawing/2014/main" id="{FAC64019-61EE-4CCD-AA01-8DE7379FA1F3}"/>
              </a:ext>
            </a:extLst>
          </p:cNvPr>
          <p:cNvSpPr>
            <a:spLocks noChangeAspect="1"/>
          </p:cNvSpPr>
          <p:nvPr/>
        </p:nvSpPr>
        <p:spPr bwMode="auto">
          <a:xfrm flipH="1">
            <a:off x="8905876" y="3367087"/>
            <a:ext cx="2343150" cy="2214563"/>
          </a:xfrm>
          <a:prstGeom prst="ellipse">
            <a:avLst/>
          </a:prstGeom>
          <a:solidFill>
            <a:schemeClr val="bg1"/>
          </a:solidFill>
          <a:ln w="3175" algn="ctr">
            <a:solidFill>
              <a:schemeClr val="tx1"/>
            </a:solidFill>
            <a:round/>
            <a:headEnd/>
            <a:tailEnd/>
          </a:ln>
        </p:spPr>
        <p:txBody>
          <a:bodyPr anchor="ctr">
            <a:spAutoFit/>
          </a:bodyPr>
          <a:lstStyle/>
          <a:p>
            <a:pPr algn="ctr" defTabSz="914400" eaLnBrk="0" hangingPunct="0">
              <a:spcBef>
                <a:spcPct val="50000"/>
              </a:spcBef>
            </a:pPr>
            <a:endParaRPr lang="en-US" sz="1400"/>
          </a:p>
        </p:txBody>
      </p:sp>
      <p:cxnSp>
        <p:nvCxnSpPr>
          <p:cNvPr id="27" name="Straight Arrow Connector 12">
            <a:extLst>
              <a:ext uri="{FF2B5EF4-FFF2-40B4-BE49-F238E27FC236}">
                <a16:creationId xmlns:a16="http://schemas.microsoft.com/office/drawing/2014/main" id="{65AADAF9-9703-4EF6-90E1-D237B04EEDFE}"/>
              </a:ext>
            </a:extLst>
          </p:cNvPr>
          <p:cNvCxnSpPr>
            <a:cxnSpLocks noChangeShapeType="1"/>
          </p:cNvCxnSpPr>
          <p:nvPr/>
        </p:nvCxnSpPr>
        <p:spPr bwMode="auto">
          <a:xfrm>
            <a:off x="6030913" y="3932237"/>
            <a:ext cx="2386013" cy="911225"/>
          </a:xfrm>
          <a:prstGeom prst="straightConnector1">
            <a:avLst/>
          </a:prstGeom>
          <a:noFill/>
          <a:ln w="762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8" name="TextBox 14">
            <a:extLst>
              <a:ext uri="{FF2B5EF4-FFF2-40B4-BE49-F238E27FC236}">
                <a16:creationId xmlns:a16="http://schemas.microsoft.com/office/drawing/2014/main" id="{AD9AB6A8-3A88-4499-B50A-3B04A4B98588}"/>
              </a:ext>
            </a:extLst>
          </p:cNvPr>
          <p:cNvSpPr txBox="1">
            <a:spLocks noChangeArrowheads="1"/>
          </p:cNvSpPr>
          <p:nvPr/>
        </p:nvSpPr>
        <p:spPr bwMode="auto">
          <a:xfrm>
            <a:off x="6723063" y="1054100"/>
            <a:ext cx="3651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Secondary Coating (245-250 microns)</a:t>
            </a:r>
          </a:p>
        </p:txBody>
      </p:sp>
      <p:sp>
        <p:nvSpPr>
          <p:cNvPr id="29" name="TextBox 15">
            <a:extLst>
              <a:ext uri="{FF2B5EF4-FFF2-40B4-BE49-F238E27FC236}">
                <a16:creationId xmlns:a16="http://schemas.microsoft.com/office/drawing/2014/main" id="{6AC37E08-347E-4EC4-B2A3-C0C15D387C8D}"/>
              </a:ext>
            </a:extLst>
          </p:cNvPr>
          <p:cNvSpPr txBox="1">
            <a:spLocks noChangeArrowheads="1"/>
          </p:cNvSpPr>
          <p:nvPr/>
        </p:nvSpPr>
        <p:spPr bwMode="auto">
          <a:xfrm>
            <a:off x="7324726" y="2114550"/>
            <a:ext cx="29114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Glass Diameter (125 microns)</a:t>
            </a:r>
          </a:p>
        </p:txBody>
      </p:sp>
      <p:sp>
        <p:nvSpPr>
          <p:cNvPr id="30" name="TextBox 16">
            <a:extLst>
              <a:ext uri="{FF2B5EF4-FFF2-40B4-BE49-F238E27FC236}">
                <a16:creationId xmlns:a16="http://schemas.microsoft.com/office/drawing/2014/main" id="{12858318-80EB-4DD6-9C58-9A1DFC695DC7}"/>
              </a:ext>
            </a:extLst>
          </p:cNvPr>
          <p:cNvSpPr txBox="1">
            <a:spLocks noChangeArrowheads="1"/>
          </p:cNvSpPr>
          <p:nvPr/>
        </p:nvSpPr>
        <p:spPr bwMode="auto">
          <a:xfrm>
            <a:off x="9398001" y="3911600"/>
            <a:ext cx="14255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a:t>Core Diameter (Appx. 8  microns)</a:t>
            </a:r>
          </a:p>
        </p:txBody>
      </p:sp>
      <p:cxnSp>
        <p:nvCxnSpPr>
          <p:cNvPr id="31" name="Straight Arrow Connector 18">
            <a:extLst>
              <a:ext uri="{FF2B5EF4-FFF2-40B4-BE49-F238E27FC236}">
                <a16:creationId xmlns:a16="http://schemas.microsoft.com/office/drawing/2014/main" id="{1141AC59-C464-40A4-AE43-0A05D0530D27}"/>
              </a:ext>
            </a:extLst>
          </p:cNvPr>
          <p:cNvCxnSpPr>
            <a:cxnSpLocks noChangeShapeType="1"/>
          </p:cNvCxnSpPr>
          <p:nvPr/>
        </p:nvCxnSpPr>
        <p:spPr bwMode="auto">
          <a:xfrm flipH="1">
            <a:off x="5078413" y="1222375"/>
            <a:ext cx="1592263" cy="684212"/>
          </a:xfrm>
          <a:prstGeom prst="straightConnector1">
            <a:avLst/>
          </a:prstGeom>
          <a:noFill/>
          <a:ln w="31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2" name="Straight Arrow Connector 20">
            <a:extLst>
              <a:ext uri="{FF2B5EF4-FFF2-40B4-BE49-F238E27FC236}">
                <a16:creationId xmlns:a16="http://schemas.microsoft.com/office/drawing/2014/main" id="{CB8A186D-B080-444B-AD9B-CEE53652B959}"/>
              </a:ext>
            </a:extLst>
          </p:cNvPr>
          <p:cNvCxnSpPr>
            <a:cxnSpLocks noChangeShapeType="1"/>
          </p:cNvCxnSpPr>
          <p:nvPr/>
        </p:nvCxnSpPr>
        <p:spPr bwMode="auto">
          <a:xfrm flipH="1">
            <a:off x="5919788" y="2268537"/>
            <a:ext cx="1368425" cy="647700"/>
          </a:xfrm>
          <a:prstGeom prst="straightConnector1">
            <a:avLst/>
          </a:prstGeom>
          <a:noFill/>
          <a:ln w="317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3" name="Straight Arrow Connector 22">
            <a:extLst>
              <a:ext uri="{FF2B5EF4-FFF2-40B4-BE49-F238E27FC236}">
                <a16:creationId xmlns:a16="http://schemas.microsoft.com/office/drawing/2014/main" id="{252B43F0-9C4F-4500-A12D-66C8434E4811}"/>
              </a:ext>
            </a:extLst>
          </p:cNvPr>
          <p:cNvCxnSpPr>
            <a:cxnSpLocks noChangeShapeType="1"/>
          </p:cNvCxnSpPr>
          <p:nvPr/>
        </p:nvCxnSpPr>
        <p:spPr bwMode="auto">
          <a:xfrm>
            <a:off x="8809038" y="3041650"/>
            <a:ext cx="439738" cy="150812"/>
          </a:xfrm>
          <a:prstGeom prst="straightConnector1">
            <a:avLst/>
          </a:prstGeom>
          <a:noFill/>
          <a:ln w="31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4" name="Content Placeholder 1">
            <a:extLst>
              <a:ext uri="{FF2B5EF4-FFF2-40B4-BE49-F238E27FC236}">
                <a16:creationId xmlns:a16="http://schemas.microsoft.com/office/drawing/2014/main" id="{7D62170F-FDD9-4FBE-9037-E35A78F5C2E8}"/>
              </a:ext>
            </a:extLst>
          </p:cNvPr>
          <p:cNvSpPr>
            <a:spLocks noGrp="1"/>
          </p:cNvSpPr>
          <p:nvPr>
            <p:ph idx="1"/>
          </p:nvPr>
        </p:nvSpPr>
        <p:spPr>
          <a:xfrm>
            <a:off x="209551" y="1175027"/>
            <a:ext cx="2997200" cy="4384119"/>
          </a:xfrm>
        </p:spPr>
        <p:txBody>
          <a:bodyPr>
            <a:normAutofit/>
          </a:bodyPr>
          <a:lstStyle/>
          <a:p>
            <a:pPr>
              <a:defRPr/>
            </a:pPr>
            <a:r>
              <a:rPr lang="en-US" dirty="0"/>
              <a:t>In single-mode fibers only, not all light is in the core</a:t>
            </a:r>
          </a:p>
          <a:p>
            <a:pPr>
              <a:defRPr/>
            </a:pPr>
            <a:endParaRPr lang="en-US" dirty="0"/>
          </a:p>
          <a:p>
            <a:pPr>
              <a:defRPr/>
            </a:pPr>
            <a:r>
              <a:rPr lang="en-US" dirty="0"/>
              <a:t>Some power is in the cladding</a:t>
            </a:r>
          </a:p>
          <a:p>
            <a:pPr marL="0" indent="0">
              <a:buNone/>
              <a:defRPr/>
            </a:pPr>
            <a:endParaRPr lang="en-US" dirty="0"/>
          </a:p>
          <a:p>
            <a:pPr>
              <a:defRPr/>
            </a:pPr>
            <a:r>
              <a:rPr lang="en-US" dirty="0"/>
              <a:t>The area where 95% of the light is carried is called the “Mode Field Diameter (MFD)</a:t>
            </a:r>
          </a:p>
          <a:p>
            <a:pPr>
              <a:defRPr/>
            </a:pPr>
            <a:endParaRPr lang="en-US" dirty="0"/>
          </a:p>
        </p:txBody>
      </p:sp>
      <p:sp>
        <p:nvSpPr>
          <p:cNvPr id="35" name="TextBox 17">
            <a:extLst>
              <a:ext uri="{FF2B5EF4-FFF2-40B4-BE49-F238E27FC236}">
                <a16:creationId xmlns:a16="http://schemas.microsoft.com/office/drawing/2014/main" id="{8B33816E-E115-498B-94A6-38E79ADED52A}"/>
              </a:ext>
            </a:extLst>
          </p:cNvPr>
          <p:cNvSpPr txBox="1">
            <a:spLocks noChangeArrowheads="1"/>
          </p:cNvSpPr>
          <p:nvPr/>
        </p:nvSpPr>
        <p:spPr bwMode="auto">
          <a:xfrm>
            <a:off x="8398670" y="2695575"/>
            <a:ext cx="36750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dirty="0"/>
              <a:t>Mode Field Diameter (9-10 microns)</a:t>
            </a:r>
          </a:p>
        </p:txBody>
      </p:sp>
    </p:spTree>
    <p:extLst>
      <p:ext uri="{BB962C8B-B14F-4D97-AF65-F5344CB8AC3E}">
        <p14:creationId xmlns:p14="http://schemas.microsoft.com/office/powerpoint/2010/main" val="135523565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719138" y="293558"/>
            <a:ext cx="7772400" cy="685800"/>
          </a:xfrm>
        </p:spPr>
        <p:txBody>
          <a:bodyPr vert="horz" lIns="92075" tIns="46038" rIns="92075" bIns="46038" rtlCol="0" anchor="ctr">
            <a:normAutofit/>
          </a:bodyPr>
          <a:lstStyle/>
          <a:p>
            <a:r>
              <a:rPr lang="en-US" altLang="en-US" sz="2800" dirty="0"/>
              <a:t>Attenuation</a:t>
            </a:r>
          </a:p>
        </p:txBody>
      </p:sp>
      <p:sp>
        <p:nvSpPr>
          <p:cNvPr id="8196" name="Rectangle 3"/>
          <p:cNvSpPr>
            <a:spLocks noGrp="1" noChangeArrowheads="1"/>
          </p:cNvSpPr>
          <p:nvPr>
            <p:ph type="body" idx="1"/>
          </p:nvPr>
        </p:nvSpPr>
        <p:spPr>
          <a:xfrm>
            <a:off x="391411" y="1951713"/>
            <a:ext cx="5399789" cy="1392865"/>
          </a:xfrm>
        </p:spPr>
        <p:txBody>
          <a:bodyPr vert="horz" lIns="92075" tIns="46038" rIns="92075" bIns="46038" rtlCol="0">
            <a:normAutofit/>
          </a:bodyPr>
          <a:lstStyle/>
          <a:p>
            <a:pPr>
              <a:buClr>
                <a:srgbClr val="CC3300"/>
              </a:buClr>
            </a:pPr>
            <a:r>
              <a:rPr lang="en-US" altLang="en-US" dirty="0"/>
              <a:t>The loss of light power over distance</a:t>
            </a:r>
          </a:p>
          <a:p>
            <a:pPr>
              <a:buClr>
                <a:srgbClr val="CC3300"/>
              </a:buClr>
            </a:pPr>
            <a:r>
              <a:rPr lang="en-US" altLang="en-US" dirty="0"/>
              <a:t>Measured in dB/km</a:t>
            </a:r>
          </a:p>
          <a:p>
            <a:pPr>
              <a:buClr>
                <a:srgbClr val="CC3300"/>
              </a:buClr>
            </a:pPr>
            <a:r>
              <a:rPr lang="en-US" altLang="en-US" dirty="0"/>
              <a:t>Depends on wavelength</a:t>
            </a:r>
          </a:p>
        </p:txBody>
      </p:sp>
      <p:graphicFrame>
        <p:nvGraphicFramePr>
          <p:cNvPr id="8197" name="Object 4"/>
          <p:cNvGraphicFramePr>
            <a:graphicFrameLocks/>
          </p:cNvGraphicFramePr>
          <p:nvPr>
            <p:extLst>
              <p:ext uri="{D42A27DB-BD31-4B8C-83A1-F6EECF244321}">
                <p14:modId xmlns:p14="http://schemas.microsoft.com/office/powerpoint/2010/main" val="3720887486"/>
              </p:ext>
            </p:extLst>
          </p:nvPr>
        </p:nvGraphicFramePr>
        <p:xfrm>
          <a:off x="4393867" y="3915801"/>
          <a:ext cx="7635875" cy="1892300"/>
        </p:xfrm>
        <a:graphic>
          <a:graphicData uri="http://schemas.openxmlformats.org/presentationml/2006/ole">
            <mc:AlternateContent xmlns:mc="http://schemas.openxmlformats.org/markup-compatibility/2006">
              <mc:Choice xmlns:v="urn:schemas-microsoft-com:vml" Requires="v">
                <p:oleObj spid="_x0000_s9432" name="VISIO" r:id="rId4" imgW="7645908" imgH="1901952" progId="Visio.Drawing.5">
                  <p:embed/>
                </p:oleObj>
              </mc:Choice>
              <mc:Fallback>
                <p:oleObj name="VISIO" r:id="rId4" imgW="7645908" imgH="1901952" progId="Visio.Drawing.5">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3867" y="3915801"/>
                        <a:ext cx="7635875"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8" name="Text Box 5"/>
          <p:cNvSpPr txBox="1">
            <a:spLocks noChangeArrowheads="1"/>
          </p:cNvSpPr>
          <p:nvPr/>
        </p:nvSpPr>
        <p:spPr bwMode="auto">
          <a:xfrm>
            <a:off x="7681580" y="3344578"/>
            <a:ext cx="37048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spcBef>
                <a:spcPct val="0"/>
              </a:spcBef>
            </a:pPr>
            <a:r>
              <a:rPr lang="en-US" altLang="en-US" sz="1800" dirty="0">
                <a:latin typeface="Arial" charset="0"/>
              </a:rPr>
              <a:t>dB = 10 log (Power out / Power in)</a:t>
            </a:r>
            <a:endParaRPr lang="en-US" altLang="en-US" sz="1800" dirty="0">
              <a:latin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17051296"/>
              </p:ext>
            </p:extLst>
          </p:nvPr>
        </p:nvGraphicFramePr>
        <p:xfrm>
          <a:off x="7038975" y="1658375"/>
          <a:ext cx="4073526" cy="1585192"/>
        </p:xfrm>
        <a:graphic>
          <a:graphicData uri="http://schemas.openxmlformats.org/drawingml/2006/table">
            <a:tbl>
              <a:tblPr firstRow="1" bandRow="1">
                <a:tableStyleId>{5C22544A-7EE6-4342-B048-85BDC9FD1C3A}</a:tableStyleId>
              </a:tblPr>
              <a:tblGrid>
                <a:gridCol w="2036763">
                  <a:extLst>
                    <a:ext uri="{9D8B030D-6E8A-4147-A177-3AD203B41FA5}">
                      <a16:colId xmlns:a16="http://schemas.microsoft.com/office/drawing/2014/main" val="20000"/>
                    </a:ext>
                  </a:extLst>
                </a:gridCol>
                <a:gridCol w="2036763">
                  <a:extLst>
                    <a:ext uri="{9D8B030D-6E8A-4147-A177-3AD203B41FA5}">
                      <a16:colId xmlns:a16="http://schemas.microsoft.com/office/drawing/2014/main" val="20001"/>
                    </a:ext>
                  </a:extLst>
                </a:gridCol>
              </a:tblGrid>
              <a:tr h="371078">
                <a:tc>
                  <a:txBody>
                    <a:bodyPr/>
                    <a:lstStyle/>
                    <a:p>
                      <a:pPr algn="ctr"/>
                      <a:r>
                        <a:rPr lang="en-US" sz="2000" dirty="0">
                          <a:solidFill>
                            <a:schemeClr val="tx1"/>
                          </a:solidFill>
                        </a:rPr>
                        <a:t>dB</a:t>
                      </a:r>
                    </a:p>
                  </a:txBody>
                  <a:tcPr marL="91409" marR="91409" marT="45749" marB="45749"/>
                </a:tc>
                <a:tc>
                  <a:txBody>
                    <a:bodyPr/>
                    <a:lstStyle/>
                    <a:p>
                      <a:pPr algn="ctr"/>
                      <a:r>
                        <a:rPr lang="en-US" sz="2000" dirty="0">
                          <a:solidFill>
                            <a:schemeClr val="tx1"/>
                          </a:solidFill>
                        </a:rPr>
                        <a:t>Power through</a:t>
                      </a:r>
                    </a:p>
                  </a:txBody>
                  <a:tcPr marL="91409" marR="91409" marT="45749" marB="45749"/>
                </a:tc>
                <a:extLst>
                  <a:ext uri="{0D108BD9-81ED-4DB2-BD59-A6C34878D82A}">
                    <a16:rowId xmlns:a16="http://schemas.microsoft.com/office/drawing/2014/main" val="10000"/>
                  </a:ext>
                </a:extLst>
              </a:tr>
              <a:tr h="371078">
                <a:tc>
                  <a:txBody>
                    <a:bodyPr/>
                    <a:lstStyle/>
                    <a:p>
                      <a:pPr algn="ctr"/>
                      <a:r>
                        <a:rPr lang="en-US" sz="2000" dirty="0"/>
                        <a:t>0.3</a:t>
                      </a:r>
                    </a:p>
                  </a:txBody>
                  <a:tcPr marL="91409" marR="91409" marT="45749" marB="45749"/>
                </a:tc>
                <a:tc>
                  <a:txBody>
                    <a:bodyPr/>
                    <a:lstStyle/>
                    <a:p>
                      <a:pPr algn="ctr"/>
                      <a:r>
                        <a:rPr lang="en-US" sz="2000" dirty="0"/>
                        <a:t>93%</a:t>
                      </a:r>
                    </a:p>
                  </a:txBody>
                  <a:tcPr marL="91409" marR="91409" marT="45749" marB="45749"/>
                </a:tc>
                <a:extLst>
                  <a:ext uri="{0D108BD9-81ED-4DB2-BD59-A6C34878D82A}">
                    <a16:rowId xmlns:a16="http://schemas.microsoft.com/office/drawing/2014/main" val="10001"/>
                  </a:ext>
                </a:extLst>
              </a:tr>
              <a:tr h="371078">
                <a:tc>
                  <a:txBody>
                    <a:bodyPr/>
                    <a:lstStyle/>
                    <a:p>
                      <a:pPr algn="ctr"/>
                      <a:r>
                        <a:rPr lang="en-US" sz="2000" dirty="0"/>
                        <a:t>0.4</a:t>
                      </a:r>
                    </a:p>
                  </a:txBody>
                  <a:tcPr marL="91409" marR="91409" marT="45749" marB="45749"/>
                </a:tc>
                <a:tc>
                  <a:txBody>
                    <a:bodyPr/>
                    <a:lstStyle/>
                    <a:p>
                      <a:pPr algn="ctr"/>
                      <a:r>
                        <a:rPr lang="en-US" sz="2000" dirty="0"/>
                        <a:t>91%</a:t>
                      </a:r>
                    </a:p>
                  </a:txBody>
                  <a:tcPr marL="91409" marR="91409" marT="45749" marB="45749"/>
                </a:tc>
                <a:extLst>
                  <a:ext uri="{0D108BD9-81ED-4DB2-BD59-A6C34878D82A}">
                    <a16:rowId xmlns:a16="http://schemas.microsoft.com/office/drawing/2014/main" val="10002"/>
                  </a:ext>
                </a:extLst>
              </a:tr>
              <a:tr h="371078">
                <a:tc>
                  <a:txBody>
                    <a:bodyPr/>
                    <a:lstStyle/>
                    <a:p>
                      <a:pPr algn="ctr"/>
                      <a:r>
                        <a:rPr lang="en-US" sz="2000" dirty="0"/>
                        <a:t>3.0</a:t>
                      </a:r>
                    </a:p>
                  </a:txBody>
                  <a:tcPr marL="91409" marR="91409" marT="45749" marB="45749"/>
                </a:tc>
                <a:tc>
                  <a:txBody>
                    <a:bodyPr/>
                    <a:lstStyle/>
                    <a:p>
                      <a:pPr algn="ctr"/>
                      <a:r>
                        <a:rPr lang="en-US" sz="2000" dirty="0"/>
                        <a:t>50%</a:t>
                      </a:r>
                    </a:p>
                  </a:txBody>
                  <a:tcPr marL="91409" marR="91409" marT="45749" marB="45749"/>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4480455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73395" y="206375"/>
            <a:ext cx="7772400" cy="685800"/>
          </a:xfrm>
        </p:spPr>
        <p:txBody>
          <a:bodyPr>
            <a:normAutofit/>
          </a:bodyPr>
          <a:lstStyle/>
          <a:p>
            <a:r>
              <a:rPr lang="en-US" altLang="en-US" sz="2800" dirty="0"/>
              <a:t>Attenuation Mechanisms</a:t>
            </a:r>
          </a:p>
        </p:txBody>
      </p:sp>
      <p:pic>
        <p:nvPicPr>
          <p:cNvPr id="9220" name="Picture 3"/>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92995" y="1254125"/>
            <a:ext cx="5360988" cy="492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Rectangle 4"/>
          <p:cNvSpPr>
            <a:spLocks noChangeArrowheads="1"/>
          </p:cNvSpPr>
          <p:nvPr/>
        </p:nvSpPr>
        <p:spPr bwMode="auto">
          <a:xfrm>
            <a:off x="5321595" y="1254125"/>
            <a:ext cx="4724400" cy="1524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9222" name="Rectangle 5"/>
          <p:cNvSpPr>
            <a:spLocks noChangeArrowheads="1"/>
          </p:cNvSpPr>
          <p:nvPr/>
        </p:nvSpPr>
        <p:spPr bwMode="auto">
          <a:xfrm>
            <a:off x="5321595" y="1520825"/>
            <a:ext cx="9906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spcBef>
                <a:spcPct val="0"/>
              </a:spcBef>
            </a:pPr>
            <a:r>
              <a:rPr lang="en-US" altLang="en-US">
                <a:latin typeface="Times New Roman" pitchFamily="18" charset="0"/>
              </a:rPr>
              <a:t>	</a:t>
            </a:r>
          </a:p>
        </p:txBody>
      </p:sp>
      <p:sp>
        <p:nvSpPr>
          <p:cNvPr id="9223" name="Rectangle 6"/>
          <p:cNvSpPr>
            <a:spLocks noChangeArrowheads="1"/>
          </p:cNvSpPr>
          <p:nvPr/>
        </p:nvSpPr>
        <p:spPr bwMode="auto">
          <a:xfrm>
            <a:off x="6616995" y="1520825"/>
            <a:ext cx="18288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9224" name="Rectangle 7"/>
          <p:cNvSpPr>
            <a:spLocks noChangeArrowheads="1"/>
          </p:cNvSpPr>
          <p:nvPr/>
        </p:nvSpPr>
        <p:spPr bwMode="auto">
          <a:xfrm>
            <a:off x="8445795" y="1558925"/>
            <a:ext cx="17526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9225" name="Rectangle 8"/>
          <p:cNvSpPr>
            <a:spLocks noChangeArrowheads="1"/>
          </p:cNvSpPr>
          <p:nvPr/>
        </p:nvSpPr>
        <p:spPr bwMode="auto">
          <a:xfrm>
            <a:off x="6616995" y="3654425"/>
            <a:ext cx="9906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9226" name="Text Box 9"/>
          <p:cNvSpPr txBox="1">
            <a:spLocks noChangeArrowheads="1"/>
          </p:cNvSpPr>
          <p:nvPr/>
        </p:nvSpPr>
        <p:spPr bwMode="auto">
          <a:xfrm>
            <a:off x="5092995" y="1458916"/>
            <a:ext cx="1296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spcBef>
                <a:spcPct val="0"/>
              </a:spcBef>
            </a:pPr>
            <a:r>
              <a:rPr lang="en-US" altLang="en-US" sz="2000">
                <a:latin typeface="Times New Roman" pitchFamily="18" charset="0"/>
              </a:rPr>
              <a:t>Microbend</a:t>
            </a:r>
          </a:p>
        </p:txBody>
      </p:sp>
      <p:sp>
        <p:nvSpPr>
          <p:cNvPr id="9227" name="Rectangle 10"/>
          <p:cNvSpPr>
            <a:spLocks noChangeArrowheads="1"/>
          </p:cNvSpPr>
          <p:nvPr/>
        </p:nvSpPr>
        <p:spPr bwMode="auto">
          <a:xfrm>
            <a:off x="8445798" y="1558928"/>
            <a:ext cx="1325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spcBef>
                <a:spcPct val="0"/>
              </a:spcBef>
            </a:pPr>
            <a:r>
              <a:rPr lang="en-US" altLang="en-US" sz="2000">
                <a:latin typeface="Times New Roman" pitchFamily="18" charset="0"/>
              </a:rPr>
              <a:t>Absorption</a:t>
            </a:r>
          </a:p>
        </p:txBody>
      </p:sp>
      <p:sp>
        <p:nvSpPr>
          <p:cNvPr id="9228" name="Rectangle 11"/>
          <p:cNvSpPr>
            <a:spLocks noChangeArrowheads="1"/>
          </p:cNvSpPr>
          <p:nvPr/>
        </p:nvSpPr>
        <p:spPr bwMode="auto">
          <a:xfrm>
            <a:off x="7234533" y="1458916"/>
            <a:ext cx="1211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spcBef>
                <a:spcPct val="0"/>
              </a:spcBef>
            </a:pPr>
            <a:r>
              <a:rPr lang="en-US" altLang="en-US" sz="2000">
                <a:latin typeface="Times New Roman" pitchFamily="18" charset="0"/>
              </a:rPr>
              <a:t>Scattering</a:t>
            </a:r>
          </a:p>
        </p:txBody>
      </p:sp>
      <p:sp>
        <p:nvSpPr>
          <p:cNvPr id="9229" name="Rectangle 12"/>
          <p:cNvSpPr>
            <a:spLocks noChangeArrowheads="1"/>
          </p:cNvSpPr>
          <p:nvPr/>
        </p:nvSpPr>
        <p:spPr bwMode="auto">
          <a:xfrm>
            <a:off x="6585245" y="3486153"/>
            <a:ext cx="1339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spcBef>
                <a:spcPct val="0"/>
              </a:spcBef>
            </a:pPr>
            <a:r>
              <a:rPr lang="en-US" altLang="en-US" sz="2000">
                <a:latin typeface="Times New Roman" pitchFamily="18" charset="0"/>
              </a:rPr>
              <a:t>Macrobend</a:t>
            </a:r>
          </a:p>
        </p:txBody>
      </p:sp>
      <p:sp>
        <p:nvSpPr>
          <p:cNvPr id="187405" name="Rectangle 13"/>
          <p:cNvSpPr>
            <a:spLocks noChangeArrowheads="1"/>
          </p:cNvSpPr>
          <p:nvPr/>
        </p:nvSpPr>
        <p:spPr bwMode="auto">
          <a:xfrm>
            <a:off x="858539" y="1463678"/>
            <a:ext cx="3124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20000"/>
              </a:lnSpc>
              <a:spcBef>
                <a:spcPct val="0"/>
              </a:spcBef>
              <a:buClr>
                <a:schemeClr val="tx2"/>
              </a:buClr>
              <a:buFont typeface="Arial" pitchFamily="34" charset="0"/>
              <a:buChar char="•"/>
              <a:defRPr/>
            </a:pPr>
            <a:r>
              <a:rPr lang="en-US" sz="2000" b="1" dirty="0">
                <a:latin typeface="Arial" charset="0"/>
              </a:rPr>
              <a:t>Absorption</a:t>
            </a:r>
          </a:p>
          <a:p>
            <a:pPr marL="800100" lvl="1" indent="-342900">
              <a:lnSpc>
                <a:spcPct val="120000"/>
              </a:lnSpc>
              <a:spcBef>
                <a:spcPct val="0"/>
              </a:spcBef>
              <a:buClr>
                <a:schemeClr val="tx2"/>
              </a:buClr>
              <a:buFont typeface="Arial" pitchFamily="34" charset="0"/>
              <a:buChar char="•"/>
              <a:defRPr/>
            </a:pPr>
            <a:r>
              <a:rPr lang="en-US" dirty="0">
                <a:latin typeface="Arial" charset="0"/>
              </a:rPr>
              <a:t>Glass and dopants</a:t>
            </a:r>
          </a:p>
          <a:p>
            <a:pPr marL="342900" indent="-342900">
              <a:lnSpc>
                <a:spcPct val="130000"/>
              </a:lnSpc>
              <a:spcBef>
                <a:spcPct val="0"/>
              </a:spcBef>
              <a:buClr>
                <a:schemeClr val="tx2"/>
              </a:buClr>
              <a:buFont typeface="Arial" pitchFamily="34" charset="0"/>
              <a:buChar char="•"/>
              <a:defRPr/>
            </a:pPr>
            <a:r>
              <a:rPr lang="en-US" sz="2000" b="1" dirty="0">
                <a:latin typeface="Arial" charset="0"/>
              </a:rPr>
              <a:t>Scattering</a:t>
            </a:r>
          </a:p>
          <a:p>
            <a:pPr marL="800100" lvl="1" indent="-342900">
              <a:lnSpc>
                <a:spcPct val="130000"/>
              </a:lnSpc>
              <a:spcBef>
                <a:spcPct val="0"/>
              </a:spcBef>
              <a:buClr>
                <a:schemeClr val="tx2"/>
              </a:buClr>
              <a:buFont typeface="Arial" pitchFamily="34" charset="0"/>
              <a:buChar char="•"/>
              <a:defRPr/>
            </a:pPr>
            <a:r>
              <a:rPr lang="en-US" dirty="0">
                <a:latin typeface="Arial" charset="0"/>
              </a:rPr>
              <a:t>Impurities</a:t>
            </a:r>
          </a:p>
          <a:p>
            <a:pPr marL="342900" indent="-342900">
              <a:lnSpc>
                <a:spcPct val="130000"/>
              </a:lnSpc>
              <a:spcBef>
                <a:spcPct val="0"/>
              </a:spcBef>
              <a:buClr>
                <a:schemeClr val="tx2"/>
              </a:buClr>
              <a:buFont typeface="Arial" pitchFamily="34" charset="0"/>
              <a:buChar char="•"/>
              <a:defRPr/>
            </a:pPr>
            <a:r>
              <a:rPr lang="en-US" sz="2000" b="1" dirty="0" err="1">
                <a:latin typeface="Arial" charset="0"/>
              </a:rPr>
              <a:t>Microbending</a:t>
            </a:r>
            <a:endParaRPr lang="en-US" sz="2000" b="1" dirty="0">
              <a:latin typeface="Arial" charset="0"/>
            </a:endParaRPr>
          </a:p>
          <a:p>
            <a:pPr marL="800100" lvl="1" indent="-342900">
              <a:lnSpc>
                <a:spcPct val="130000"/>
              </a:lnSpc>
              <a:spcBef>
                <a:spcPct val="0"/>
              </a:spcBef>
              <a:buClr>
                <a:schemeClr val="tx2"/>
              </a:buClr>
              <a:buFont typeface="Arial" pitchFamily="34" charset="0"/>
              <a:buChar char="•"/>
              <a:defRPr/>
            </a:pPr>
            <a:r>
              <a:rPr lang="en-US" dirty="0">
                <a:latin typeface="Arial" charset="0"/>
              </a:rPr>
              <a:t>Cabling or other stresses</a:t>
            </a:r>
          </a:p>
          <a:p>
            <a:pPr marL="342900" indent="-342900">
              <a:lnSpc>
                <a:spcPct val="140000"/>
              </a:lnSpc>
              <a:spcBef>
                <a:spcPct val="0"/>
              </a:spcBef>
              <a:buClr>
                <a:schemeClr val="tx2"/>
              </a:buClr>
              <a:buFont typeface="Arial" pitchFamily="34" charset="0"/>
              <a:buChar char="•"/>
              <a:defRPr/>
            </a:pPr>
            <a:r>
              <a:rPr lang="en-US" sz="2000" b="1" dirty="0" err="1">
                <a:latin typeface="Arial" charset="0"/>
              </a:rPr>
              <a:t>Macrobending</a:t>
            </a:r>
            <a:endParaRPr lang="en-US" sz="2000" b="1" dirty="0"/>
          </a:p>
          <a:p>
            <a:pPr marL="800100" lvl="1" indent="-342900">
              <a:lnSpc>
                <a:spcPct val="140000"/>
              </a:lnSpc>
              <a:spcBef>
                <a:spcPct val="0"/>
              </a:spcBef>
              <a:buClr>
                <a:schemeClr val="tx2"/>
              </a:buClr>
              <a:buFont typeface="Arial" pitchFamily="34" charset="0"/>
              <a:buChar char="•"/>
              <a:defRPr/>
            </a:pPr>
            <a:r>
              <a:rPr lang="en-US" dirty="0">
                <a:latin typeface="Arial" charset="0"/>
              </a:rPr>
              <a:t>Sharp bends</a:t>
            </a:r>
          </a:p>
          <a:p>
            <a:pPr marL="285750" indent="-285750">
              <a:lnSpc>
                <a:spcPct val="120000"/>
              </a:lnSpc>
              <a:spcBef>
                <a:spcPct val="0"/>
              </a:spcBef>
              <a:buClr>
                <a:schemeClr val="tx2"/>
              </a:buClr>
              <a:buFont typeface="Arial" pitchFamily="34" charset="0"/>
              <a:buChar char="•"/>
              <a:defRPr/>
            </a:pPr>
            <a:endParaRPr lang="en-US" b="1" dirty="0">
              <a:latin typeface="Arial" charset="0"/>
            </a:endParaRPr>
          </a:p>
        </p:txBody>
      </p:sp>
    </p:spTree>
    <p:extLst>
      <p:ext uri="{BB962C8B-B14F-4D97-AF65-F5344CB8AC3E}">
        <p14:creationId xmlns:p14="http://schemas.microsoft.com/office/powerpoint/2010/main" val="1900288427"/>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a:xfrm>
            <a:off x="558917" y="332703"/>
            <a:ext cx="8507413" cy="895350"/>
          </a:xfrm>
        </p:spPr>
        <p:txBody>
          <a:bodyPr vert="horz" lIns="68262" tIns="34925" rIns="68262" bIns="34925" rtlCol="0" anchor="ctr">
            <a:normAutofit/>
          </a:bodyPr>
          <a:lstStyle/>
          <a:p>
            <a:pPr defTabSz="684213"/>
            <a:r>
              <a:rPr lang="en-US" altLang="en-US" sz="2800" dirty="0"/>
              <a:t>Intrinsic Attenuation - Rayleigh Scattering Loss</a:t>
            </a:r>
            <a:br>
              <a:rPr lang="en-US" altLang="en-US" sz="2000" dirty="0"/>
            </a:br>
            <a:r>
              <a:rPr lang="en-US" altLang="en-US" sz="1800" dirty="0">
                <a:solidFill>
                  <a:srgbClr val="002060"/>
                </a:solidFill>
              </a:rPr>
              <a:t>Caused by variations in the density of the glass</a:t>
            </a:r>
          </a:p>
        </p:txBody>
      </p:sp>
      <p:grpSp>
        <p:nvGrpSpPr>
          <p:cNvPr id="10244" name="Group 3"/>
          <p:cNvGrpSpPr>
            <a:grpSpLocks/>
          </p:cNvGrpSpPr>
          <p:nvPr/>
        </p:nvGrpSpPr>
        <p:grpSpPr bwMode="auto">
          <a:xfrm>
            <a:off x="2686051" y="1642490"/>
            <a:ext cx="7720012" cy="3763959"/>
            <a:chOff x="1333" y="1283"/>
            <a:chExt cx="3623" cy="1642"/>
          </a:xfrm>
        </p:grpSpPr>
        <p:sp>
          <p:nvSpPr>
            <p:cNvPr id="10247" name="Oval 4"/>
            <p:cNvSpPr>
              <a:spLocks noChangeArrowheads="1"/>
            </p:cNvSpPr>
            <p:nvPr/>
          </p:nvSpPr>
          <p:spPr bwMode="auto">
            <a:xfrm>
              <a:off x="3420" y="1513"/>
              <a:ext cx="568" cy="1048"/>
            </a:xfrm>
            <a:prstGeom prst="ellipse">
              <a:avLst/>
            </a:prstGeom>
            <a:gradFill rotWithShape="0">
              <a:gsLst>
                <a:gs pos="0">
                  <a:srgbClr val="AEAEAE"/>
                </a:gs>
                <a:gs pos="50000">
                  <a:srgbClr val="DADADA"/>
                </a:gs>
                <a:gs pos="100000">
                  <a:srgbClr val="AEAEAE"/>
                </a:gs>
              </a:gsLst>
              <a:lin ang="5400000" scaled="1"/>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0248" name="Rectangle 5"/>
            <p:cNvSpPr>
              <a:spLocks noChangeArrowheads="1"/>
            </p:cNvSpPr>
            <p:nvPr/>
          </p:nvSpPr>
          <p:spPr bwMode="auto">
            <a:xfrm>
              <a:off x="2245" y="1516"/>
              <a:ext cx="1465" cy="1060"/>
            </a:xfrm>
            <a:prstGeom prst="rect">
              <a:avLst/>
            </a:prstGeom>
            <a:gradFill rotWithShape="0">
              <a:gsLst>
                <a:gs pos="0">
                  <a:srgbClr val="AEAEAE"/>
                </a:gs>
                <a:gs pos="50000">
                  <a:srgbClr val="DADADA"/>
                </a:gs>
                <a:gs pos="100000">
                  <a:srgbClr val="AEAEAE"/>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0249" name="Line 6"/>
            <p:cNvSpPr>
              <a:spLocks noChangeShapeType="1"/>
            </p:cNvSpPr>
            <p:nvPr/>
          </p:nvSpPr>
          <p:spPr bwMode="auto">
            <a:xfrm>
              <a:off x="2225" y="1507"/>
              <a:ext cx="148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0" name="Line 7"/>
            <p:cNvSpPr>
              <a:spLocks noChangeShapeType="1"/>
            </p:cNvSpPr>
            <p:nvPr/>
          </p:nvSpPr>
          <p:spPr bwMode="auto">
            <a:xfrm>
              <a:off x="2251" y="2575"/>
              <a:ext cx="1497" cy="2"/>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1" name="Rectangle 8"/>
            <p:cNvSpPr>
              <a:spLocks noChangeArrowheads="1"/>
            </p:cNvSpPr>
            <p:nvPr/>
          </p:nvSpPr>
          <p:spPr bwMode="auto">
            <a:xfrm>
              <a:off x="2226" y="1754"/>
              <a:ext cx="1687" cy="531"/>
            </a:xfrm>
            <a:prstGeom prst="rect">
              <a:avLst/>
            </a:prstGeom>
            <a:gradFill rotWithShape="0">
              <a:gsLst>
                <a:gs pos="0">
                  <a:srgbClr val="999999"/>
                </a:gs>
                <a:gs pos="50000">
                  <a:srgbClr val="FFFFFF"/>
                </a:gs>
                <a:gs pos="100000">
                  <a:srgbClr val="99999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0252" name="Oval 9"/>
            <p:cNvSpPr>
              <a:spLocks noChangeArrowheads="1"/>
            </p:cNvSpPr>
            <p:nvPr/>
          </p:nvSpPr>
          <p:spPr bwMode="auto">
            <a:xfrm>
              <a:off x="1955" y="1513"/>
              <a:ext cx="568" cy="1048"/>
            </a:xfrm>
            <a:prstGeom prst="ellipse">
              <a:avLst/>
            </a:prstGeom>
            <a:solidFill>
              <a:srgbClr val="CECECE"/>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0253" name="Oval 10"/>
            <p:cNvSpPr>
              <a:spLocks noChangeArrowheads="1"/>
            </p:cNvSpPr>
            <p:nvPr/>
          </p:nvSpPr>
          <p:spPr bwMode="auto">
            <a:xfrm>
              <a:off x="2051" y="1749"/>
              <a:ext cx="280" cy="520"/>
            </a:xfrm>
            <a:prstGeom prst="ellipse">
              <a:avLst/>
            </a:prstGeom>
            <a:gradFill rotWithShape="0">
              <a:gsLst>
                <a:gs pos="0">
                  <a:srgbClr val="999999"/>
                </a:gs>
                <a:gs pos="50000">
                  <a:srgbClr val="FFFFFF"/>
                </a:gs>
                <a:gs pos="100000">
                  <a:srgbClr val="99999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0254" name="Rectangle 11"/>
            <p:cNvSpPr>
              <a:spLocks noChangeArrowheads="1"/>
            </p:cNvSpPr>
            <p:nvPr/>
          </p:nvSpPr>
          <p:spPr bwMode="auto">
            <a:xfrm>
              <a:off x="1743" y="1740"/>
              <a:ext cx="446" cy="530"/>
            </a:xfrm>
            <a:prstGeom prst="rect">
              <a:avLst/>
            </a:prstGeom>
            <a:gradFill rotWithShape="0">
              <a:gsLst>
                <a:gs pos="0">
                  <a:srgbClr val="999999"/>
                </a:gs>
                <a:gs pos="50000">
                  <a:srgbClr val="FFFFFF"/>
                </a:gs>
                <a:gs pos="100000">
                  <a:srgbClr val="99999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0255" name="Line 12"/>
            <p:cNvSpPr>
              <a:spLocks noChangeShapeType="1"/>
            </p:cNvSpPr>
            <p:nvPr/>
          </p:nvSpPr>
          <p:spPr bwMode="auto">
            <a:xfrm>
              <a:off x="1743" y="1740"/>
              <a:ext cx="46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6" name="Oval 13"/>
            <p:cNvSpPr>
              <a:spLocks noChangeArrowheads="1"/>
            </p:cNvSpPr>
            <p:nvPr/>
          </p:nvSpPr>
          <p:spPr bwMode="auto">
            <a:xfrm>
              <a:off x="1619" y="1749"/>
              <a:ext cx="280" cy="520"/>
            </a:xfrm>
            <a:prstGeom prst="ellipse">
              <a:avLst/>
            </a:prstGeom>
            <a:solidFill>
              <a:schemeClr val="bg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0257" name="Line 14"/>
            <p:cNvSpPr>
              <a:spLocks noChangeShapeType="1"/>
            </p:cNvSpPr>
            <p:nvPr/>
          </p:nvSpPr>
          <p:spPr bwMode="auto">
            <a:xfrm>
              <a:off x="1729" y="2270"/>
              <a:ext cx="47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8" name="Oval 15"/>
            <p:cNvSpPr>
              <a:spLocks noChangeArrowheads="1"/>
            </p:cNvSpPr>
            <p:nvPr/>
          </p:nvSpPr>
          <p:spPr bwMode="auto">
            <a:xfrm>
              <a:off x="2726" y="1870"/>
              <a:ext cx="54" cy="62"/>
            </a:xfrm>
            <a:prstGeom prst="ellipse">
              <a:avLst/>
            </a:prstGeom>
            <a:solidFill>
              <a:srgbClr val="7FFF00"/>
            </a:solidFill>
            <a:ln w="12700">
              <a:solidFill>
                <a:srgbClr val="7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0259" name="Oval 16"/>
            <p:cNvSpPr>
              <a:spLocks noChangeArrowheads="1"/>
            </p:cNvSpPr>
            <p:nvPr/>
          </p:nvSpPr>
          <p:spPr bwMode="auto">
            <a:xfrm>
              <a:off x="3384" y="2386"/>
              <a:ext cx="54" cy="62"/>
            </a:xfrm>
            <a:prstGeom prst="ellipse">
              <a:avLst/>
            </a:prstGeom>
            <a:solidFill>
              <a:srgbClr val="7FFF00"/>
            </a:solidFill>
            <a:ln w="12700">
              <a:solidFill>
                <a:srgbClr val="7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0260" name="Oval 17"/>
            <p:cNvSpPr>
              <a:spLocks noChangeArrowheads="1"/>
            </p:cNvSpPr>
            <p:nvPr/>
          </p:nvSpPr>
          <p:spPr bwMode="auto">
            <a:xfrm>
              <a:off x="3036" y="2147"/>
              <a:ext cx="54" cy="62"/>
            </a:xfrm>
            <a:prstGeom prst="ellipse">
              <a:avLst/>
            </a:prstGeom>
            <a:solidFill>
              <a:srgbClr val="7FFF00"/>
            </a:solidFill>
            <a:ln w="12700">
              <a:solidFill>
                <a:srgbClr val="7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0261" name="Oval 18"/>
            <p:cNvSpPr>
              <a:spLocks noChangeArrowheads="1"/>
            </p:cNvSpPr>
            <p:nvPr/>
          </p:nvSpPr>
          <p:spPr bwMode="auto">
            <a:xfrm>
              <a:off x="3468" y="1963"/>
              <a:ext cx="54" cy="62"/>
            </a:xfrm>
            <a:prstGeom prst="ellipse">
              <a:avLst/>
            </a:prstGeom>
            <a:solidFill>
              <a:srgbClr val="7FFF00"/>
            </a:solidFill>
            <a:ln w="12700">
              <a:solidFill>
                <a:srgbClr val="7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0262" name="Oval 19"/>
            <p:cNvSpPr>
              <a:spLocks noChangeArrowheads="1"/>
            </p:cNvSpPr>
            <p:nvPr/>
          </p:nvSpPr>
          <p:spPr bwMode="auto">
            <a:xfrm>
              <a:off x="2701" y="2358"/>
              <a:ext cx="55" cy="62"/>
            </a:xfrm>
            <a:prstGeom prst="ellipse">
              <a:avLst/>
            </a:prstGeom>
            <a:solidFill>
              <a:srgbClr val="7FFF00"/>
            </a:solidFill>
            <a:ln w="12700">
              <a:solidFill>
                <a:srgbClr val="7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0263" name="Oval 20"/>
            <p:cNvSpPr>
              <a:spLocks noChangeArrowheads="1"/>
            </p:cNvSpPr>
            <p:nvPr/>
          </p:nvSpPr>
          <p:spPr bwMode="auto">
            <a:xfrm>
              <a:off x="2961" y="1575"/>
              <a:ext cx="54" cy="62"/>
            </a:xfrm>
            <a:prstGeom prst="ellipse">
              <a:avLst/>
            </a:prstGeom>
            <a:solidFill>
              <a:srgbClr val="7FFF00"/>
            </a:solidFill>
            <a:ln w="12700">
              <a:solidFill>
                <a:srgbClr val="7F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0264" name="Line 21"/>
            <p:cNvSpPr>
              <a:spLocks noChangeShapeType="1"/>
            </p:cNvSpPr>
            <p:nvPr/>
          </p:nvSpPr>
          <p:spPr bwMode="auto">
            <a:xfrm flipH="1">
              <a:off x="1333" y="1908"/>
              <a:ext cx="1389" cy="0"/>
            </a:xfrm>
            <a:prstGeom prst="line">
              <a:avLst/>
            </a:prstGeom>
            <a:noFill/>
            <a:ln w="28575">
              <a:solidFill>
                <a:schemeClr val="hlink"/>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5" name="Line 22"/>
            <p:cNvSpPr>
              <a:spLocks noChangeShapeType="1"/>
            </p:cNvSpPr>
            <p:nvPr/>
          </p:nvSpPr>
          <p:spPr bwMode="auto">
            <a:xfrm flipH="1" flipV="1">
              <a:off x="2624" y="1726"/>
              <a:ext cx="111" cy="168"/>
            </a:xfrm>
            <a:prstGeom prst="line">
              <a:avLst/>
            </a:prstGeom>
            <a:noFill/>
            <a:ln w="127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6" name="Line 23"/>
            <p:cNvSpPr>
              <a:spLocks noChangeShapeType="1"/>
            </p:cNvSpPr>
            <p:nvPr/>
          </p:nvSpPr>
          <p:spPr bwMode="auto">
            <a:xfrm>
              <a:off x="2769" y="1959"/>
              <a:ext cx="111" cy="168"/>
            </a:xfrm>
            <a:prstGeom prst="line">
              <a:avLst/>
            </a:prstGeom>
            <a:noFill/>
            <a:ln w="127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7" name="Line 24"/>
            <p:cNvSpPr>
              <a:spLocks noChangeShapeType="1"/>
            </p:cNvSpPr>
            <p:nvPr/>
          </p:nvSpPr>
          <p:spPr bwMode="auto">
            <a:xfrm flipV="1">
              <a:off x="2783" y="1668"/>
              <a:ext cx="111" cy="168"/>
            </a:xfrm>
            <a:prstGeom prst="line">
              <a:avLst/>
            </a:prstGeom>
            <a:noFill/>
            <a:ln w="127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8" name="Line 25"/>
            <p:cNvSpPr>
              <a:spLocks noChangeShapeType="1"/>
            </p:cNvSpPr>
            <p:nvPr/>
          </p:nvSpPr>
          <p:spPr bwMode="auto">
            <a:xfrm flipH="1">
              <a:off x="2609" y="1975"/>
              <a:ext cx="111" cy="168"/>
            </a:xfrm>
            <a:prstGeom prst="line">
              <a:avLst/>
            </a:prstGeom>
            <a:noFill/>
            <a:ln w="12700">
              <a:solidFill>
                <a:schemeClr val="hlink"/>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9" name="Oval 26"/>
            <p:cNvSpPr>
              <a:spLocks noChangeArrowheads="1"/>
            </p:cNvSpPr>
            <p:nvPr/>
          </p:nvSpPr>
          <p:spPr bwMode="auto">
            <a:xfrm>
              <a:off x="3851" y="1754"/>
              <a:ext cx="124" cy="503"/>
            </a:xfrm>
            <a:prstGeom prst="ellipse">
              <a:avLst/>
            </a:prstGeom>
            <a:gradFill rotWithShape="0">
              <a:gsLst>
                <a:gs pos="0">
                  <a:srgbClr val="999999"/>
                </a:gs>
                <a:gs pos="50000">
                  <a:srgbClr val="FFFFFF"/>
                </a:gs>
                <a:gs pos="100000">
                  <a:srgbClr val="99999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0270" name="Line 27"/>
            <p:cNvSpPr>
              <a:spLocks noChangeShapeType="1"/>
            </p:cNvSpPr>
            <p:nvPr/>
          </p:nvSpPr>
          <p:spPr bwMode="auto">
            <a:xfrm flipH="1">
              <a:off x="1345" y="2117"/>
              <a:ext cx="2791" cy="0"/>
            </a:xfrm>
            <a:prstGeom prst="line">
              <a:avLst/>
            </a:prstGeom>
            <a:noFill/>
            <a:ln w="28575">
              <a:solidFill>
                <a:schemeClr val="hlink"/>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1" name="Line 28"/>
            <p:cNvSpPr>
              <a:spLocks noChangeShapeType="1"/>
            </p:cNvSpPr>
            <p:nvPr/>
          </p:nvSpPr>
          <p:spPr bwMode="auto">
            <a:xfrm>
              <a:off x="2797" y="1950"/>
              <a:ext cx="1325" cy="6"/>
            </a:xfrm>
            <a:prstGeom prst="line">
              <a:avLst/>
            </a:prstGeom>
            <a:noFill/>
            <a:ln w="28575">
              <a:solidFill>
                <a:schemeClr val="hlink"/>
              </a:solidFill>
              <a:round/>
              <a:headEnd type="none" w="med" len="lg"/>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2" name="Rectangle 29"/>
            <p:cNvSpPr>
              <a:spLocks noChangeArrowheads="1"/>
            </p:cNvSpPr>
            <p:nvPr/>
          </p:nvSpPr>
          <p:spPr bwMode="auto">
            <a:xfrm>
              <a:off x="2810" y="2711"/>
              <a:ext cx="1784" cy="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spcBef>
                  <a:spcPct val="0"/>
                </a:spcBef>
              </a:pPr>
              <a:r>
                <a:rPr lang="en-US" altLang="en-US" sz="1600" b="1">
                  <a:solidFill>
                    <a:srgbClr val="081D58"/>
                  </a:solidFill>
                  <a:latin typeface="Arial" charset="0"/>
                </a:rPr>
                <a:t>changes in refractive index</a:t>
              </a:r>
            </a:p>
          </p:txBody>
        </p:sp>
        <p:sp>
          <p:nvSpPr>
            <p:cNvPr id="10273" name="Rectangle 30"/>
            <p:cNvSpPr>
              <a:spLocks noChangeArrowheads="1"/>
            </p:cNvSpPr>
            <p:nvPr/>
          </p:nvSpPr>
          <p:spPr bwMode="auto">
            <a:xfrm>
              <a:off x="4142" y="1859"/>
              <a:ext cx="814"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spcBef>
                  <a:spcPct val="0"/>
                </a:spcBef>
              </a:pPr>
              <a:r>
                <a:rPr lang="en-US" altLang="en-US" sz="1600" b="1">
                  <a:solidFill>
                    <a:srgbClr val="081D58"/>
                  </a:solidFill>
                  <a:latin typeface="Arial" charset="0"/>
                </a:rPr>
                <a:t>transmitted</a:t>
              </a:r>
            </a:p>
            <a:p>
              <a:pPr>
                <a:spcBef>
                  <a:spcPct val="0"/>
                </a:spcBef>
              </a:pPr>
              <a:r>
                <a:rPr lang="en-US" altLang="en-US" sz="1600" b="1">
                  <a:solidFill>
                    <a:srgbClr val="081D58"/>
                  </a:solidFill>
                  <a:latin typeface="Arial" charset="0"/>
                </a:rPr>
                <a:t>light</a:t>
              </a:r>
            </a:p>
          </p:txBody>
        </p:sp>
        <p:sp>
          <p:nvSpPr>
            <p:cNvPr id="10274" name="Rectangle 31"/>
            <p:cNvSpPr>
              <a:spLocks noChangeArrowheads="1"/>
            </p:cNvSpPr>
            <p:nvPr/>
          </p:nvSpPr>
          <p:spPr bwMode="auto">
            <a:xfrm>
              <a:off x="2054" y="1283"/>
              <a:ext cx="99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spcBef>
                  <a:spcPct val="0"/>
                </a:spcBef>
              </a:pPr>
              <a:r>
                <a:rPr lang="en-US" altLang="en-US" sz="1600" b="1" dirty="0">
                  <a:solidFill>
                    <a:srgbClr val="081D58"/>
                  </a:solidFill>
                  <a:latin typeface="Arial" charset="0"/>
                </a:rPr>
                <a:t>scattered light</a:t>
              </a:r>
            </a:p>
          </p:txBody>
        </p:sp>
        <p:sp>
          <p:nvSpPr>
            <p:cNvPr id="10275" name="Line 32"/>
            <p:cNvSpPr>
              <a:spLocks noChangeShapeType="1"/>
            </p:cNvSpPr>
            <p:nvPr/>
          </p:nvSpPr>
          <p:spPr bwMode="auto">
            <a:xfrm flipV="1">
              <a:off x="3336" y="2472"/>
              <a:ext cx="72" cy="228"/>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46" name="Rectangle 34"/>
          <p:cNvSpPr>
            <a:spLocks noChangeArrowheads="1"/>
          </p:cNvSpPr>
          <p:nvPr/>
        </p:nvSpPr>
        <p:spPr bwMode="auto">
          <a:xfrm>
            <a:off x="9840241" y="4835594"/>
            <a:ext cx="1526828"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spcBef>
                <a:spcPct val="0"/>
              </a:spcBef>
            </a:pPr>
            <a:r>
              <a:rPr lang="en-US" altLang="en-US" sz="3200" dirty="0">
                <a:solidFill>
                  <a:srgbClr val="081D58"/>
                </a:solidFill>
                <a:latin typeface="Arial" charset="0"/>
              </a:rPr>
              <a:t>A ≈1</a:t>
            </a:r>
            <a:r>
              <a:rPr lang="en-US" altLang="en-US" sz="3200" dirty="0">
                <a:solidFill>
                  <a:srgbClr val="081D58"/>
                </a:solidFill>
                <a:latin typeface="Symbol" pitchFamily="18" charset="2"/>
              </a:rPr>
              <a:t>/l</a:t>
            </a:r>
            <a:r>
              <a:rPr lang="en-US" altLang="en-US" sz="3200" baseline="30000" dirty="0">
                <a:solidFill>
                  <a:srgbClr val="081D58"/>
                </a:solidFill>
                <a:latin typeface="Arial" charset="0"/>
              </a:rPr>
              <a:t>4</a:t>
            </a:r>
          </a:p>
        </p:txBody>
      </p:sp>
    </p:spTree>
    <p:extLst>
      <p:ext uri="{BB962C8B-B14F-4D97-AF65-F5344CB8AC3E}">
        <p14:creationId xmlns:p14="http://schemas.microsoft.com/office/powerpoint/2010/main" val="348877525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43689" y="304800"/>
            <a:ext cx="7772400" cy="1143000"/>
          </a:xfrm>
        </p:spPr>
        <p:txBody>
          <a:bodyPr/>
          <a:lstStyle/>
          <a:p>
            <a:pPr eaLnBrk="1" hangingPunct="1"/>
            <a:r>
              <a:rPr lang="en-US" altLang="en-US" sz="2800" dirty="0"/>
              <a:t>Extrinsic Attenuation</a:t>
            </a:r>
            <a:br>
              <a:rPr lang="en-US" altLang="en-US" sz="2000" dirty="0"/>
            </a:br>
            <a:r>
              <a:rPr lang="en-US" altLang="en-US" sz="2000" i="1" dirty="0">
                <a:solidFill>
                  <a:srgbClr val="002060"/>
                </a:solidFill>
              </a:rPr>
              <a:t>“</a:t>
            </a:r>
            <a:r>
              <a:rPr lang="en-US" altLang="en-US" sz="2000" i="1" dirty="0" err="1">
                <a:solidFill>
                  <a:srgbClr val="002060"/>
                </a:solidFill>
              </a:rPr>
              <a:t>Microbend</a:t>
            </a:r>
            <a:r>
              <a:rPr lang="en-US" altLang="en-US" sz="2000" i="1" dirty="0">
                <a:solidFill>
                  <a:srgbClr val="002060"/>
                </a:solidFill>
              </a:rPr>
              <a:t>”</a:t>
            </a:r>
          </a:p>
        </p:txBody>
      </p:sp>
      <p:sp>
        <p:nvSpPr>
          <p:cNvPr id="14339" name="Freeform 3"/>
          <p:cNvSpPr>
            <a:spLocks/>
          </p:cNvSpPr>
          <p:nvPr/>
        </p:nvSpPr>
        <p:spPr bwMode="auto">
          <a:xfrm>
            <a:off x="2931301" y="2605090"/>
            <a:ext cx="6573838" cy="2435225"/>
          </a:xfrm>
          <a:custGeom>
            <a:avLst/>
            <a:gdLst>
              <a:gd name="T0" fmla="*/ 0 w 4141"/>
              <a:gd name="T1" fmla="*/ 0 h 1534"/>
              <a:gd name="T2" fmla="*/ 2147483647 w 4141"/>
              <a:gd name="T3" fmla="*/ 0 h 1534"/>
              <a:gd name="T4" fmla="*/ 2147483647 w 4141"/>
              <a:gd name="T5" fmla="*/ 2147483647 h 1534"/>
              <a:gd name="T6" fmla="*/ 2147483647 w 4141"/>
              <a:gd name="T7" fmla="*/ 2147483647 h 1534"/>
              <a:gd name="T8" fmla="*/ 2147483647 w 4141"/>
              <a:gd name="T9" fmla="*/ 2147483647 h 1534"/>
              <a:gd name="T10" fmla="*/ 2147483647 w 4141"/>
              <a:gd name="T11" fmla="*/ 2147483647 h 1534"/>
              <a:gd name="T12" fmla="*/ 0 w 4141"/>
              <a:gd name="T13" fmla="*/ 2147483647 h 1534"/>
              <a:gd name="T14" fmla="*/ 0 w 4141"/>
              <a:gd name="T15" fmla="*/ 0 h 1534"/>
              <a:gd name="T16" fmla="*/ 0 60000 65536"/>
              <a:gd name="T17" fmla="*/ 0 60000 65536"/>
              <a:gd name="T18" fmla="*/ 0 60000 65536"/>
              <a:gd name="T19" fmla="*/ 0 60000 65536"/>
              <a:gd name="T20" fmla="*/ 0 60000 65536"/>
              <a:gd name="T21" fmla="*/ 0 60000 65536"/>
              <a:gd name="T22" fmla="*/ 0 60000 65536"/>
              <a:gd name="T23" fmla="*/ 0 60000 65536"/>
              <a:gd name="T24" fmla="*/ 0 w 4141"/>
              <a:gd name="T25" fmla="*/ 0 h 1534"/>
              <a:gd name="T26" fmla="*/ 4141 w 4141"/>
              <a:gd name="T27" fmla="*/ 1534 h 15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41" h="1534">
                <a:moveTo>
                  <a:pt x="0" y="0"/>
                </a:moveTo>
                <a:lnTo>
                  <a:pt x="4140" y="0"/>
                </a:lnTo>
                <a:lnTo>
                  <a:pt x="3548" y="383"/>
                </a:lnTo>
                <a:lnTo>
                  <a:pt x="4140" y="766"/>
                </a:lnTo>
                <a:lnTo>
                  <a:pt x="3548" y="1149"/>
                </a:lnTo>
                <a:lnTo>
                  <a:pt x="4140" y="1533"/>
                </a:lnTo>
                <a:lnTo>
                  <a:pt x="0" y="1533"/>
                </a:lnTo>
                <a:lnTo>
                  <a:pt x="0" y="0"/>
                </a:lnTo>
              </a:path>
            </a:pathLst>
          </a:custGeom>
          <a:noFill/>
          <a:ln w="25400" cap="rnd" cmpd="sng">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0" name="Line 4"/>
          <p:cNvSpPr>
            <a:spLocks noChangeShapeType="1"/>
          </p:cNvSpPr>
          <p:nvPr/>
        </p:nvSpPr>
        <p:spPr bwMode="auto">
          <a:xfrm>
            <a:off x="2923367" y="3192462"/>
            <a:ext cx="5699125" cy="20638"/>
          </a:xfrm>
          <a:prstGeom prst="line">
            <a:avLst/>
          </a:prstGeom>
          <a:noFill/>
          <a:ln w="25400">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41" name="Line 5"/>
          <p:cNvSpPr>
            <a:spLocks noChangeShapeType="1"/>
          </p:cNvSpPr>
          <p:nvPr/>
        </p:nvSpPr>
        <p:spPr bwMode="auto">
          <a:xfrm>
            <a:off x="2923364" y="4418015"/>
            <a:ext cx="5632450" cy="15875"/>
          </a:xfrm>
          <a:prstGeom prst="line">
            <a:avLst/>
          </a:prstGeom>
          <a:noFill/>
          <a:ln w="25400">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42" name="Line 6"/>
          <p:cNvSpPr>
            <a:spLocks noChangeShapeType="1"/>
          </p:cNvSpPr>
          <p:nvPr/>
        </p:nvSpPr>
        <p:spPr bwMode="auto">
          <a:xfrm flipH="1">
            <a:off x="2869389" y="3805237"/>
            <a:ext cx="61912" cy="0"/>
          </a:xfrm>
          <a:prstGeom prst="line">
            <a:avLst/>
          </a:prstGeom>
          <a:noFill/>
          <a:ln w="25400">
            <a:solidFill>
              <a:srgbClr val="FAFD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43" name="Line 7"/>
          <p:cNvSpPr>
            <a:spLocks noChangeShapeType="1"/>
          </p:cNvSpPr>
          <p:nvPr/>
        </p:nvSpPr>
        <p:spPr bwMode="auto">
          <a:xfrm>
            <a:off x="5684026" y="3830637"/>
            <a:ext cx="6350" cy="0"/>
          </a:xfrm>
          <a:prstGeom prst="line">
            <a:avLst/>
          </a:prstGeom>
          <a:noFill/>
          <a:ln w="25400">
            <a:solidFill>
              <a:srgbClr val="FAFD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44" name="Freeform 8"/>
          <p:cNvSpPr>
            <a:spLocks/>
          </p:cNvSpPr>
          <p:nvPr/>
        </p:nvSpPr>
        <p:spPr bwMode="auto">
          <a:xfrm>
            <a:off x="3717114" y="2549528"/>
            <a:ext cx="163512" cy="242887"/>
          </a:xfrm>
          <a:custGeom>
            <a:avLst/>
            <a:gdLst>
              <a:gd name="T0" fmla="*/ 2147483647 w 103"/>
              <a:gd name="T1" fmla="*/ 0 h 153"/>
              <a:gd name="T2" fmla="*/ 2147483647 w 103"/>
              <a:gd name="T3" fmla="*/ 2147483647 h 153"/>
              <a:gd name="T4" fmla="*/ 2147483647 w 103"/>
              <a:gd name="T5" fmla="*/ 2147483647 h 153"/>
              <a:gd name="T6" fmla="*/ 0 w 103"/>
              <a:gd name="T7" fmla="*/ 2147483647 h 153"/>
              <a:gd name="T8" fmla="*/ 2147483647 w 103"/>
              <a:gd name="T9" fmla="*/ 0 h 153"/>
              <a:gd name="T10" fmla="*/ 0 60000 65536"/>
              <a:gd name="T11" fmla="*/ 0 60000 65536"/>
              <a:gd name="T12" fmla="*/ 0 60000 65536"/>
              <a:gd name="T13" fmla="*/ 0 60000 65536"/>
              <a:gd name="T14" fmla="*/ 0 60000 65536"/>
              <a:gd name="T15" fmla="*/ 0 w 103"/>
              <a:gd name="T16" fmla="*/ 0 h 153"/>
              <a:gd name="T17" fmla="*/ 103 w 103"/>
              <a:gd name="T18" fmla="*/ 153 h 153"/>
            </a:gdLst>
            <a:ahLst/>
            <a:cxnLst>
              <a:cxn ang="T10">
                <a:pos x="T0" y="T1"/>
              </a:cxn>
              <a:cxn ang="T11">
                <a:pos x="T2" y="T3"/>
              </a:cxn>
              <a:cxn ang="T12">
                <a:pos x="T4" y="T5"/>
              </a:cxn>
              <a:cxn ang="T13">
                <a:pos x="T6" y="T7"/>
              </a:cxn>
              <a:cxn ang="T14">
                <a:pos x="T8" y="T9"/>
              </a:cxn>
            </a:cxnLst>
            <a:rect l="T15" t="T16" r="T17" b="T18"/>
            <a:pathLst>
              <a:path w="103" h="153">
                <a:moveTo>
                  <a:pt x="102" y="0"/>
                </a:moveTo>
                <a:lnTo>
                  <a:pt x="83" y="152"/>
                </a:lnTo>
                <a:lnTo>
                  <a:pt x="44" y="127"/>
                </a:lnTo>
                <a:lnTo>
                  <a:pt x="0" y="100"/>
                </a:lnTo>
                <a:lnTo>
                  <a:pt x="102" y="0"/>
                </a:lnTo>
              </a:path>
            </a:pathLst>
          </a:custGeom>
          <a:solidFill>
            <a:srgbClr val="FF0000"/>
          </a:solidFill>
          <a:ln w="12700" cap="rnd" cmpd="sng">
            <a:solidFill>
              <a:srgbClr val="FF0000"/>
            </a:solidFill>
            <a:prstDash val="solid"/>
            <a:round/>
            <a:headEnd/>
            <a:tailEnd/>
          </a:ln>
        </p:spPr>
        <p:txBody>
          <a:bodyPr/>
          <a:lstStyle/>
          <a:p>
            <a:endParaRPr lang="en-US"/>
          </a:p>
        </p:txBody>
      </p:sp>
      <p:sp>
        <p:nvSpPr>
          <p:cNvPr id="14345" name="Line 9"/>
          <p:cNvSpPr>
            <a:spLocks noChangeShapeType="1"/>
          </p:cNvSpPr>
          <p:nvPr/>
        </p:nvSpPr>
        <p:spPr bwMode="auto">
          <a:xfrm flipV="1">
            <a:off x="3555189" y="2673353"/>
            <a:ext cx="252412" cy="515937"/>
          </a:xfrm>
          <a:prstGeom prst="line">
            <a:avLst/>
          </a:prstGeom>
          <a:noFill/>
          <a:ln w="508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46" name="Line 10"/>
          <p:cNvSpPr>
            <a:spLocks noChangeShapeType="1"/>
          </p:cNvSpPr>
          <p:nvPr/>
        </p:nvSpPr>
        <p:spPr bwMode="auto">
          <a:xfrm flipV="1">
            <a:off x="2169304" y="3189287"/>
            <a:ext cx="1387475" cy="1398588"/>
          </a:xfrm>
          <a:prstGeom prst="line">
            <a:avLst/>
          </a:prstGeom>
          <a:noFill/>
          <a:ln w="508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47" name="Line 11"/>
          <p:cNvSpPr>
            <a:spLocks noChangeShapeType="1"/>
          </p:cNvSpPr>
          <p:nvPr/>
        </p:nvSpPr>
        <p:spPr bwMode="auto">
          <a:xfrm flipV="1">
            <a:off x="2159779" y="3208337"/>
            <a:ext cx="2087563" cy="958850"/>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48" name="Line 12"/>
          <p:cNvSpPr>
            <a:spLocks noChangeShapeType="1"/>
          </p:cNvSpPr>
          <p:nvPr/>
        </p:nvSpPr>
        <p:spPr bwMode="auto">
          <a:xfrm>
            <a:off x="4239404" y="3184525"/>
            <a:ext cx="715963" cy="1223962"/>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4349" name="Group 13"/>
          <p:cNvGrpSpPr>
            <a:grpSpLocks/>
          </p:cNvGrpSpPr>
          <p:nvPr/>
        </p:nvGrpSpPr>
        <p:grpSpPr bwMode="auto">
          <a:xfrm>
            <a:off x="6579376" y="2681287"/>
            <a:ext cx="622300" cy="1727200"/>
            <a:chOff x="3086" y="1728"/>
            <a:chExt cx="392" cy="1088"/>
          </a:xfrm>
        </p:grpSpPr>
        <p:sp>
          <p:nvSpPr>
            <p:cNvPr id="14372" name="Freeform 14"/>
            <p:cNvSpPr>
              <a:spLocks/>
            </p:cNvSpPr>
            <p:nvPr/>
          </p:nvSpPr>
          <p:spPr bwMode="auto">
            <a:xfrm>
              <a:off x="3396" y="1728"/>
              <a:ext cx="82" cy="266"/>
            </a:xfrm>
            <a:custGeom>
              <a:avLst/>
              <a:gdLst>
                <a:gd name="T0" fmla="*/ 81 w 82"/>
                <a:gd name="T1" fmla="*/ 0 h 266"/>
                <a:gd name="T2" fmla="*/ 38 w 82"/>
                <a:gd name="T3" fmla="*/ 265 h 266"/>
                <a:gd name="T4" fmla="*/ 21 w 82"/>
                <a:gd name="T5" fmla="*/ 183 h 266"/>
                <a:gd name="T6" fmla="*/ 0 w 82"/>
                <a:gd name="T7" fmla="*/ 81 h 266"/>
                <a:gd name="T8" fmla="*/ 81 w 82"/>
                <a:gd name="T9" fmla="*/ 0 h 266"/>
                <a:gd name="T10" fmla="*/ 0 60000 65536"/>
                <a:gd name="T11" fmla="*/ 0 60000 65536"/>
                <a:gd name="T12" fmla="*/ 0 60000 65536"/>
                <a:gd name="T13" fmla="*/ 0 60000 65536"/>
                <a:gd name="T14" fmla="*/ 0 60000 65536"/>
                <a:gd name="T15" fmla="*/ 0 w 82"/>
                <a:gd name="T16" fmla="*/ 0 h 266"/>
                <a:gd name="T17" fmla="*/ 82 w 82"/>
                <a:gd name="T18" fmla="*/ 266 h 266"/>
              </a:gdLst>
              <a:ahLst/>
              <a:cxnLst>
                <a:cxn ang="T10">
                  <a:pos x="T0" y="T1"/>
                </a:cxn>
                <a:cxn ang="T11">
                  <a:pos x="T2" y="T3"/>
                </a:cxn>
                <a:cxn ang="T12">
                  <a:pos x="T4" y="T5"/>
                </a:cxn>
                <a:cxn ang="T13">
                  <a:pos x="T6" y="T7"/>
                </a:cxn>
                <a:cxn ang="T14">
                  <a:pos x="T8" y="T9"/>
                </a:cxn>
              </a:cxnLst>
              <a:rect l="T15" t="T16" r="T17" b="T18"/>
              <a:pathLst>
                <a:path w="82" h="266">
                  <a:moveTo>
                    <a:pt x="81" y="0"/>
                  </a:moveTo>
                  <a:lnTo>
                    <a:pt x="38" y="265"/>
                  </a:lnTo>
                  <a:lnTo>
                    <a:pt x="21" y="183"/>
                  </a:lnTo>
                  <a:lnTo>
                    <a:pt x="0" y="81"/>
                  </a:lnTo>
                  <a:lnTo>
                    <a:pt x="81" y="0"/>
                  </a:lnTo>
                </a:path>
              </a:pathLst>
            </a:custGeom>
            <a:solidFill>
              <a:srgbClr val="FF0000"/>
            </a:solidFill>
            <a:ln w="12700" cap="rnd" cmpd="sng">
              <a:solidFill>
                <a:srgbClr val="FF0000"/>
              </a:solidFill>
              <a:prstDash val="solid"/>
              <a:round/>
              <a:headEnd/>
              <a:tailEnd/>
            </a:ln>
          </p:spPr>
          <p:txBody>
            <a:bodyPr/>
            <a:lstStyle/>
            <a:p>
              <a:endParaRPr lang="en-US"/>
            </a:p>
          </p:txBody>
        </p:sp>
        <p:sp>
          <p:nvSpPr>
            <p:cNvPr id="14373" name="Line 15"/>
            <p:cNvSpPr>
              <a:spLocks noChangeShapeType="1"/>
            </p:cNvSpPr>
            <p:nvPr/>
          </p:nvSpPr>
          <p:spPr bwMode="auto">
            <a:xfrm flipV="1">
              <a:off x="3086" y="1870"/>
              <a:ext cx="343" cy="946"/>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4350" name="Rectangle 16"/>
          <p:cNvSpPr>
            <a:spLocks noChangeArrowheads="1"/>
          </p:cNvSpPr>
          <p:nvPr/>
        </p:nvSpPr>
        <p:spPr bwMode="auto">
          <a:xfrm>
            <a:off x="3137817" y="2165353"/>
            <a:ext cx="1284006"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r>
              <a:rPr lang="en-US" altLang="en-US">
                <a:solidFill>
                  <a:schemeClr val="bg1"/>
                </a:solidFill>
                <a:latin typeface="Arial Narrow" pitchFamily="34" charset="0"/>
              </a:rPr>
              <a:t>Refracted</a:t>
            </a:r>
          </a:p>
        </p:txBody>
      </p:sp>
      <p:sp>
        <p:nvSpPr>
          <p:cNvPr id="14351" name="Rectangle 17"/>
          <p:cNvSpPr>
            <a:spLocks noChangeArrowheads="1"/>
          </p:cNvSpPr>
          <p:nvPr/>
        </p:nvSpPr>
        <p:spPr bwMode="auto">
          <a:xfrm>
            <a:off x="3892012" y="2782890"/>
            <a:ext cx="1256754"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r>
              <a:rPr lang="en-US" altLang="en-US">
                <a:solidFill>
                  <a:schemeClr val="bg1"/>
                </a:solidFill>
                <a:latin typeface="Arial Narrow" pitchFamily="34" charset="0"/>
              </a:rPr>
              <a:t>Reflected</a:t>
            </a:r>
          </a:p>
        </p:txBody>
      </p:sp>
      <p:grpSp>
        <p:nvGrpSpPr>
          <p:cNvPr id="14352" name="Group 18"/>
          <p:cNvGrpSpPr>
            <a:grpSpLocks/>
          </p:cNvGrpSpPr>
          <p:nvPr/>
        </p:nvGrpSpPr>
        <p:grpSpPr bwMode="auto">
          <a:xfrm>
            <a:off x="7298517" y="2071690"/>
            <a:ext cx="714375" cy="454025"/>
            <a:chOff x="3539" y="1344"/>
            <a:chExt cx="450" cy="286"/>
          </a:xfrm>
        </p:grpSpPr>
        <p:sp>
          <p:nvSpPr>
            <p:cNvPr id="14370" name="Freeform 19"/>
            <p:cNvSpPr>
              <a:spLocks/>
            </p:cNvSpPr>
            <p:nvPr/>
          </p:nvSpPr>
          <p:spPr bwMode="auto">
            <a:xfrm>
              <a:off x="3539" y="1554"/>
              <a:ext cx="91" cy="76"/>
            </a:xfrm>
            <a:custGeom>
              <a:avLst/>
              <a:gdLst>
                <a:gd name="T0" fmla="*/ 0 w 91"/>
                <a:gd name="T1" fmla="*/ 75 h 76"/>
                <a:gd name="T2" fmla="*/ 53 w 91"/>
                <a:gd name="T3" fmla="*/ 0 h 76"/>
                <a:gd name="T4" fmla="*/ 70 w 91"/>
                <a:gd name="T5" fmla="*/ 26 h 76"/>
                <a:gd name="T6" fmla="*/ 90 w 91"/>
                <a:gd name="T7" fmla="*/ 58 h 76"/>
                <a:gd name="T8" fmla="*/ 0 w 91"/>
                <a:gd name="T9" fmla="*/ 75 h 76"/>
                <a:gd name="T10" fmla="*/ 0 60000 65536"/>
                <a:gd name="T11" fmla="*/ 0 60000 65536"/>
                <a:gd name="T12" fmla="*/ 0 60000 65536"/>
                <a:gd name="T13" fmla="*/ 0 60000 65536"/>
                <a:gd name="T14" fmla="*/ 0 60000 65536"/>
                <a:gd name="T15" fmla="*/ 0 w 91"/>
                <a:gd name="T16" fmla="*/ 0 h 76"/>
                <a:gd name="T17" fmla="*/ 91 w 91"/>
                <a:gd name="T18" fmla="*/ 76 h 76"/>
              </a:gdLst>
              <a:ahLst/>
              <a:cxnLst>
                <a:cxn ang="T10">
                  <a:pos x="T0" y="T1"/>
                </a:cxn>
                <a:cxn ang="T11">
                  <a:pos x="T2" y="T3"/>
                </a:cxn>
                <a:cxn ang="T12">
                  <a:pos x="T4" y="T5"/>
                </a:cxn>
                <a:cxn ang="T13">
                  <a:pos x="T6" y="T7"/>
                </a:cxn>
                <a:cxn ang="T14">
                  <a:pos x="T8" y="T9"/>
                </a:cxn>
              </a:cxnLst>
              <a:rect l="T15" t="T16" r="T17" b="T18"/>
              <a:pathLst>
                <a:path w="91" h="76">
                  <a:moveTo>
                    <a:pt x="0" y="75"/>
                  </a:moveTo>
                  <a:lnTo>
                    <a:pt x="53" y="0"/>
                  </a:lnTo>
                  <a:lnTo>
                    <a:pt x="70" y="26"/>
                  </a:lnTo>
                  <a:lnTo>
                    <a:pt x="90" y="58"/>
                  </a:lnTo>
                  <a:lnTo>
                    <a:pt x="0" y="75"/>
                  </a:lnTo>
                </a:path>
              </a:pathLst>
            </a:custGeom>
            <a:solidFill>
              <a:schemeClr val="tx2"/>
            </a:solidFill>
            <a:ln w="12700" cap="rnd" cmpd="sng">
              <a:solidFill>
                <a:srgbClr val="000000"/>
              </a:solidFill>
              <a:prstDash val="solid"/>
              <a:round/>
              <a:headEnd/>
              <a:tailEnd/>
            </a:ln>
          </p:spPr>
          <p:txBody>
            <a:bodyPr/>
            <a:lstStyle/>
            <a:p>
              <a:endParaRPr lang="en-US"/>
            </a:p>
          </p:txBody>
        </p:sp>
        <p:sp>
          <p:nvSpPr>
            <p:cNvPr id="14371" name="Line 20"/>
            <p:cNvSpPr>
              <a:spLocks noChangeShapeType="1"/>
            </p:cNvSpPr>
            <p:nvPr/>
          </p:nvSpPr>
          <p:spPr bwMode="auto">
            <a:xfrm flipH="1">
              <a:off x="3594" y="1344"/>
              <a:ext cx="395" cy="247"/>
            </a:xfrm>
            <a:prstGeom prst="line">
              <a:avLst/>
            </a:prstGeom>
            <a:noFill/>
            <a:ln w="508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4353" name="Line 21"/>
          <p:cNvSpPr>
            <a:spLocks noChangeShapeType="1"/>
          </p:cNvSpPr>
          <p:nvPr/>
        </p:nvSpPr>
        <p:spPr bwMode="auto">
          <a:xfrm>
            <a:off x="9087626" y="3830637"/>
            <a:ext cx="6350" cy="0"/>
          </a:xfrm>
          <a:prstGeom prst="line">
            <a:avLst/>
          </a:prstGeom>
          <a:noFill/>
          <a:ln w="25400">
            <a:solidFill>
              <a:srgbClr val="FAFD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4354" name="Group 22"/>
          <p:cNvGrpSpPr>
            <a:grpSpLocks/>
          </p:cNvGrpSpPr>
          <p:nvPr/>
        </p:nvGrpSpPr>
        <p:grpSpPr bwMode="auto">
          <a:xfrm>
            <a:off x="7225489" y="1690690"/>
            <a:ext cx="449262" cy="835025"/>
            <a:chOff x="3493" y="1104"/>
            <a:chExt cx="283" cy="526"/>
          </a:xfrm>
        </p:grpSpPr>
        <p:sp>
          <p:nvSpPr>
            <p:cNvPr id="14368" name="Freeform 23"/>
            <p:cNvSpPr>
              <a:spLocks/>
            </p:cNvSpPr>
            <p:nvPr/>
          </p:nvSpPr>
          <p:spPr bwMode="auto">
            <a:xfrm>
              <a:off x="3493" y="1526"/>
              <a:ext cx="76" cy="104"/>
            </a:xfrm>
            <a:custGeom>
              <a:avLst/>
              <a:gdLst>
                <a:gd name="T0" fmla="*/ 0 w 76"/>
                <a:gd name="T1" fmla="*/ 103 h 104"/>
                <a:gd name="T2" fmla="*/ 15 w 76"/>
                <a:gd name="T3" fmla="*/ 0 h 104"/>
                <a:gd name="T4" fmla="*/ 43 w 76"/>
                <a:gd name="T5" fmla="*/ 17 h 104"/>
                <a:gd name="T6" fmla="*/ 75 w 76"/>
                <a:gd name="T7" fmla="*/ 38 h 104"/>
                <a:gd name="T8" fmla="*/ 0 w 76"/>
                <a:gd name="T9" fmla="*/ 103 h 104"/>
                <a:gd name="T10" fmla="*/ 0 60000 65536"/>
                <a:gd name="T11" fmla="*/ 0 60000 65536"/>
                <a:gd name="T12" fmla="*/ 0 60000 65536"/>
                <a:gd name="T13" fmla="*/ 0 60000 65536"/>
                <a:gd name="T14" fmla="*/ 0 60000 65536"/>
                <a:gd name="T15" fmla="*/ 0 w 76"/>
                <a:gd name="T16" fmla="*/ 0 h 104"/>
                <a:gd name="T17" fmla="*/ 76 w 76"/>
                <a:gd name="T18" fmla="*/ 104 h 104"/>
              </a:gdLst>
              <a:ahLst/>
              <a:cxnLst>
                <a:cxn ang="T10">
                  <a:pos x="T0" y="T1"/>
                </a:cxn>
                <a:cxn ang="T11">
                  <a:pos x="T2" y="T3"/>
                </a:cxn>
                <a:cxn ang="T12">
                  <a:pos x="T4" y="T5"/>
                </a:cxn>
                <a:cxn ang="T13">
                  <a:pos x="T6" y="T7"/>
                </a:cxn>
                <a:cxn ang="T14">
                  <a:pos x="T8" y="T9"/>
                </a:cxn>
              </a:cxnLst>
              <a:rect l="T15" t="T16" r="T17" b="T18"/>
              <a:pathLst>
                <a:path w="76" h="104">
                  <a:moveTo>
                    <a:pt x="0" y="103"/>
                  </a:moveTo>
                  <a:lnTo>
                    <a:pt x="15" y="0"/>
                  </a:lnTo>
                  <a:lnTo>
                    <a:pt x="43" y="17"/>
                  </a:lnTo>
                  <a:lnTo>
                    <a:pt x="75" y="38"/>
                  </a:lnTo>
                  <a:lnTo>
                    <a:pt x="0" y="103"/>
                  </a:lnTo>
                </a:path>
              </a:pathLst>
            </a:custGeom>
            <a:solidFill>
              <a:schemeClr val="tx2"/>
            </a:solidFill>
            <a:ln w="12700" cap="rnd" cmpd="sng">
              <a:solidFill>
                <a:srgbClr val="000000"/>
              </a:solidFill>
              <a:prstDash val="solid"/>
              <a:round/>
              <a:headEnd/>
              <a:tailEnd/>
            </a:ln>
          </p:spPr>
          <p:txBody>
            <a:bodyPr/>
            <a:lstStyle/>
            <a:p>
              <a:endParaRPr lang="en-US"/>
            </a:p>
          </p:txBody>
        </p:sp>
        <p:sp>
          <p:nvSpPr>
            <p:cNvPr id="14369" name="Line 24"/>
            <p:cNvSpPr>
              <a:spLocks noChangeShapeType="1"/>
            </p:cNvSpPr>
            <p:nvPr/>
          </p:nvSpPr>
          <p:spPr bwMode="auto">
            <a:xfrm flipH="1">
              <a:off x="3527" y="1104"/>
              <a:ext cx="249" cy="458"/>
            </a:xfrm>
            <a:prstGeom prst="line">
              <a:avLst/>
            </a:prstGeom>
            <a:noFill/>
            <a:ln w="508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4355" name="Group 25"/>
          <p:cNvGrpSpPr>
            <a:grpSpLocks/>
          </p:cNvGrpSpPr>
          <p:nvPr/>
        </p:nvGrpSpPr>
        <p:grpSpPr bwMode="auto">
          <a:xfrm>
            <a:off x="7073092" y="1462087"/>
            <a:ext cx="128587" cy="1016000"/>
            <a:chOff x="3397" y="960"/>
            <a:chExt cx="81" cy="640"/>
          </a:xfrm>
        </p:grpSpPr>
        <p:sp>
          <p:nvSpPr>
            <p:cNvPr id="14366" name="Freeform 26"/>
            <p:cNvSpPr>
              <a:spLocks/>
            </p:cNvSpPr>
            <p:nvPr/>
          </p:nvSpPr>
          <p:spPr bwMode="auto">
            <a:xfrm>
              <a:off x="3397" y="1495"/>
              <a:ext cx="81" cy="105"/>
            </a:xfrm>
            <a:custGeom>
              <a:avLst/>
              <a:gdLst>
                <a:gd name="T0" fmla="*/ 41 w 81"/>
                <a:gd name="T1" fmla="*/ 104 h 105"/>
                <a:gd name="T2" fmla="*/ 0 w 81"/>
                <a:gd name="T3" fmla="*/ 5 h 105"/>
                <a:gd name="T4" fmla="*/ 36 w 81"/>
                <a:gd name="T5" fmla="*/ 2 h 105"/>
                <a:gd name="T6" fmla="*/ 80 w 81"/>
                <a:gd name="T7" fmla="*/ 0 h 105"/>
                <a:gd name="T8" fmla="*/ 41 w 81"/>
                <a:gd name="T9" fmla="*/ 104 h 105"/>
                <a:gd name="T10" fmla="*/ 0 60000 65536"/>
                <a:gd name="T11" fmla="*/ 0 60000 65536"/>
                <a:gd name="T12" fmla="*/ 0 60000 65536"/>
                <a:gd name="T13" fmla="*/ 0 60000 65536"/>
                <a:gd name="T14" fmla="*/ 0 60000 65536"/>
                <a:gd name="T15" fmla="*/ 0 w 81"/>
                <a:gd name="T16" fmla="*/ 0 h 105"/>
                <a:gd name="T17" fmla="*/ 81 w 81"/>
                <a:gd name="T18" fmla="*/ 105 h 105"/>
              </a:gdLst>
              <a:ahLst/>
              <a:cxnLst>
                <a:cxn ang="T10">
                  <a:pos x="T0" y="T1"/>
                </a:cxn>
                <a:cxn ang="T11">
                  <a:pos x="T2" y="T3"/>
                </a:cxn>
                <a:cxn ang="T12">
                  <a:pos x="T4" y="T5"/>
                </a:cxn>
                <a:cxn ang="T13">
                  <a:pos x="T6" y="T7"/>
                </a:cxn>
                <a:cxn ang="T14">
                  <a:pos x="T8" y="T9"/>
                </a:cxn>
              </a:cxnLst>
              <a:rect l="T15" t="T16" r="T17" b="T18"/>
              <a:pathLst>
                <a:path w="81" h="105">
                  <a:moveTo>
                    <a:pt x="41" y="104"/>
                  </a:moveTo>
                  <a:lnTo>
                    <a:pt x="0" y="5"/>
                  </a:lnTo>
                  <a:lnTo>
                    <a:pt x="36" y="2"/>
                  </a:lnTo>
                  <a:lnTo>
                    <a:pt x="80" y="0"/>
                  </a:lnTo>
                  <a:lnTo>
                    <a:pt x="41" y="104"/>
                  </a:lnTo>
                </a:path>
              </a:pathLst>
            </a:custGeom>
            <a:solidFill>
              <a:schemeClr val="tx2"/>
            </a:solidFill>
            <a:ln w="12700" cap="rnd" cmpd="sng">
              <a:solidFill>
                <a:srgbClr val="000000"/>
              </a:solidFill>
              <a:prstDash val="solid"/>
              <a:round/>
              <a:headEnd/>
              <a:tailEnd/>
            </a:ln>
          </p:spPr>
          <p:txBody>
            <a:bodyPr/>
            <a:lstStyle/>
            <a:p>
              <a:endParaRPr lang="en-US"/>
            </a:p>
          </p:txBody>
        </p:sp>
        <p:sp>
          <p:nvSpPr>
            <p:cNvPr id="14367" name="Line 27"/>
            <p:cNvSpPr>
              <a:spLocks noChangeShapeType="1"/>
            </p:cNvSpPr>
            <p:nvPr/>
          </p:nvSpPr>
          <p:spPr bwMode="auto">
            <a:xfrm>
              <a:off x="3430" y="960"/>
              <a:ext cx="5" cy="559"/>
            </a:xfrm>
            <a:prstGeom prst="line">
              <a:avLst/>
            </a:prstGeom>
            <a:noFill/>
            <a:ln w="508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4356" name="Group 28"/>
          <p:cNvGrpSpPr>
            <a:grpSpLocks/>
          </p:cNvGrpSpPr>
          <p:nvPr/>
        </p:nvGrpSpPr>
        <p:grpSpPr bwMode="auto">
          <a:xfrm>
            <a:off x="6727014" y="1614490"/>
            <a:ext cx="317500" cy="885825"/>
            <a:chOff x="3179" y="1056"/>
            <a:chExt cx="200" cy="558"/>
          </a:xfrm>
        </p:grpSpPr>
        <p:sp>
          <p:nvSpPr>
            <p:cNvPr id="14364" name="Freeform 29"/>
            <p:cNvSpPr>
              <a:spLocks/>
            </p:cNvSpPr>
            <p:nvPr/>
          </p:nvSpPr>
          <p:spPr bwMode="auto">
            <a:xfrm>
              <a:off x="3317" y="1507"/>
              <a:ext cx="62" cy="107"/>
            </a:xfrm>
            <a:custGeom>
              <a:avLst/>
              <a:gdLst>
                <a:gd name="T0" fmla="*/ 61 w 62"/>
                <a:gd name="T1" fmla="*/ 106 h 107"/>
                <a:gd name="T2" fmla="*/ 0 w 62"/>
                <a:gd name="T3" fmla="*/ 33 h 107"/>
                <a:gd name="T4" fmla="*/ 26 w 62"/>
                <a:gd name="T5" fmla="*/ 18 h 107"/>
                <a:gd name="T6" fmla="*/ 58 w 62"/>
                <a:gd name="T7" fmla="*/ 0 h 107"/>
                <a:gd name="T8" fmla="*/ 61 w 62"/>
                <a:gd name="T9" fmla="*/ 106 h 107"/>
                <a:gd name="T10" fmla="*/ 0 60000 65536"/>
                <a:gd name="T11" fmla="*/ 0 60000 65536"/>
                <a:gd name="T12" fmla="*/ 0 60000 65536"/>
                <a:gd name="T13" fmla="*/ 0 60000 65536"/>
                <a:gd name="T14" fmla="*/ 0 60000 65536"/>
                <a:gd name="T15" fmla="*/ 0 w 62"/>
                <a:gd name="T16" fmla="*/ 0 h 107"/>
                <a:gd name="T17" fmla="*/ 62 w 62"/>
                <a:gd name="T18" fmla="*/ 107 h 107"/>
              </a:gdLst>
              <a:ahLst/>
              <a:cxnLst>
                <a:cxn ang="T10">
                  <a:pos x="T0" y="T1"/>
                </a:cxn>
                <a:cxn ang="T11">
                  <a:pos x="T2" y="T3"/>
                </a:cxn>
                <a:cxn ang="T12">
                  <a:pos x="T4" y="T5"/>
                </a:cxn>
                <a:cxn ang="T13">
                  <a:pos x="T6" y="T7"/>
                </a:cxn>
                <a:cxn ang="T14">
                  <a:pos x="T8" y="T9"/>
                </a:cxn>
              </a:cxnLst>
              <a:rect l="T15" t="T16" r="T17" b="T18"/>
              <a:pathLst>
                <a:path w="62" h="107">
                  <a:moveTo>
                    <a:pt x="61" y="106"/>
                  </a:moveTo>
                  <a:lnTo>
                    <a:pt x="0" y="33"/>
                  </a:lnTo>
                  <a:lnTo>
                    <a:pt x="26" y="18"/>
                  </a:lnTo>
                  <a:lnTo>
                    <a:pt x="58" y="0"/>
                  </a:lnTo>
                  <a:lnTo>
                    <a:pt x="61" y="106"/>
                  </a:lnTo>
                </a:path>
              </a:pathLst>
            </a:custGeom>
            <a:solidFill>
              <a:schemeClr val="tx2"/>
            </a:solidFill>
            <a:ln w="12700" cap="rnd" cmpd="sng">
              <a:solidFill>
                <a:srgbClr val="000000"/>
              </a:solidFill>
              <a:prstDash val="solid"/>
              <a:round/>
              <a:headEnd/>
              <a:tailEnd/>
            </a:ln>
          </p:spPr>
          <p:txBody>
            <a:bodyPr/>
            <a:lstStyle/>
            <a:p>
              <a:endParaRPr lang="en-US"/>
            </a:p>
          </p:txBody>
        </p:sp>
        <p:sp>
          <p:nvSpPr>
            <p:cNvPr id="14365" name="Line 30"/>
            <p:cNvSpPr>
              <a:spLocks noChangeShapeType="1"/>
            </p:cNvSpPr>
            <p:nvPr/>
          </p:nvSpPr>
          <p:spPr bwMode="auto">
            <a:xfrm>
              <a:off x="3179" y="1056"/>
              <a:ext cx="171" cy="489"/>
            </a:xfrm>
            <a:prstGeom prst="line">
              <a:avLst/>
            </a:prstGeom>
            <a:noFill/>
            <a:ln w="508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4357" name="Rectangle 31"/>
          <p:cNvSpPr>
            <a:spLocks noChangeArrowheads="1"/>
          </p:cNvSpPr>
          <p:nvPr/>
        </p:nvSpPr>
        <p:spPr bwMode="auto">
          <a:xfrm>
            <a:off x="7205614" y="1339850"/>
            <a:ext cx="1484381"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r>
              <a:rPr lang="en-US" altLang="en-US" sz="2000">
                <a:latin typeface="Arial Narrow" pitchFamily="34" charset="0"/>
              </a:rPr>
              <a:t>Lateral Stress</a:t>
            </a:r>
          </a:p>
        </p:txBody>
      </p:sp>
      <p:sp>
        <p:nvSpPr>
          <p:cNvPr id="14358" name="Line 32"/>
          <p:cNvSpPr>
            <a:spLocks noChangeShapeType="1"/>
          </p:cNvSpPr>
          <p:nvPr/>
        </p:nvSpPr>
        <p:spPr bwMode="auto">
          <a:xfrm flipV="1">
            <a:off x="4969651" y="3214690"/>
            <a:ext cx="876300" cy="1196975"/>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59" name="Line 33"/>
          <p:cNvSpPr>
            <a:spLocks noChangeShapeType="1"/>
          </p:cNvSpPr>
          <p:nvPr/>
        </p:nvSpPr>
        <p:spPr bwMode="auto">
          <a:xfrm>
            <a:off x="5865004" y="3184525"/>
            <a:ext cx="715963" cy="1223962"/>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0" name="Line 34"/>
          <p:cNvSpPr>
            <a:spLocks noChangeShapeType="1"/>
          </p:cNvSpPr>
          <p:nvPr/>
        </p:nvSpPr>
        <p:spPr bwMode="auto">
          <a:xfrm flipV="1">
            <a:off x="6663514" y="3214690"/>
            <a:ext cx="876300" cy="1196975"/>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1" name="Line 35"/>
          <p:cNvSpPr>
            <a:spLocks noChangeShapeType="1"/>
          </p:cNvSpPr>
          <p:nvPr/>
        </p:nvSpPr>
        <p:spPr bwMode="auto">
          <a:xfrm>
            <a:off x="7539814" y="3214687"/>
            <a:ext cx="735012" cy="1193800"/>
          </a:xfrm>
          <a:prstGeom prst="line">
            <a:avLst/>
          </a:prstGeom>
          <a:noFill/>
          <a:ln w="5080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362" name="Freeform 36"/>
          <p:cNvSpPr>
            <a:spLocks/>
          </p:cNvSpPr>
          <p:nvPr/>
        </p:nvSpPr>
        <p:spPr bwMode="auto">
          <a:xfrm>
            <a:off x="8216089" y="4324353"/>
            <a:ext cx="177800" cy="238125"/>
          </a:xfrm>
          <a:custGeom>
            <a:avLst/>
            <a:gdLst>
              <a:gd name="T0" fmla="*/ 2147483647 w 112"/>
              <a:gd name="T1" fmla="*/ 2147483647 h 150"/>
              <a:gd name="T2" fmla="*/ 0 w 112"/>
              <a:gd name="T3" fmla="*/ 2147483647 h 150"/>
              <a:gd name="T4" fmla="*/ 2147483647 w 112"/>
              <a:gd name="T5" fmla="*/ 2147483647 h 150"/>
              <a:gd name="T6" fmla="*/ 2147483647 w 112"/>
              <a:gd name="T7" fmla="*/ 0 h 150"/>
              <a:gd name="T8" fmla="*/ 2147483647 w 112"/>
              <a:gd name="T9" fmla="*/ 2147483647 h 150"/>
              <a:gd name="T10" fmla="*/ 0 60000 65536"/>
              <a:gd name="T11" fmla="*/ 0 60000 65536"/>
              <a:gd name="T12" fmla="*/ 0 60000 65536"/>
              <a:gd name="T13" fmla="*/ 0 60000 65536"/>
              <a:gd name="T14" fmla="*/ 0 60000 65536"/>
              <a:gd name="T15" fmla="*/ 0 w 112"/>
              <a:gd name="T16" fmla="*/ 0 h 150"/>
              <a:gd name="T17" fmla="*/ 112 w 112"/>
              <a:gd name="T18" fmla="*/ 150 h 150"/>
            </a:gdLst>
            <a:ahLst/>
            <a:cxnLst>
              <a:cxn ang="T10">
                <a:pos x="T0" y="T1"/>
              </a:cxn>
              <a:cxn ang="T11">
                <a:pos x="T2" y="T3"/>
              </a:cxn>
              <a:cxn ang="T12">
                <a:pos x="T4" y="T5"/>
              </a:cxn>
              <a:cxn ang="T13">
                <a:pos x="T6" y="T7"/>
              </a:cxn>
              <a:cxn ang="T14">
                <a:pos x="T8" y="T9"/>
              </a:cxn>
            </a:cxnLst>
            <a:rect l="T15" t="T16" r="T17" b="T18"/>
            <a:pathLst>
              <a:path w="112" h="150">
                <a:moveTo>
                  <a:pt x="111" y="149"/>
                </a:moveTo>
                <a:lnTo>
                  <a:pt x="0" y="59"/>
                </a:lnTo>
                <a:lnTo>
                  <a:pt x="37" y="32"/>
                </a:lnTo>
                <a:lnTo>
                  <a:pt x="80" y="0"/>
                </a:lnTo>
                <a:lnTo>
                  <a:pt x="111" y="149"/>
                </a:lnTo>
              </a:path>
            </a:pathLst>
          </a:custGeom>
          <a:solidFill>
            <a:srgbClr val="FF0000"/>
          </a:solidFill>
          <a:ln w="12700" cap="rnd" cmpd="sng">
            <a:solidFill>
              <a:srgbClr val="FF0000"/>
            </a:solidFill>
            <a:prstDash val="solid"/>
            <a:round/>
            <a:headEnd/>
            <a:tailEnd/>
          </a:ln>
        </p:spPr>
        <p:txBody>
          <a:bodyPr/>
          <a:lstStyle/>
          <a:p>
            <a:endParaRPr lang="en-US"/>
          </a:p>
        </p:txBody>
      </p:sp>
    </p:spTree>
    <p:extLst>
      <p:ext uri="{BB962C8B-B14F-4D97-AF65-F5344CB8AC3E}">
        <p14:creationId xmlns:p14="http://schemas.microsoft.com/office/powerpoint/2010/main" val="1008860125"/>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696399" y="169121"/>
            <a:ext cx="5476875" cy="1108075"/>
          </a:xfrm>
        </p:spPr>
        <p:txBody>
          <a:bodyPr>
            <a:normAutofit/>
          </a:bodyPr>
          <a:lstStyle/>
          <a:p>
            <a:r>
              <a:rPr lang="en-US" sz="2800" dirty="0" err="1"/>
              <a:t>Macrobending</a:t>
            </a:r>
            <a:endParaRPr lang="en-US" sz="2800" dirty="0"/>
          </a:p>
        </p:txBody>
      </p:sp>
      <p:grpSp>
        <p:nvGrpSpPr>
          <p:cNvPr id="176177" name="Group 49"/>
          <p:cNvGrpSpPr>
            <a:grpSpLocks/>
          </p:cNvGrpSpPr>
          <p:nvPr/>
        </p:nvGrpSpPr>
        <p:grpSpPr bwMode="auto">
          <a:xfrm>
            <a:off x="7388227" y="1825947"/>
            <a:ext cx="2930525" cy="3751262"/>
            <a:chOff x="424" y="1813"/>
            <a:chExt cx="1846" cy="2363"/>
          </a:xfrm>
        </p:grpSpPr>
        <p:sp>
          <p:nvSpPr>
            <p:cNvPr id="176178" name="Freeform 50"/>
            <p:cNvSpPr>
              <a:spLocks/>
            </p:cNvSpPr>
            <p:nvPr/>
          </p:nvSpPr>
          <p:spPr bwMode="auto">
            <a:xfrm>
              <a:off x="1240" y="2320"/>
              <a:ext cx="684" cy="1254"/>
            </a:xfrm>
            <a:custGeom>
              <a:avLst/>
              <a:gdLst>
                <a:gd name="T0" fmla="*/ 0 w 7200"/>
                <a:gd name="T1" fmla="*/ 3300 h 13200"/>
                <a:gd name="T2" fmla="*/ 3600 w 7200"/>
                <a:gd name="T3" fmla="*/ 6600 h 13200"/>
                <a:gd name="T4" fmla="*/ 1 w 7200"/>
                <a:gd name="T5" fmla="*/ 9899 h 13200"/>
                <a:gd name="T6" fmla="*/ 0 w 7200"/>
                <a:gd name="T7" fmla="*/ 13200 h 13200"/>
                <a:gd name="T8" fmla="*/ 7200 w 7200"/>
                <a:gd name="T9" fmla="*/ 6600 h 13200"/>
                <a:gd name="T10" fmla="*/ 0 w 7200"/>
                <a:gd name="T11" fmla="*/ 0 h 13200"/>
                <a:gd name="T12" fmla="*/ 0 w 7200"/>
                <a:gd name="T13" fmla="*/ 3300 h 13200"/>
              </a:gdLst>
              <a:ahLst/>
              <a:cxnLst>
                <a:cxn ang="0">
                  <a:pos x="T0" y="T1"/>
                </a:cxn>
                <a:cxn ang="0">
                  <a:pos x="T2" y="T3"/>
                </a:cxn>
                <a:cxn ang="0">
                  <a:pos x="T4" y="T5"/>
                </a:cxn>
                <a:cxn ang="0">
                  <a:pos x="T6" y="T7"/>
                </a:cxn>
                <a:cxn ang="0">
                  <a:pos x="T8" y="T9"/>
                </a:cxn>
                <a:cxn ang="0">
                  <a:pos x="T10" y="T11"/>
                </a:cxn>
                <a:cxn ang="0">
                  <a:pos x="T12" y="T13"/>
                </a:cxn>
              </a:cxnLst>
              <a:rect l="0" t="0" r="r" b="b"/>
              <a:pathLst>
                <a:path w="7200" h="13200">
                  <a:moveTo>
                    <a:pt x="0" y="3300"/>
                  </a:moveTo>
                  <a:cubicBezTo>
                    <a:pt x="1989" y="3300"/>
                    <a:pt x="3600" y="4777"/>
                    <a:pt x="3600" y="6600"/>
                  </a:cubicBezTo>
                  <a:cubicBezTo>
                    <a:pt x="3601" y="8422"/>
                    <a:pt x="1989" y="9899"/>
                    <a:pt x="1" y="9899"/>
                  </a:cubicBezTo>
                  <a:lnTo>
                    <a:pt x="0" y="13200"/>
                  </a:lnTo>
                  <a:cubicBezTo>
                    <a:pt x="3977" y="13200"/>
                    <a:pt x="7200" y="10244"/>
                    <a:pt x="7200" y="6600"/>
                  </a:cubicBezTo>
                  <a:cubicBezTo>
                    <a:pt x="7200" y="2955"/>
                    <a:pt x="3977" y="0"/>
                    <a:pt x="0" y="0"/>
                  </a:cubicBezTo>
                  <a:lnTo>
                    <a:pt x="0" y="3300"/>
                  </a:lnTo>
                  <a:close/>
                </a:path>
              </a:pathLst>
            </a:custGeom>
            <a:solidFill>
              <a:srgbClr val="3333CC"/>
            </a:solidFill>
            <a:ln w="0">
              <a:solidFill>
                <a:srgbClr val="000000"/>
              </a:solidFill>
              <a:prstDash val="solid"/>
              <a:round/>
              <a:headEnd/>
              <a:tailEnd/>
            </a:ln>
          </p:spPr>
          <p:txBody>
            <a:bodyPr/>
            <a:lstStyle/>
            <a:p>
              <a:endParaRPr lang="en-US"/>
            </a:p>
          </p:txBody>
        </p:sp>
        <p:sp>
          <p:nvSpPr>
            <p:cNvPr id="176179" name="Rectangle 51"/>
            <p:cNvSpPr>
              <a:spLocks noChangeArrowheads="1"/>
            </p:cNvSpPr>
            <p:nvPr/>
          </p:nvSpPr>
          <p:spPr bwMode="auto">
            <a:xfrm>
              <a:off x="633" y="2320"/>
              <a:ext cx="645" cy="317"/>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6180" name="Rectangle 52"/>
            <p:cNvSpPr>
              <a:spLocks noChangeArrowheads="1"/>
            </p:cNvSpPr>
            <p:nvPr/>
          </p:nvSpPr>
          <p:spPr bwMode="auto">
            <a:xfrm>
              <a:off x="1202" y="2928"/>
              <a:ext cx="722" cy="6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6181" name="Rectangle 53"/>
            <p:cNvSpPr>
              <a:spLocks noChangeArrowheads="1"/>
            </p:cNvSpPr>
            <p:nvPr/>
          </p:nvSpPr>
          <p:spPr bwMode="auto">
            <a:xfrm>
              <a:off x="1584" y="2928"/>
              <a:ext cx="340" cy="456"/>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76182" name="Group 54"/>
            <p:cNvGrpSpPr>
              <a:grpSpLocks/>
            </p:cNvGrpSpPr>
            <p:nvPr/>
          </p:nvGrpSpPr>
          <p:grpSpPr bwMode="auto">
            <a:xfrm>
              <a:off x="633" y="2421"/>
              <a:ext cx="607" cy="127"/>
              <a:chOff x="574" y="2199"/>
              <a:chExt cx="607" cy="127"/>
            </a:xfrm>
          </p:grpSpPr>
          <p:sp>
            <p:nvSpPr>
              <p:cNvPr id="176183" name="Rectangle 55"/>
              <p:cNvSpPr>
                <a:spLocks noChangeArrowheads="1"/>
              </p:cNvSpPr>
              <p:nvPr/>
            </p:nvSpPr>
            <p:spPr bwMode="auto">
              <a:xfrm>
                <a:off x="574" y="2199"/>
                <a:ext cx="607" cy="127"/>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6184" name="Rectangle 56"/>
              <p:cNvSpPr>
                <a:spLocks noChangeArrowheads="1"/>
              </p:cNvSpPr>
              <p:nvPr/>
            </p:nvSpPr>
            <p:spPr bwMode="auto">
              <a:xfrm>
                <a:off x="574" y="2199"/>
                <a:ext cx="607" cy="127"/>
              </a:xfrm>
              <a:prstGeom prst="rect">
                <a:avLst/>
              </a:prstGeom>
              <a:noFill/>
              <a:ln w="3175" cap="rnd">
                <a:solidFill>
                  <a:srgbClr val="9999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76185" name="Group 57"/>
            <p:cNvGrpSpPr>
              <a:grpSpLocks/>
            </p:cNvGrpSpPr>
            <p:nvPr/>
          </p:nvGrpSpPr>
          <p:grpSpPr bwMode="auto">
            <a:xfrm>
              <a:off x="1691" y="2928"/>
              <a:ext cx="125" cy="456"/>
              <a:chOff x="1632" y="2706"/>
              <a:chExt cx="125" cy="456"/>
            </a:xfrm>
          </p:grpSpPr>
          <p:sp>
            <p:nvSpPr>
              <p:cNvPr id="176186" name="Rectangle 58"/>
              <p:cNvSpPr>
                <a:spLocks noChangeArrowheads="1"/>
              </p:cNvSpPr>
              <p:nvPr/>
            </p:nvSpPr>
            <p:spPr bwMode="auto">
              <a:xfrm>
                <a:off x="1632" y="2706"/>
                <a:ext cx="125" cy="456"/>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6187" name="Rectangle 59"/>
              <p:cNvSpPr>
                <a:spLocks noChangeArrowheads="1"/>
              </p:cNvSpPr>
              <p:nvPr/>
            </p:nvSpPr>
            <p:spPr bwMode="auto">
              <a:xfrm>
                <a:off x="1632" y="2706"/>
                <a:ext cx="125" cy="456"/>
              </a:xfrm>
              <a:prstGeom prst="rect">
                <a:avLst/>
              </a:prstGeom>
              <a:noFill/>
              <a:ln w="3175" cap="rnd">
                <a:solidFill>
                  <a:srgbClr val="9999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6188" name="Freeform 60"/>
            <p:cNvSpPr>
              <a:spLocks/>
            </p:cNvSpPr>
            <p:nvPr/>
          </p:nvSpPr>
          <p:spPr bwMode="auto">
            <a:xfrm>
              <a:off x="1240" y="2485"/>
              <a:ext cx="514" cy="443"/>
            </a:xfrm>
            <a:custGeom>
              <a:avLst/>
              <a:gdLst>
                <a:gd name="T0" fmla="*/ 0 w 514"/>
                <a:gd name="T1" fmla="*/ 0 h 443"/>
                <a:gd name="T2" fmla="*/ 514 w 514"/>
                <a:gd name="T3" fmla="*/ 443 h 443"/>
              </a:gdLst>
              <a:ahLst/>
              <a:cxnLst>
                <a:cxn ang="0">
                  <a:pos x="T0" y="T1"/>
                </a:cxn>
                <a:cxn ang="0">
                  <a:pos x="T2" y="T3"/>
                </a:cxn>
              </a:cxnLst>
              <a:rect l="0" t="0" r="r" b="b"/>
              <a:pathLst>
                <a:path w="514" h="443">
                  <a:moveTo>
                    <a:pt x="0" y="0"/>
                  </a:moveTo>
                  <a:cubicBezTo>
                    <a:pt x="257" y="0"/>
                    <a:pt x="514" y="221"/>
                    <a:pt x="514" y="443"/>
                  </a:cubicBezTo>
                </a:path>
              </a:pathLst>
            </a:custGeom>
            <a:noFill/>
            <a:ln w="211138" cap="flat">
              <a:solidFill>
                <a:srgbClr val="99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189" name="Line 61"/>
            <p:cNvSpPr>
              <a:spLocks noChangeShapeType="1"/>
            </p:cNvSpPr>
            <p:nvPr/>
          </p:nvSpPr>
          <p:spPr bwMode="auto">
            <a:xfrm>
              <a:off x="633" y="2485"/>
              <a:ext cx="841" cy="12"/>
            </a:xfrm>
            <a:prstGeom prst="line">
              <a:avLst/>
            </a:prstGeom>
            <a:noFill/>
            <a:ln w="603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90" name="Freeform 62"/>
            <p:cNvSpPr>
              <a:spLocks noEditPoints="1"/>
            </p:cNvSpPr>
            <p:nvPr/>
          </p:nvSpPr>
          <p:spPr bwMode="auto">
            <a:xfrm>
              <a:off x="1528" y="2497"/>
              <a:ext cx="459" cy="38"/>
            </a:xfrm>
            <a:custGeom>
              <a:avLst/>
              <a:gdLst>
                <a:gd name="T0" fmla="*/ 33 w 4833"/>
                <a:gd name="T1" fmla="*/ 167 h 400"/>
                <a:gd name="T2" fmla="*/ 4500 w 4833"/>
                <a:gd name="T3" fmla="*/ 167 h 400"/>
                <a:gd name="T4" fmla="*/ 4533 w 4833"/>
                <a:gd name="T5" fmla="*/ 200 h 400"/>
                <a:gd name="T6" fmla="*/ 4500 w 4833"/>
                <a:gd name="T7" fmla="*/ 234 h 400"/>
                <a:gd name="T8" fmla="*/ 33 w 4833"/>
                <a:gd name="T9" fmla="*/ 234 h 400"/>
                <a:gd name="T10" fmla="*/ 0 w 4833"/>
                <a:gd name="T11" fmla="*/ 200 h 400"/>
                <a:gd name="T12" fmla="*/ 33 w 4833"/>
                <a:gd name="T13" fmla="*/ 167 h 400"/>
                <a:gd name="T14" fmla="*/ 4433 w 4833"/>
                <a:gd name="T15" fmla="*/ 0 h 400"/>
                <a:gd name="T16" fmla="*/ 4833 w 4833"/>
                <a:gd name="T17" fmla="*/ 200 h 400"/>
                <a:gd name="T18" fmla="*/ 4433 w 4833"/>
                <a:gd name="T19" fmla="*/ 400 h 400"/>
                <a:gd name="T20" fmla="*/ 4433 w 4833"/>
                <a:gd name="T2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33" h="400">
                  <a:moveTo>
                    <a:pt x="33" y="167"/>
                  </a:moveTo>
                  <a:lnTo>
                    <a:pt x="4500" y="167"/>
                  </a:lnTo>
                  <a:cubicBezTo>
                    <a:pt x="4518" y="167"/>
                    <a:pt x="4533" y="182"/>
                    <a:pt x="4533" y="200"/>
                  </a:cubicBezTo>
                  <a:cubicBezTo>
                    <a:pt x="4533" y="219"/>
                    <a:pt x="4518" y="234"/>
                    <a:pt x="4500" y="234"/>
                  </a:cubicBezTo>
                  <a:lnTo>
                    <a:pt x="33" y="234"/>
                  </a:lnTo>
                  <a:cubicBezTo>
                    <a:pt x="15" y="234"/>
                    <a:pt x="0" y="219"/>
                    <a:pt x="0" y="200"/>
                  </a:cubicBezTo>
                  <a:cubicBezTo>
                    <a:pt x="0" y="182"/>
                    <a:pt x="15" y="167"/>
                    <a:pt x="33" y="167"/>
                  </a:cubicBezTo>
                  <a:close/>
                  <a:moveTo>
                    <a:pt x="4433" y="0"/>
                  </a:moveTo>
                  <a:lnTo>
                    <a:pt x="4833" y="200"/>
                  </a:lnTo>
                  <a:lnTo>
                    <a:pt x="4433" y="400"/>
                  </a:lnTo>
                  <a:lnTo>
                    <a:pt x="4433" y="0"/>
                  </a:lnTo>
                  <a:close/>
                </a:path>
              </a:pathLst>
            </a:custGeom>
            <a:solidFill>
              <a:srgbClr val="FF6600"/>
            </a:solidFill>
            <a:ln w="1588" cap="flat">
              <a:solidFill>
                <a:srgbClr val="FF6600"/>
              </a:solidFill>
              <a:prstDash val="solid"/>
              <a:bevel/>
              <a:headEnd/>
              <a:tailEnd/>
            </a:ln>
          </p:spPr>
          <p:txBody>
            <a:bodyPr/>
            <a:lstStyle/>
            <a:p>
              <a:endParaRPr lang="en-US"/>
            </a:p>
          </p:txBody>
        </p:sp>
        <p:sp>
          <p:nvSpPr>
            <p:cNvPr id="176191" name="Freeform 63"/>
            <p:cNvSpPr>
              <a:spLocks/>
            </p:cNvSpPr>
            <p:nvPr/>
          </p:nvSpPr>
          <p:spPr bwMode="auto">
            <a:xfrm>
              <a:off x="1470" y="2500"/>
              <a:ext cx="269" cy="503"/>
            </a:xfrm>
            <a:custGeom>
              <a:avLst/>
              <a:gdLst>
                <a:gd name="T0" fmla="*/ 0 w 269"/>
                <a:gd name="T1" fmla="*/ 0 h 503"/>
                <a:gd name="T2" fmla="*/ 269 w 269"/>
                <a:gd name="T3" fmla="*/ 503 h 503"/>
              </a:gdLst>
              <a:ahLst/>
              <a:cxnLst>
                <a:cxn ang="0">
                  <a:pos x="T0" y="T1"/>
                </a:cxn>
                <a:cxn ang="0">
                  <a:pos x="T2" y="T3"/>
                </a:cxn>
              </a:cxnLst>
              <a:rect l="0" t="0" r="r" b="b"/>
              <a:pathLst>
                <a:path w="269" h="503">
                  <a:moveTo>
                    <a:pt x="0" y="0"/>
                  </a:moveTo>
                  <a:cubicBezTo>
                    <a:pt x="148" y="0"/>
                    <a:pt x="269" y="225"/>
                    <a:pt x="269" y="503"/>
                  </a:cubicBezTo>
                </a:path>
              </a:pathLst>
            </a:custGeom>
            <a:noFill/>
            <a:ln w="60325" cap="flat">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192" name="Freeform 64"/>
            <p:cNvSpPr>
              <a:spLocks noEditPoints="1"/>
            </p:cNvSpPr>
            <p:nvPr/>
          </p:nvSpPr>
          <p:spPr bwMode="auto">
            <a:xfrm>
              <a:off x="1683" y="2959"/>
              <a:ext cx="114" cy="456"/>
            </a:xfrm>
            <a:custGeom>
              <a:avLst/>
              <a:gdLst>
                <a:gd name="T0" fmla="*/ 76 w 114"/>
                <a:gd name="T1" fmla="*/ 0 h 456"/>
                <a:gd name="T2" fmla="*/ 76 w 114"/>
                <a:gd name="T3" fmla="*/ 361 h 456"/>
                <a:gd name="T4" fmla="*/ 38 w 114"/>
                <a:gd name="T5" fmla="*/ 361 h 456"/>
                <a:gd name="T6" fmla="*/ 38 w 114"/>
                <a:gd name="T7" fmla="*/ 0 h 456"/>
                <a:gd name="T8" fmla="*/ 76 w 114"/>
                <a:gd name="T9" fmla="*/ 0 h 456"/>
                <a:gd name="T10" fmla="*/ 114 w 114"/>
                <a:gd name="T11" fmla="*/ 342 h 456"/>
                <a:gd name="T12" fmla="*/ 57 w 114"/>
                <a:gd name="T13" fmla="*/ 456 h 456"/>
                <a:gd name="T14" fmla="*/ 0 w 114"/>
                <a:gd name="T15" fmla="*/ 342 h 456"/>
                <a:gd name="T16" fmla="*/ 114 w 114"/>
                <a:gd name="T17" fmla="*/ 342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6">
                  <a:moveTo>
                    <a:pt x="76" y="0"/>
                  </a:moveTo>
                  <a:lnTo>
                    <a:pt x="76" y="361"/>
                  </a:lnTo>
                  <a:lnTo>
                    <a:pt x="38" y="361"/>
                  </a:lnTo>
                  <a:lnTo>
                    <a:pt x="38" y="0"/>
                  </a:lnTo>
                  <a:lnTo>
                    <a:pt x="76" y="0"/>
                  </a:lnTo>
                  <a:close/>
                  <a:moveTo>
                    <a:pt x="114" y="342"/>
                  </a:moveTo>
                  <a:lnTo>
                    <a:pt x="57" y="456"/>
                  </a:lnTo>
                  <a:lnTo>
                    <a:pt x="0" y="342"/>
                  </a:lnTo>
                  <a:lnTo>
                    <a:pt x="114" y="342"/>
                  </a:lnTo>
                  <a:close/>
                </a:path>
              </a:pathLst>
            </a:custGeom>
            <a:solidFill>
              <a:srgbClr val="FF6600"/>
            </a:solidFill>
            <a:ln w="1588" cap="flat">
              <a:solidFill>
                <a:srgbClr val="FF6600"/>
              </a:solidFill>
              <a:prstDash val="solid"/>
              <a:bevel/>
              <a:headEnd/>
              <a:tailEnd/>
            </a:ln>
          </p:spPr>
          <p:txBody>
            <a:bodyPr/>
            <a:lstStyle/>
            <a:p>
              <a:endParaRPr lang="en-US"/>
            </a:p>
          </p:txBody>
        </p:sp>
        <p:sp>
          <p:nvSpPr>
            <p:cNvPr id="176193" name="Freeform 65"/>
            <p:cNvSpPr>
              <a:spLocks noEditPoints="1"/>
            </p:cNvSpPr>
            <p:nvPr/>
          </p:nvSpPr>
          <p:spPr bwMode="auto">
            <a:xfrm>
              <a:off x="1389" y="2734"/>
              <a:ext cx="75" cy="75"/>
            </a:xfrm>
            <a:custGeom>
              <a:avLst/>
              <a:gdLst>
                <a:gd name="T0" fmla="*/ 13 w 789"/>
                <a:gd name="T1" fmla="*/ 729 h 789"/>
                <a:gd name="T2" fmla="*/ 719 w 789"/>
                <a:gd name="T3" fmla="*/ 23 h 789"/>
                <a:gd name="T4" fmla="*/ 766 w 789"/>
                <a:gd name="T5" fmla="*/ 23 h 789"/>
                <a:gd name="T6" fmla="*/ 766 w 789"/>
                <a:gd name="T7" fmla="*/ 70 h 789"/>
                <a:gd name="T8" fmla="*/ 60 w 789"/>
                <a:gd name="T9" fmla="*/ 776 h 789"/>
                <a:gd name="T10" fmla="*/ 13 w 789"/>
                <a:gd name="T11" fmla="*/ 776 h 789"/>
                <a:gd name="T12" fmla="*/ 13 w 789"/>
                <a:gd name="T13" fmla="*/ 729 h 789"/>
                <a:gd name="T14" fmla="*/ 286 w 789"/>
                <a:gd name="T15" fmla="*/ 132 h 789"/>
                <a:gd name="T16" fmla="*/ 789 w 789"/>
                <a:gd name="T17" fmla="*/ 0 h 789"/>
                <a:gd name="T18" fmla="*/ 657 w 789"/>
                <a:gd name="T19" fmla="*/ 503 h 789"/>
                <a:gd name="T20" fmla="*/ 616 w 789"/>
                <a:gd name="T21" fmla="*/ 527 h 789"/>
                <a:gd name="T22" fmla="*/ 592 w 789"/>
                <a:gd name="T23" fmla="*/ 486 h 789"/>
                <a:gd name="T24" fmla="*/ 710 w 789"/>
                <a:gd name="T25" fmla="*/ 38 h 789"/>
                <a:gd name="T26" fmla="*/ 751 w 789"/>
                <a:gd name="T27" fmla="*/ 79 h 789"/>
                <a:gd name="T28" fmla="*/ 303 w 789"/>
                <a:gd name="T29" fmla="*/ 197 h 789"/>
                <a:gd name="T30" fmla="*/ 262 w 789"/>
                <a:gd name="T31" fmla="*/ 173 h 789"/>
                <a:gd name="T32" fmla="*/ 286 w 789"/>
                <a:gd name="T33" fmla="*/ 13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9" h="789">
                  <a:moveTo>
                    <a:pt x="13" y="729"/>
                  </a:moveTo>
                  <a:lnTo>
                    <a:pt x="719" y="23"/>
                  </a:lnTo>
                  <a:cubicBezTo>
                    <a:pt x="732" y="10"/>
                    <a:pt x="753" y="10"/>
                    <a:pt x="766" y="23"/>
                  </a:cubicBezTo>
                  <a:cubicBezTo>
                    <a:pt x="779" y="36"/>
                    <a:pt x="779" y="57"/>
                    <a:pt x="766" y="70"/>
                  </a:cubicBezTo>
                  <a:lnTo>
                    <a:pt x="60" y="776"/>
                  </a:lnTo>
                  <a:cubicBezTo>
                    <a:pt x="47" y="789"/>
                    <a:pt x="26" y="789"/>
                    <a:pt x="13" y="776"/>
                  </a:cubicBezTo>
                  <a:cubicBezTo>
                    <a:pt x="0" y="763"/>
                    <a:pt x="0" y="742"/>
                    <a:pt x="13" y="729"/>
                  </a:cubicBezTo>
                  <a:close/>
                  <a:moveTo>
                    <a:pt x="286" y="132"/>
                  </a:moveTo>
                  <a:lnTo>
                    <a:pt x="789" y="0"/>
                  </a:lnTo>
                  <a:lnTo>
                    <a:pt x="657" y="503"/>
                  </a:lnTo>
                  <a:cubicBezTo>
                    <a:pt x="652" y="521"/>
                    <a:pt x="634" y="532"/>
                    <a:pt x="616" y="527"/>
                  </a:cubicBezTo>
                  <a:cubicBezTo>
                    <a:pt x="598" y="522"/>
                    <a:pt x="587" y="504"/>
                    <a:pt x="592" y="486"/>
                  </a:cubicBezTo>
                  <a:lnTo>
                    <a:pt x="710" y="38"/>
                  </a:lnTo>
                  <a:lnTo>
                    <a:pt x="751" y="79"/>
                  </a:lnTo>
                  <a:lnTo>
                    <a:pt x="303" y="197"/>
                  </a:lnTo>
                  <a:cubicBezTo>
                    <a:pt x="285" y="202"/>
                    <a:pt x="267" y="191"/>
                    <a:pt x="262" y="173"/>
                  </a:cubicBezTo>
                  <a:cubicBezTo>
                    <a:pt x="257" y="155"/>
                    <a:pt x="268" y="137"/>
                    <a:pt x="286" y="132"/>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176194" name="Rectangle 66"/>
            <p:cNvSpPr>
              <a:spLocks noChangeArrowheads="1"/>
            </p:cNvSpPr>
            <p:nvPr/>
          </p:nvSpPr>
          <p:spPr bwMode="auto">
            <a:xfrm>
              <a:off x="1210" y="2836"/>
              <a:ext cx="22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spcBef>
                  <a:spcPct val="0"/>
                </a:spcBef>
              </a:pPr>
              <a:r>
                <a:rPr lang="en-US" sz="1100">
                  <a:solidFill>
                    <a:srgbClr val="000000"/>
                  </a:solidFill>
                  <a:latin typeface="Arial" charset="0"/>
                </a:rPr>
                <a:t>Small</a:t>
              </a:r>
              <a:endParaRPr lang="en-US">
                <a:latin typeface="Arial" charset="0"/>
              </a:endParaRPr>
            </a:p>
          </p:txBody>
        </p:sp>
        <p:sp>
          <p:nvSpPr>
            <p:cNvPr id="176195" name="Rectangle 67"/>
            <p:cNvSpPr>
              <a:spLocks noChangeArrowheads="1"/>
            </p:cNvSpPr>
            <p:nvPr/>
          </p:nvSpPr>
          <p:spPr bwMode="auto">
            <a:xfrm>
              <a:off x="1210" y="2944"/>
              <a:ext cx="24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spcBef>
                  <a:spcPct val="0"/>
                </a:spcBef>
              </a:pPr>
              <a:r>
                <a:rPr lang="en-US" sz="1100">
                  <a:solidFill>
                    <a:srgbClr val="000000"/>
                  </a:solidFill>
                  <a:latin typeface="Arial" charset="0"/>
                </a:rPr>
                <a:t>radius</a:t>
              </a:r>
              <a:endParaRPr lang="en-US">
                <a:latin typeface="Arial" charset="0"/>
              </a:endParaRPr>
            </a:p>
          </p:txBody>
        </p:sp>
        <p:pic>
          <p:nvPicPr>
            <p:cNvPr id="176196" name="Picture 6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2" y="3452"/>
              <a:ext cx="688" cy="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97" name="Freeform 69"/>
            <p:cNvSpPr>
              <a:spLocks/>
            </p:cNvSpPr>
            <p:nvPr/>
          </p:nvSpPr>
          <p:spPr bwMode="auto">
            <a:xfrm>
              <a:off x="1240" y="2320"/>
              <a:ext cx="684" cy="1254"/>
            </a:xfrm>
            <a:custGeom>
              <a:avLst/>
              <a:gdLst>
                <a:gd name="T0" fmla="*/ 0 w 7200"/>
                <a:gd name="T1" fmla="*/ 3300 h 13200"/>
                <a:gd name="T2" fmla="*/ 3600 w 7200"/>
                <a:gd name="T3" fmla="*/ 6600 h 13200"/>
                <a:gd name="T4" fmla="*/ 1 w 7200"/>
                <a:gd name="T5" fmla="*/ 9899 h 13200"/>
                <a:gd name="T6" fmla="*/ 0 w 7200"/>
                <a:gd name="T7" fmla="*/ 13200 h 13200"/>
                <a:gd name="T8" fmla="*/ 7200 w 7200"/>
                <a:gd name="T9" fmla="*/ 6600 h 13200"/>
                <a:gd name="T10" fmla="*/ 0 w 7200"/>
                <a:gd name="T11" fmla="*/ 0 h 13200"/>
                <a:gd name="T12" fmla="*/ 0 w 7200"/>
                <a:gd name="T13" fmla="*/ 3300 h 13200"/>
              </a:gdLst>
              <a:ahLst/>
              <a:cxnLst>
                <a:cxn ang="0">
                  <a:pos x="T0" y="T1"/>
                </a:cxn>
                <a:cxn ang="0">
                  <a:pos x="T2" y="T3"/>
                </a:cxn>
                <a:cxn ang="0">
                  <a:pos x="T4" y="T5"/>
                </a:cxn>
                <a:cxn ang="0">
                  <a:pos x="T6" y="T7"/>
                </a:cxn>
                <a:cxn ang="0">
                  <a:pos x="T8" y="T9"/>
                </a:cxn>
                <a:cxn ang="0">
                  <a:pos x="T10" y="T11"/>
                </a:cxn>
                <a:cxn ang="0">
                  <a:pos x="T12" y="T13"/>
                </a:cxn>
              </a:cxnLst>
              <a:rect l="0" t="0" r="r" b="b"/>
              <a:pathLst>
                <a:path w="7200" h="13200">
                  <a:moveTo>
                    <a:pt x="0" y="3300"/>
                  </a:moveTo>
                  <a:cubicBezTo>
                    <a:pt x="1989" y="3300"/>
                    <a:pt x="3600" y="4777"/>
                    <a:pt x="3600" y="6600"/>
                  </a:cubicBezTo>
                  <a:cubicBezTo>
                    <a:pt x="3601" y="8422"/>
                    <a:pt x="1989" y="9899"/>
                    <a:pt x="1" y="9899"/>
                  </a:cubicBezTo>
                  <a:lnTo>
                    <a:pt x="0" y="13200"/>
                  </a:lnTo>
                  <a:cubicBezTo>
                    <a:pt x="3977" y="13200"/>
                    <a:pt x="7200" y="10244"/>
                    <a:pt x="7200" y="6600"/>
                  </a:cubicBezTo>
                  <a:cubicBezTo>
                    <a:pt x="7200" y="2955"/>
                    <a:pt x="3977" y="0"/>
                    <a:pt x="0" y="0"/>
                  </a:cubicBezTo>
                  <a:lnTo>
                    <a:pt x="0" y="3300"/>
                  </a:lnTo>
                  <a:close/>
                </a:path>
              </a:pathLst>
            </a:custGeom>
            <a:solidFill>
              <a:srgbClr val="3333CC"/>
            </a:solidFill>
            <a:ln w="0">
              <a:solidFill>
                <a:srgbClr val="000000"/>
              </a:solidFill>
              <a:prstDash val="solid"/>
              <a:round/>
              <a:headEnd/>
              <a:tailEnd/>
            </a:ln>
          </p:spPr>
          <p:txBody>
            <a:bodyPr/>
            <a:lstStyle/>
            <a:p>
              <a:endParaRPr lang="en-US"/>
            </a:p>
          </p:txBody>
        </p:sp>
        <p:sp>
          <p:nvSpPr>
            <p:cNvPr id="176198" name="Rectangle 70"/>
            <p:cNvSpPr>
              <a:spLocks noChangeArrowheads="1"/>
            </p:cNvSpPr>
            <p:nvPr/>
          </p:nvSpPr>
          <p:spPr bwMode="auto">
            <a:xfrm>
              <a:off x="633" y="2320"/>
              <a:ext cx="645" cy="317"/>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useBgFill="1">
          <p:nvSpPr>
            <p:cNvPr id="176199" name="Rectangle 71"/>
            <p:cNvSpPr>
              <a:spLocks noChangeArrowheads="1"/>
            </p:cNvSpPr>
            <p:nvPr/>
          </p:nvSpPr>
          <p:spPr bwMode="auto">
            <a:xfrm>
              <a:off x="1202" y="2928"/>
              <a:ext cx="722" cy="684"/>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6200" name="Rectangle 72"/>
            <p:cNvSpPr>
              <a:spLocks noChangeArrowheads="1"/>
            </p:cNvSpPr>
            <p:nvPr/>
          </p:nvSpPr>
          <p:spPr bwMode="auto">
            <a:xfrm>
              <a:off x="1584" y="2928"/>
              <a:ext cx="340" cy="456"/>
            </a:xfrm>
            <a:prstGeom prst="rect">
              <a:avLst/>
            </a:prstGeom>
            <a:solidFill>
              <a:srgbClr val="3333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176201" name="Group 73"/>
            <p:cNvGrpSpPr>
              <a:grpSpLocks/>
            </p:cNvGrpSpPr>
            <p:nvPr/>
          </p:nvGrpSpPr>
          <p:grpSpPr bwMode="auto">
            <a:xfrm>
              <a:off x="633" y="2421"/>
              <a:ext cx="607" cy="127"/>
              <a:chOff x="574" y="2199"/>
              <a:chExt cx="607" cy="127"/>
            </a:xfrm>
          </p:grpSpPr>
          <p:sp>
            <p:nvSpPr>
              <p:cNvPr id="176202" name="Rectangle 74"/>
              <p:cNvSpPr>
                <a:spLocks noChangeArrowheads="1"/>
              </p:cNvSpPr>
              <p:nvPr/>
            </p:nvSpPr>
            <p:spPr bwMode="auto">
              <a:xfrm>
                <a:off x="574" y="2199"/>
                <a:ext cx="607" cy="127"/>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6203" name="Rectangle 75"/>
              <p:cNvSpPr>
                <a:spLocks noChangeArrowheads="1"/>
              </p:cNvSpPr>
              <p:nvPr/>
            </p:nvSpPr>
            <p:spPr bwMode="auto">
              <a:xfrm>
                <a:off x="574" y="2199"/>
                <a:ext cx="607" cy="127"/>
              </a:xfrm>
              <a:prstGeom prst="rect">
                <a:avLst/>
              </a:prstGeom>
              <a:noFill/>
              <a:ln w="3175" cap="rnd">
                <a:solidFill>
                  <a:srgbClr val="9999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76204" name="Group 76"/>
            <p:cNvGrpSpPr>
              <a:grpSpLocks/>
            </p:cNvGrpSpPr>
            <p:nvPr/>
          </p:nvGrpSpPr>
          <p:grpSpPr bwMode="auto">
            <a:xfrm>
              <a:off x="1691" y="2928"/>
              <a:ext cx="125" cy="456"/>
              <a:chOff x="1632" y="2706"/>
              <a:chExt cx="125" cy="456"/>
            </a:xfrm>
          </p:grpSpPr>
          <p:sp>
            <p:nvSpPr>
              <p:cNvPr id="176205" name="Rectangle 77"/>
              <p:cNvSpPr>
                <a:spLocks noChangeArrowheads="1"/>
              </p:cNvSpPr>
              <p:nvPr/>
            </p:nvSpPr>
            <p:spPr bwMode="auto">
              <a:xfrm>
                <a:off x="1632" y="2706"/>
                <a:ext cx="125" cy="456"/>
              </a:xfrm>
              <a:prstGeom prst="rect">
                <a:avLst/>
              </a:prstGeom>
              <a:solidFill>
                <a:srgbClr val="99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6206" name="Rectangle 78"/>
              <p:cNvSpPr>
                <a:spLocks noChangeArrowheads="1"/>
              </p:cNvSpPr>
              <p:nvPr/>
            </p:nvSpPr>
            <p:spPr bwMode="auto">
              <a:xfrm>
                <a:off x="1632" y="2706"/>
                <a:ext cx="125" cy="456"/>
              </a:xfrm>
              <a:prstGeom prst="rect">
                <a:avLst/>
              </a:prstGeom>
              <a:noFill/>
              <a:ln w="3175" cap="rnd">
                <a:solidFill>
                  <a:srgbClr val="9999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76207" name="Freeform 79"/>
            <p:cNvSpPr>
              <a:spLocks/>
            </p:cNvSpPr>
            <p:nvPr/>
          </p:nvSpPr>
          <p:spPr bwMode="auto">
            <a:xfrm>
              <a:off x="1240" y="2485"/>
              <a:ext cx="514" cy="443"/>
            </a:xfrm>
            <a:custGeom>
              <a:avLst/>
              <a:gdLst>
                <a:gd name="T0" fmla="*/ 0 w 514"/>
                <a:gd name="T1" fmla="*/ 0 h 443"/>
                <a:gd name="T2" fmla="*/ 514 w 514"/>
                <a:gd name="T3" fmla="*/ 443 h 443"/>
              </a:gdLst>
              <a:ahLst/>
              <a:cxnLst>
                <a:cxn ang="0">
                  <a:pos x="T0" y="T1"/>
                </a:cxn>
                <a:cxn ang="0">
                  <a:pos x="T2" y="T3"/>
                </a:cxn>
              </a:cxnLst>
              <a:rect l="0" t="0" r="r" b="b"/>
              <a:pathLst>
                <a:path w="514" h="443">
                  <a:moveTo>
                    <a:pt x="0" y="0"/>
                  </a:moveTo>
                  <a:cubicBezTo>
                    <a:pt x="257" y="0"/>
                    <a:pt x="514" y="221"/>
                    <a:pt x="514" y="443"/>
                  </a:cubicBezTo>
                </a:path>
              </a:pathLst>
            </a:custGeom>
            <a:noFill/>
            <a:ln w="211138" cap="flat">
              <a:solidFill>
                <a:srgbClr val="9999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208" name="Line 80"/>
            <p:cNvSpPr>
              <a:spLocks noChangeShapeType="1"/>
            </p:cNvSpPr>
            <p:nvPr/>
          </p:nvSpPr>
          <p:spPr bwMode="auto">
            <a:xfrm>
              <a:off x="633" y="2485"/>
              <a:ext cx="841" cy="12"/>
            </a:xfrm>
            <a:prstGeom prst="line">
              <a:avLst/>
            </a:prstGeom>
            <a:noFill/>
            <a:ln w="60325">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09" name="Freeform 81"/>
            <p:cNvSpPr>
              <a:spLocks noEditPoints="1"/>
            </p:cNvSpPr>
            <p:nvPr/>
          </p:nvSpPr>
          <p:spPr bwMode="auto">
            <a:xfrm>
              <a:off x="1528" y="2497"/>
              <a:ext cx="459" cy="38"/>
            </a:xfrm>
            <a:custGeom>
              <a:avLst/>
              <a:gdLst>
                <a:gd name="T0" fmla="*/ 33 w 4833"/>
                <a:gd name="T1" fmla="*/ 167 h 400"/>
                <a:gd name="T2" fmla="*/ 4500 w 4833"/>
                <a:gd name="T3" fmla="*/ 167 h 400"/>
                <a:gd name="T4" fmla="*/ 4533 w 4833"/>
                <a:gd name="T5" fmla="*/ 200 h 400"/>
                <a:gd name="T6" fmla="*/ 4500 w 4833"/>
                <a:gd name="T7" fmla="*/ 234 h 400"/>
                <a:gd name="T8" fmla="*/ 33 w 4833"/>
                <a:gd name="T9" fmla="*/ 234 h 400"/>
                <a:gd name="T10" fmla="*/ 0 w 4833"/>
                <a:gd name="T11" fmla="*/ 200 h 400"/>
                <a:gd name="T12" fmla="*/ 33 w 4833"/>
                <a:gd name="T13" fmla="*/ 167 h 400"/>
                <a:gd name="T14" fmla="*/ 4433 w 4833"/>
                <a:gd name="T15" fmla="*/ 0 h 400"/>
                <a:gd name="T16" fmla="*/ 4833 w 4833"/>
                <a:gd name="T17" fmla="*/ 200 h 400"/>
                <a:gd name="T18" fmla="*/ 4433 w 4833"/>
                <a:gd name="T19" fmla="*/ 400 h 400"/>
                <a:gd name="T20" fmla="*/ 4433 w 4833"/>
                <a:gd name="T2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33" h="400">
                  <a:moveTo>
                    <a:pt x="33" y="167"/>
                  </a:moveTo>
                  <a:lnTo>
                    <a:pt x="4500" y="167"/>
                  </a:lnTo>
                  <a:cubicBezTo>
                    <a:pt x="4518" y="167"/>
                    <a:pt x="4533" y="182"/>
                    <a:pt x="4533" y="200"/>
                  </a:cubicBezTo>
                  <a:cubicBezTo>
                    <a:pt x="4533" y="219"/>
                    <a:pt x="4518" y="234"/>
                    <a:pt x="4500" y="234"/>
                  </a:cubicBezTo>
                  <a:lnTo>
                    <a:pt x="33" y="234"/>
                  </a:lnTo>
                  <a:cubicBezTo>
                    <a:pt x="15" y="234"/>
                    <a:pt x="0" y="219"/>
                    <a:pt x="0" y="200"/>
                  </a:cubicBezTo>
                  <a:cubicBezTo>
                    <a:pt x="0" y="182"/>
                    <a:pt x="15" y="167"/>
                    <a:pt x="33" y="167"/>
                  </a:cubicBezTo>
                  <a:close/>
                  <a:moveTo>
                    <a:pt x="4433" y="0"/>
                  </a:moveTo>
                  <a:lnTo>
                    <a:pt x="4833" y="200"/>
                  </a:lnTo>
                  <a:lnTo>
                    <a:pt x="4433" y="400"/>
                  </a:lnTo>
                  <a:lnTo>
                    <a:pt x="4433" y="0"/>
                  </a:lnTo>
                  <a:close/>
                </a:path>
              </a:pathLst>
            </a:custGeom>
            <a:solidFill>
              <a:srgbClr val="FF6600"/>
            </a:solidFill>
            <a:ln w="1588" cap="flat">
              <a:solidFill>
                <a:srgbClr val="FF6600"/>
              </a:solidFill>
              <a:prstDash val="solid"/>
              <a:bevel/>
              <a:headEnd/>
              <a:tailEnd/>
            </a:ln>
          </p:spPr>
          <p:txBody>
            <a:bodyPr/>
            <a:lstStyle/>
            <a:p>
              <a:endParaRPr lang="en-US"/>
            </a:p>
          </p:txBody>
        </p:sp>
        <p:sp>
          <p:nvSpPr>
            <p:cNvPr id="176210" name="Freeform 82"/>
            <p:cNvSpPr>
              <a:spLocks/>
            </p:cNvSpPr>
            <p:nvPr/>
          </p:nvSpPr>
          <p:spPr bwMode="auto">
            <a:xfrm>
              <a:off x="1470" y="2500"/>
              <a:ext cx="269" cy="503"/>
            </a:xfrm>
            <a:custGeom>
              <a:avLst/>
              <a:gdLst>
                <a:gd name="T0" fmla="*/ 0 w 269"/>
                <a:gd name="T1" fmla="*/ 0 h 503"/>
                <a:gd name="T2" fmla="*/ 269 w 269"/>
                <a:gd name="T3" fmla="*/ 503 h 503"/>
              </a:gdLst>
              <a:ahLst/>
              <a:cxnLst>
                <a:cxn ang="0">
                  <a:pos x="T0" y="T1"/>
                </a:cxn>
                <a:cxn ang="0">
                  <a:pos x="T2" y="T3"/>
                </a:cxn>
              </a:cxnLst>
              <a:rect l="0" t="0" r="r" b="b"/>
              <a:pathLst>
                <a:path w="269" h="503">
                  <a:moveTo>
                    <a:pt x="0" y="0"/>
                  </a:moveTo>
                  <a:cubicBezTo>
                    <a:pt x="148" y="0"/>
                    <a:pt x="269" y="225"/>
                    <a:pt x="269" y="503"/>
                  </a:cubicBezTo>
                </a:path>
              </a:pathLst>
            </a:custGeom>
            <a:noFill/>
            <a:ln w="60325" cap="flat">
              <a:solidFill>
                <a:srgbClr val="FF66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211" name="Freeform 83"/>
            <p:cNvSpPr>
              <a:spLocks noEditPoints="1"/>
            </p:cNvSpPr>
            <p:nvPr/>
          </p:nvSpPr>
          <p:spPr bwMode="auto">
            <a:xfrm>
              <a:off x="1683" y="2959"/>
              <a:ext cx="114" cy="456"/>
            </a:xfrm>
            <a:custGeom>
              <a:avLst/>
              <a:gdLst>
                <a:gd name="T0" fmla="*/ 76 w 114"/>
                <a:gd name="T1" fmla="*/ 0 h 456"/>
                <a:gd name="T2" fmla="*/ 76 w 114"/>
                <a:gd name="T3" fmla="*/ 361 h 456"/>
                <a:gd name="T4" fmla="*/ 38 w 114"/>
                <a:gd name="T5" fmla="*/ 361 h 456"/>
                <a:gd name="T6" fmla="*/ 38 w 114"/>
                <a:gd name="T7" fmla="*/ 0 h 456"/>
                <a:gd name="T8" fmla="*/ 76 w 114"/>
                <a:gd name="T9" fmla="*/ 0 h 456"/>
                <a:gd name="T10" fmla="*/ 114 w 114"/>
                <a:gd name="T11" fmla="*/ 342 h 456"/>
                <a:gd name="T12" fmla="*/ 57 w 114"/>
                <a:gd name="T13" fmla="*/ 456 h 456"/>
                <a:gd name="T14" fmla="*/ 0 w 114"/>
                <a:gd name="T15" fmla="*/ 342 h 456"/>
                <a:gd name="T16" fmla="*/ 114 w 114"/>
                <a:gd name="T17" fmla="*/ 342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456">
                  <a:moveTo>
                    <a:pt x="76" y="0"/>
                  </a:moveTo>
                  <a:lnTo>
                    <a:pt x="76" y="361"/>
                  </a:lnTo>
                  <a:lnTo>
                    <a:pt x="38" y="361"/>
                  </a:lnTo>
                  <a:lnTo>
                    <a:pt x="38" y="0"/>
                  </a:lnTo>
                  <a:lnTo>
                    <a:pt x="76" y="0"/>
                  </a:lnTo>
                  <a:close/>
                  <a:moveTo>
                    <a:pt x="114" y="342"/>
                  </a:moveTo>
                  <a:lnTo>
                    <a:pt x="57" y="456"/>
                  </a:lnTo>
                  <a:lnTo>
                    <a:pt x="0" y="342"/>
                  </a:lnTo>
                  <a:lnTo>
                    <a:pt x="114" y="342"/>
                  </a:lnTo>
                  <a:close/>
                </a:path>
              </a:pathLst>
            </a:custGeom>
            <a:solidFill>
              <a:srgbClr val="FF6600"/>
            </a:solidFill>
            <a:ln w="1588" cap="flat">
              <a:solidFill>
                <a:srgbClr val="FF6600"/>
              </a:solidFill>
              <a:prstDash val="solid"/>
              <a:bevel/>
              <a:headEnd/>
              <a:tailEnd/>
            </a:ln>
          </p:spPr>
          <p:txBody>
            <a:bodyPr/>
            <a:lstStyle/>
            <a:p>
              <a:endParaRPr lang="en-US"/>
            </a:p>
          </p:txBody>
        </p:sp>
        <p:sp>
          <p:nvSpPr>
            <p:cNvPr id="176212" name="Rectangle 84"/>
            <p:cNvSpPr>
              <a:spLocks noChangeArrowheads="1"/>
            </p:cNvSpPr>
            <p:nvPr/>
          </p:nvSpPr>
          <p:spPr bwMode="auto">
            <a:xfrm>
              <a:off x="424" y="1813"/>
              <a:ext cx="131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spcBef>
                  <a:spcPct val="0"/>
                </a:spcBef>
              </a:pPr>
              <a:r>
                <a:rPr lang="en-US" sz="2000" b="1" dirty="0">
                  <a:latin typeface="Arial" charset="0"/>
                </a:rPr>
                <a:t>Bend Optimized </a:t>
              </a:r>
            </a:p>
            <a:p>
              <a:pPr eaLnBrk="1" hangingPunct="1">
                <a:spcBef>
                  <a:spcPct val="0"/>
                </a:spcBef>
              </a:pPr>
              <a:r>
                <a:rPr lang="en-US" sz="2000" b="1" dirty="0">
                  <a:latin typeface="Arial" charset="0"/>
                </a:rPr>
                <a:t>Singlemode fiber</a:t>
              </a:r>
              <a:endParaRPr lang="en-US" sz="2000" dirty="0">
                <a:latin typeface="Arial" charset="0"/>
              </a:endParaRPr>
            </a:p>
          </p:txBody>
        </p:sp>
        <p:sp>
          <p:nvSpPr>
            <p:cNvPr id="176213" name="Freeform 85"/>
            <p:cNvSpPr>
              <a:spLocks noEditPoints="1"/>
            </p:cNvSpPr>
            <p:nvPr/>
          </p:nvSpPr>
          <p:spPr bwMode="auto">
            <a:xfrm>
              <a:off x="1389" y="2734"/>
              <a:ext cx="75" cy="75"/>
            </a:xfrm>
            <a:custGeom>
              <a:avLst/>
              <a:gdLst>
                <a:gd name="T0" fmla="*/ 13 w 789"/>
                <a:gd name="T1" fmla="*/ 729 h 789"/>
                <a:gd name="T2" fmla="*/ 719 w 789"/>
                <a:gd name="T3" fmla="*/ 23 h 789"/>
                <a:gd name="T4" fmla="*/ 766 w 789"/>
                <a:gd name="T5" fmla="*/ 23 h 789"/>
                <a:gd name="T6" fmla="*/ 766 w 789"/>
                <a:gd name="T7" fmla="*/ 70 h 789"/>
                <a:gd name="T8" fmla="*/ 60 w 789"/>
                <a:gd name="T9" fmla="*/ 776 h 789"/>
                <a:gd name="T10" fmla="*/ 13 w 789"/>
                <a:gd name="T11" fmla="*/ 776 h 789"/>
                <a:gd name="T12" fmla="*/ 13 w 789"/>
                <a:gd name="T13" fmla="*/ 729 h 789"/>
                <a:gd name="T14" fmla="*/ 286 w 789"/>
                <a:gd name="T15" fmla="*/ 132 h 789"/>
                <a:gd name="T16" fmla="*/ 789 w 789"/>
                <a:gd name="T17" fmla="*/ 0 h 789"/>
                <a:gd name="T18" fmla="*/ 657 w 789"/>
                <a:gd name="T19" fmla="*/ 503 h 789"/>
                <a:gd name="T20" fmla="*/ 616 w 789"/>
                <a:gd name="T21" fmla="*/ 527 h 789"/>
                <a:gd name="T22" fmla="*/ 592 w 789"/>
                <a:gd name="T23" fmla="*/ 486 h 789"/>
                <a:gd name="T24" fmla="*/ 710 w 789"/>
                <a:gd name="T25" fmla="*/ 38 h 789"/>
                <a:gd name="T26" fmla="*/ 751 w 789"/>
                <a:gd name="T27" fmla="*/ 79 h 789"/>
                <a:gd name="T28" fmla="*/ 303 w 789"/>
                <a:gd name="T29" fmla="*/ 197 h 789"/>
                <a:gd name="T30" fmla="*/ 262 w 789"/>
                <a:gd name="T31" fmla="*/ 173 h 789"/>
                <a:gd name="T32" fmla="*/ 286 w 789"/>
                <a:gd name="T33" fmla="*/ 132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9" h="789">
                  <a:moveTo>
                    <a:pt x="13" y="729"/>
                  </a:moveTo>
                  <a:lnTo>
                    <a:pt x="719" y="23"/>
                  </a:lnTo>
                  <a:cubicBezTo>
                    <a:pt x="732" y="10"/>
                    <a:pt x="753" y="10"/>
                    <a:pt x="766" y="23"/>
                  </a:cubicBezTo>
                  <a:cubicBezTo>
                    <a:pt x="779" y="36"/>
                    <a:pt x="779" y="57"/>
                    <a:pt x="766" y="70"/>
                  </a:cubicBezTo>
                  <a:lnTo>
                    <a:pt x="60" y="776"/>
                  </a:lnTo>
                  <a:cubicBezTo>
                    <a:pt x="47" y="789"/>
                    <a:pt x="26" y="789"/>
                    <a:pt x="13" y="776"/>
                  </a:cubicBezTo>
                  <a:cubicBezTo>
                    <a:pt x="0" y="763"/>
                    <a:pt x="0" y="742"/>
                    <a:pt x="13" y="729"/>
                  </a:cubicBezTo>
                  <a:close/>
                  <a:moveTo>
                    <a:pt x="286" y="132"/>
                  </a:moveTo>
                  <a:lnTo>
                    <a:pt x="789" y="0"/>
                  </a:lnTo>
                  <a:lnTo>
                    <a:pt x="657" y="503"/>
                  </a:lnTo>
                  <a:cubicBezTo>
                    <a:pt x="652" y="521"/>
                    <a:pt x="634" y="532"/>
                    <a:pt x="616" y="527"/>
                  </a:cubicBezTo>
                  <a:cubicBezTo>
                    <a:pt x="598" y="522"/>
                    <a:pt x="587" y="504"/>
                    <a:pt x="592" y="486"/>
                  </a:cubicBezTo>
                  <a:lnTo>
                    <a:pt x="710" y="38"/>
                  </a:lnTo>
                  <a:lnTo>
                    <a:pt x="751" y="79"/>
                  </a:lnTo>
                  <a:lnTo>
                    <a:pt x="303" y="197"/>
                  </a:lnTo>
                  <a:cubicBezTo>
                    <a:pt x="285" y="202"/>
                    <a:pt x="267" y="191"/>
                    <a:pt x="262" y="173"/>
                  </a:cubicBezTo>
                  <a:cubicBezTo>
                    <a:pt x="257" y="155"/>
                    <a:pt x="268" y="137"/>
                    <a:pt x="286" y="132"/>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176214" name="Rectangle 86"/>
            <p:cNvSpPr>
              <a:spLocks noChangeArrowheads="1"/>
            </p:cNvSpPr>
            <p:nvPr/>
          </p:nvSpPr>
          <p:spPr bwMode="auto">
            <a:xfrm>
              <a:off x="1210" y="2836"/>
              <a:ext cx="22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spcBef>
                  <a:spcPct val="0"/>
                </a:spcBef>
              </a:pPr>
              <a:r>
                <a:rPr lang="en-US" sz="1100">
                  <a:solidFill>
                    <a:srgbClr val="000000"/>
                  </a:solidFill>
                  <a:latin typeface="Arial" charset="0"/>
                </a:rPr>
                <a:t>Small</a:t>
              </a:r>
              <a:endParaRPr lang="en-US">
                <a:latin typeface="Arial" charset="0"/>
              </a:endParaRPr>
            </a:p>
          </p:txBody>
        </p:sp>
        <p:sp>
          <p:nvSpPr>
            <p:cNvPr id="176215" name="Rectangle 87"/>
            <p:cNvSpPr>
              <a:spLocks noChangeArrowheads="1"/>
            </p:cNvSpPr>
            <p:nvPr/>
          </p:nvSpPr>
          <p:spPr bwMode="auto">
            <a:xfrm>
              <a:off x="1210" y="2944"/>
              <a:ext cx="240"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spcBef>
                  <a:spcPct val="0"/>
                </a:spcBef>
              </a:pPr>
              <a:r>
                <a:rPr lang="en-US" sz="1100">
                  <a:solidFill>
                    <a:srgbClr val="000000"/>
                  </a:solidFill>
                  <a:latin typeface="Arial" charset="0"/>
                </a:rPr>
                <a:t>radius</a:t>
              </a:r>
              <a:endParaRPr lang="en-US">
                <a:latin typeface="Arial" charset="0"/>
              </a:endParaRPr>
            </a:p>
          </p:txBody>
        </p:sp>
        <p:pic>
          <p:nvPicPr>
            <p:cNvPr id="176216" name="Picture 88">
              <a:hlinkClick r:id="rId4" action="ppaction://hlinkfile"/>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82" y="3452"/>
              <a:ext cx="688" cy="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217" name="Rectangle 89"/>
            <p:cNvSpPr>
              <a:spLocks noChangeArrowheads="1"/>
            </p:cNvSpPr>
            <p:nvPr/>
          </p:nvSpPr>
          <p:spPr bwMode="auto">
            <a:xfrm>
              <a:off x="520" y="3301"/>
              <a:ext cx="835"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spcBef>
                  <a:spcPct val="0"/>
                </a:spcBef>
              </a:pPr>
              <a:r>
                <a:rPr lang="en-US" sz="2000" b="1" i="1" dirty="0">
                  <a:solidFill>
                    <a:srgbClr val="00B050"/>
                  </a:solidFill>
                  <a:latin typeface="Arial" charset="0"/>
                </a:rPr>
                <a:t>Service </a:t>
              </a:r>
            </a:p>
            <a:p>
              <a:pPr eaLnBrk="1" hangingPunct="1">
                <a:spcBef>
                  <a:spcPct val="0"/>
                </a:spcBef>
              </a:pPr>
              <a:r>
                <a:rPr lang="en-US" sz="2000" b="1" i="1" dirty="0">
                  <a:solidFill>
                    <a:srgbClr val="00B050"/>
                  </a:solidFill>
                  <a:latin typeface="Arial" charset="0"/>
                </a:rPr>
                <a:t>Maintained</a:t>
              </a:r>
              <a:endParaRPr lang="en-US" sz="2000" dirty="0">
                <a:solidFill>
                  <a:srgbClr val="00B050"/>
                </a:solidFill>
                <a:latin typeface="Arial" charset="0"/>
              </a:endParaRPr>
            </a:p>
          </p:txBody>
        </p:sp>
      </p:grpSp>
      <p:grpSp>
        <p:nvGrpSpPr>
          <p:cNvPr id="114" name="Group 78"/>
          <p:cNvGrpSpPr>
            <a:grpSpLocks/>
          </p:cNvGrpSpPr>
          <p:nvPr/>
        </p:nvGrpSpPr>
        <p:grpSpPr bwMode="auto">
          <a:xfrm>
            <a:off x="2590803" y="1691009"/>
            <a:ext cx="2146416847" cy="2145792638"/>
            <a:chOff x="4800600" y="1219200"/>
            <a:chExt cx="2146416847" cy="2145792638"/>
          </a:xfrm>
        </p:grpSpPr>
        <p:sp>
          <p:nvSpPr>
            <p:cNvPr id="115" name="Rectangle 27"/>
            <p:cNvSpPr>
              <a:spLocks noChangeArrowheads="1"/>
            </p:cNvSpPr>
            <p:nvPr/>
          </p:nvSpPr>
          <p:spPr bwMode="auto">
            <a:xfrm>
              <a:off x="6477000" y="3091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p>
              <a:endParaRPr lang="en-US"/>
            </a:p>
          </p:txBody>
        </p:sp>
        <p:sp>
          <p:nvSpPr>
            <p:cNvPr id="116" name="AutoShape 28"/>
            <p:cNvSpPr>
              <a:spLocks noChangeArrowheads="1"/>
            </p:cNvSpPr>
            <p:nvPr/>
          </p:nvSpPr>
          <p:spPr bwMode="auto">
            <a:xfrm rot="5400000">
              <a:off x="5143500" y="2953821"/>
              <a:ext cx="2514600" cy="102655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rgbClr val="F6F00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endParaRPr lang="en-US"/>
            </a:p>
          </p:txBody>
        </p:sp>
        <p:sp>
          <p:nvSpPr>
            <p:cNvPr id="117" name="Rectangle 29"/>
            <p:cNvSpPr>
              <a:spLocks noChangeArrowheads="1"/>
            </p:cNvSpPr>
            <p:nvPr/>
          </p:nvSpPr>
          <p:spPr bwMode="auto">
            <a:xfrm rot="5400000">
              <a:off x="5511800" y="2342634"/>
              <a:ext cx="635000" cy="369332"/>
            </a:xfrm>
            <a:prstGeom prst="rect">
              <a:avLst/>
            </a:prstGeom>
            <a:solidFill>
              <a:srgbClr val="F6F00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endParaRPr lang="en-US"/>
            </a:p>
          </p:txBody>
        </p:sp>
        <p:sp>
          <p:nvSpPr>
            <p:cNvPr id="118" name="Rectangle 30"/>
            <p:cNvSpPr>
              <a:spLocks noChangeArrowheads="1"/>
            </p:cNvSpPr>
            <p:nvPr/>
          </p:nvSpPr>
          <p:spPr bwMode="auto">
            <a:xfrm rot="5400000">
              <a:off x="6362700" y="3930134"/>
              <a:ext cx="1371600" cy="369332"/>
            </a:xfrm>
            <a:prstGeom prst="rect">
              <a:avLst/>
            </a:prstGeom>
            <a:solidFill>
              <a:schemeClr val="bg1"/>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endParaRPr lang="en-US"/>
            </a:p>
          </p:txBody>
        </p:sp>
        <p:sp>
          <p:nvSpPr>
            <p:cNvPr id="119" name="Rectangle 31"/>
            <p:cNvSpPr>
              <a:spLocks noChangeArrowheads="1"/>
            </p:cNvSpPr>
            <p:nvPr/>
          </p:nvSpPr>
          <p:spPr bwMode="auto">
            <a:xfrm rot="10800000">
              <a:off x="7091363" y="3701534"/>
              <a:ext cx="681037" cy="369332"/>
            </a:xfrm>
            <a:prstGeom prst="rect">
              <a:avLst/>
            </a:prstGeom>
            <a:solidFill>
              <a:srgbClr val="F6F000"/>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spAutoFit/>
            </a:bodyPr>
            <a:lstStyle/>
            <a:p>
              <a:endParaRPr lang="en-US"/>
            </a:p>
          </p:txBody>
        </p:sp>
        <p:sp>
          <p:nvSpPr>
            <p:cNvPr id="120" name="AutoShape 32"/>
            <p:cNvSpPr>
              <a:spLocks noChangeArrowheads="1"/>
            </p:cNvSpPr>
            <p:nvPr/>
          </p:nvSpPr>
          <p:spPr bwMode="auto">
            <a:xfrm>
              <a:off x="6400800" y="2687121"/>
              <a:ext cx="184731" cy="1026557"/>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p>
              <a:endParaRPr lang="en-US"/>
            </a:p>
          </p:txBody>
        </p:sp>
        <p:cxnSp>
          <p:nvCxnSpPr>
            <p:cNvPr id="121" name="AutoShape 33"/>
            <p:cNvCxnSpPr>
              <a:cxnSpLocks noChangeShapeType="1"/>
              <a:stCxn id="122" idx="0"/>
              <a:endCxn id="120" idx="2"/>
            </p:cNvCxnSpPr>
            <p:nvPr/>
          </p:nvCxnSpPr>
          <p:spPr bwMode="auto">
            <a:xfrm>
              <a:off x="5975866" y="2540000"/>
              <a:ext cx="2145241581" cy="2144471838"/>
            </a:xfrm>
            <a:prstGeom prst="curvedConnector3">
              <a:avLst>
                <a:gd name="adj1" fmla="val 39"/>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cxnSp>
        <p:sp>
          <p:nvSpPr>
            <p:cNvPr id="122" name="Rectangle 34"/>
            <p:cNvSpPr>
              <a:spLocks noChangeArrowheads="1"/>
            </p:cNvSpPr>
            <p:nvPr/>
          </p:nvSpPr>
          <p:spPr bwMode="auto">
            <a:xfrm rot="5400000">
              <a:off x="5664200" y="2355334"/>
              <a:ext cx="254000" cy="369332"/>
            </a:xfrm>
            <a:prstGeom prst="rect">
              <a:avLst/>
            </a:prstGeom>
            <a:solidFill>
              <a:srgbClr val="FFFF99"/>
            </a:solidFill>
            <a:ln w="3175">
              <a:solidFill>
                <a:srgbClr val="FFFF99"/>
              </a:solidFill>
              <a:miter lim="800000"/>
              <a:headEnd/>
              <a:tailEnd/>
            </a:ln>
          </p:spPr>
          <p:txBody>
            <a:bodyPr anchor="ctr">
              <a:spAutoFit/>
            </a:bodyPr>
            <a:lstStyle/>
            <a:p>
              <a:endParaRPr lang="en-US"/>
            </a:p>
          </p:txBody>
        </p:sp>
        <p:sp>
          <p:nvSpPr>
            <p:cNvPr id="123" name="Rectangle 35"/>
            <p:cNvSpPr>
              <a:spLocks noChangeArrowheads="1"/>
            </p:cNvSpPr>
            <p:nvPr/>
          </p:nvSpPr>
          <p:spPr bwMode="auto">
            <a:xfrm rot="10800000">
              <a:off x="7304088" y="3701534"/>
              <a:ext cx="252412" cy="369332"/>
            </a:xfrm>
            <a:prstGeom prst="rect">
              <a:avLst/>
            </a:prstGeom>
            <a:solidFill>
              <a:srgbClr val="FFFF99"/>
            </a:solidFill>
            <a:ln w="19050">
              <a:solidFill>
                <a:srgbClr val="FFFF99"/>
              </a:solidFill>
              <a:miter lim="800000"/>
              <a:headEnd/>
              <a:tailEnd/>
            </a:ln>
          </p:spPr>
          <p:txBody>
            <a:bodyPr anchor="ctr">
              <a:spAutoFit/>
            </a:bodyPr>
            <a:lstStyle/>
            <a:p>
              <a:endParaRPr lang="en-US"/>
            </a:p>
          </p:txBody>
        </p:sp>
        <p:cxnSp>
          <p:nvCxnSpPr>
            <p:cNvPr id="124" name="AutoShape 36"/>
            <p:cNvCxnSpPr>
              <a:cxnSpLocks noChangeShapeType="1"/>
              <a:stCxn id="122" idx="0"/>
              <a:endCxn id="123" idx="2"/>
            </p:cNvCxnSpPr>
            <p:nvPr/>
          </p:nvCxnSpPr>
          <p:spPr bwMode="auto">
            <a:xfrm>
              <a:off x="5975866" y="2540000"/>
              <a:ext cx="1454428" cy="1161534"/>
            </a:xfrm>
            <a:prstGeom prst="curvedConnector2">
              <a:avLst/>
            </a:prstGeom>
            <a:noFill/>
            <a:ln w="266700">
              <a:solidFill>
                <a:srgbClr val="FFFF99"/>
              </a:solidFill>
              <a:round/>
              <a:headEnd/>
              <a:tailEnd/>
            </a:ln>
            <a:extLst>
              <a:ext uri="{909E8E84-426E-40DD-AFC4-6F175D3DCCD1}">
                <a14:hiddenFill xmlns:a14="http://schemas.microsoft.com/office/drawing/2010/main">
                  <a:noFill/>
                </a14:hiddenFill>
              </a:ext>
            </a:extLst>
          </p:spPr>
        </p:cxnSp>
        <p:sp>
          <p:nvSpPr>
            <p:cNvPr id="125" name="Rectangle 37"/>
            <p:cNvSpPr>
              <a:spLocks noChangeArrowheads="1"/>
            </p:cNvSpPr>
            <p:nvPr/>
          </p:nvSpPr>
          <p:spPr bwMode="auto">
            <a:xfrm>
              <a:off x="7543800" y="43111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nchor="ctr">
              <a:spAutoFit/>
            </a:bodyPr>
            <a:lstStyle/>
            <a:p>
              <a:endParaRPr lang="en-US"/>
            </a:p>
          </p:txBody>
        </p:sp>
        <p:sp>
          <p:nvSpPr>
            <p:cNvPr id="126" name="Line 38"/>
            <p:cNvSpPr>
              <a:spLocks noChangeShapeType="1"/>
            </p:cNvSpPr>
            <p:nvPr/>
          </p:nvSpPr>
          <p:spPr bwMode="auto">
            <a:xfrm>
              <a:off x="5181600" y="2540000"/>
              <a:ext cx="1757363" cy="3175"/>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a:spAutoFit/>
            </a:bodyPr>
            <a:lstStyle/>
            <a:p>
              <a:endParaRPr lang="en-US"/>
            </a:p>
          </p:txBody>
        </p:sp>
        <p:sp>
          <p:nvSpPr>
            <p:cNvPr id="127" name="Arc 39"/>
            <p:cNvSpPr>
              <a:spLocks/>
            </p:cNvSpPr>
            <p:nvPr/>
          </p:nvSpPr>
          <p:spPr bwMode="auto">
            <a:xfrm flipH="1" flipV="1">
              <a:off x="6781800" y="2368034"/>
              <a:ext cx="184731" cy="36933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round/>
                  <a:headEnd/>
                  <a:tailEnd/>
                </a14:hiddenLine>
              </a:ext>
            </a:extLst>
          </p:spPr>
          <p:txBody>
            <a:bodyPr wrap="none" anchor="ctr">
              <a:spAutoFit/>
            </a:bodyPr>
            <a:lstStyle/>
            <a:p>
              <a:endParaRPr lang="en-US"/>
            </a:p>
          </p:txBody>
        </p:sp>
        <p:sp>
          <p:nvSpPr>
            <p:cNvPr id="128" name="Arc 40"/>
            <p:cNvSpPr>
              <a:spLocks/>
            </p:cNvSpPr>
            <p:nvPr/>
          </p:nvSpPr>
          <p:spPr bwMode="auto">
            <a:xfrm>
              <a:off x="6861175" y="2890322"/>
              <a:ext cx="539750" cy="369332"/>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a:solidFill>
                <a:srgbClr val="FF66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129" name="Line 41"/>
            <p:cNvSpPr>
              <a:spLocks noChangeShapeType="1"/>
            </p:cNvSpPr>
            <p:nvPr/>
          </p:nvSpPr>
          <p:spPr bwMode="auto">
            <a:xfrm>
              <a:off x="7404100" y="3492500"/>
              <a:ext cx="0" cy="914400"/>
            </a:xfrm>
            <a:prstGeom prst="line">
              <a:avLst/>
            </a:prstGeom>
            <a:noFill/>
            <a:ln w="19050">
              <a:solidFill>
                <a:srgbClr val="FF66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30" name="Freeform 42"/>
            <p:cNvSpPr>
              <a:spLocks/>
            </p:cNvSpPr>
            <p:nvPr/>
          </p:nvSpPr>
          <p:spPr bwMode="auto">
            <a:xfrm>
              <a:off x="5638800" y="2590800"/>
              <a:ext cx="609600" cy="369332"/>
            </a:xfrm>
            <a:custGeom>
              <a:avLst/>
              <a:gdLst>
                <a:gd name="T0" fmla="*/ 0 w 384"/>
                <a:gd name="T1" fmla="*/ 2147483647 h 432"/>
                <a:gd name="T2" fmla="*/ 2147483647 w 384"/>
                <a:gd name="T3" fmla="*/ 2147483647 h 432"/>
                <a:gd name="T4" fmla="*/ 2147483647 w 384"/>
                <a:gd name="T5" fmla="*/ 2147483647 h 432"/>
                <a:gd name="T6" fmla="*/ 2147483647 w 384"/>
                <a:gd name="T7" fmla="*/ 0 h 432"/>
                <a:gd name="T8" fmla="*/ 0 60000 65536"/>
                <a:gd name="T9" fmla="*/ 0 60000 65536"/>
                <a:gd name="T10" fmla="*/ 0 60000 65536"/>
                <a:gd name="T11" fmla="*/ 0 60000 65536"/>
                <a:gd name="T12" fmla="*/ 0 w 384"/>
                <a:gd name="T13" fmla="*/ 0 h 432"/>
                <a:gd name="T14" fmla="*/ 384 w 384"/>
                <a:gd name="T15" fmla="*/ 432 h 432"/>
              </a:gdLst>
              <a:ahLst/>
              <a:cxnLst>
                <a:cxn ang="T8">
                  <a:pos x="T0" y="T1"/>
                </a:cxn>
                <a:cxn ang="T9">
                  <a:pos x="T2" y="T3"/>
                </a:cxn>
                <a:cxn ang="T10">
                  <a:pos x="T4" y="T5"/>
                </a:cxn>
                <a:cxn ang="T11">
                  <a:pos x="T6" y="T7"/>
                </a:cxn>
              </a:cxnLst>
              <a:rect l="T12" t="T13" r="T14" b="T15"/>
              <a:pathLst>
                <a:path w="384" h="432">
                  <a:moveTo>
                    <a:pt x="0" y="432"/>
                  </a:moveTo>
                  <a:cubicBezTo>
                    <a:pt x="36" y="364"/>
                    <a:pt x="72" y="296"/>
                    <a:pt x="96" y="288"/>
                  </a:cubicBezTo>
                  <a:cubicBezTo>
                    <a:pt x="120" y="280"/>
                    <a:pt x="96" y="432"/>
                    <a:pt x="144" y="384"/>
                  </a:cubicBezTo>
                  <a:cubicBezTo>
                    <a:pt x="192" y="336"/>
                    <a:pt x="288" y="168"/>
                    <a:pt x="384" y="0"/>
                  </a:cubicBezTo>
                </a:path>
              </a:pathLst>
            </a:custGeom>
            <a:noFill/>
            <a:ln w="31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131" name="Text Box 43"/>
            <p:cNvSpPr txBox="1">
              <a:spLocks noChangeArrowheads="1"/>
            </p:cNvSpPr>
            <p:nvPr/>
          </p:nvSpPr>
          <p:spPr bwMode="auto">
            <a:xfrm>
              <a:off x="5029200" y="3203575"/>
              <a:ext cx="1066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r>
                <a:rPr lang="en-US" sz="1400"/>
                <a:t>Optical Signal</a:t>
              </a:r>
            </a:p>
          </p:txBody>
        </p:sp>
        <p:sp>
          <p:nvSpPr>
            <p:cNvPr id="132" name="Text Box 44"/>
            <p:cNvSpPr txBox="1">
              <a:spLocks noChangeArrowheads="1"/>
            </p:cNvSpPr>
            <p:nvPr/>
          </p:nvSpPr>
          <p:spPr bwMode="auto">
            <a:xfrm>
              <a:off x="6248400" y="1981200"/>
              <a:ext cx="2667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r>
                <a:rPr lang="en-US" sz="1400" b="1"/>
                <a:t>Large</a:t>
              </a:r>
              <a:r>
                <a:rPr lang="en-US" sz="1400"/>
                <a:t> </a:t>
              </a:r>
              <a:r>
                <a:rPr lang="en-US" sz="1400" b="1"/>
                <a:t>Optical Loss</a:t>
              </a:r>
              <a:endParaRPr lang="en-US" sz="1400"/>
            </a:p>
          </p:txBody>
        </p:sp>
        <p:sp>
          <p:nvSpPr>
            <p:cNvPr id="133" name="Text Box 45"/>
            <p:cNvSpPr txBox="1">
              <a:spLocks noChangeArrowheads="1"/>
            </p:cNvSpPr>
            <p:nvPr/>
          </p:nvSpPr>
          <p:spPr bwMode="auto">
            <a:xfrm>
              <a:off x="4800600" y="3932238"/>
              <a:ext cx="21336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r>
                <a:rPr lang="en-US" sz="1400" dirty="0"/>
                <a:t>Dysfunctional Signal exits bend</a:t>
              </a:r>
            </a:p>
            <a:p>
              <a:endParaRPr lang="en-US" sz="1400" dirty="0"/>
            </a:p>
            <a:p>
              <a:r>
                <a:rPr lang="en-US" sz="1600" b="1" i="1" dirty="0">
                  <a:solidFill>
                    <a:srgbClr val="FF0000"/>
                  </a:solidFill>
                </a:rPr>
                <a:t>Service Disrupted</a:t>
              </a:r>
            </a:p>
          </p:txBody>
        </p:sp>
        <p:sp>
          <p:nvSpPr>
            <p:cNvPr id="134" name="Freeform 46"/>
            <p:cNvSpPr>
              <a:spLocks/>
            </p:cNvSpPr>
            <p:nvPr/>
          </p:nvSpPr>
          <p:spPr bwMode="auto">
            <a:xfrm>
              <a:off x="7543800" y="2273300"/>
              <a:ext cx="152400" cy="369332"/>
            </a:xfrm>
            <a:custGeom>
              <a:avLst/>
              <a:gdLst>
                <a:gd name="T0" fmla="*/ 0 w 96"/>
                <a:gd name="T1" fmla="*/ 2147483647 h 104"/>
                <a:gd name="T2" fmla="*/ 2147483647 w 96"/>
                <a:gd name="T3" fmla="*/ 2147483647 h 104"/>
                <a:gd name="T4" fmla="*/ 2147483647 w 96"/>
                <a:gd name="T5" fmla="*/ 2147483647 h 104"/>
                <a:gd name="T6" fmla="*/ 2147483647 w 96"/>
                <a:gd name="T7" fmla="*/ 2147483647 h 104"/>
                <a:gd name="T8" fmla="*/ 0 60000 65536"/>
                <a:gd name="T9" fmla="*/ 0 60000 65536"/>
                <a:gd name="T10" fmla="*/ 0 60000 65536"/>
                <a:gd name="T11" fmla="*/ 0 60000 65536"/>
                <a:gd name="T12" fmla="*/ 0 w 96"/>
                <a:gd name="T13" fmla="*/ 0 h 104"/>
                <a:gd name="T14" fmla="*/ 96 w 96"/>
                <a:gd name="T15" fmla="*/ 104 h 104"/>
              </a:gdLst>
              <a:ahLst/>
              <a:cxnLst>
                <a:cxn ang="T8">
                  <a:pos x="T0" y="T1"/>
                </a:cxn>
                <a:cxn ang="T9">
                  <a:pos x="T2" y="T3"/>
                </a:cxn>
                <a:cxn ang="T10">
                  <a:pos x="T4" y="T5"/>
                </a:cxn>
                <a:cxn ang="T11">
                  <a:pos x="T6" y="T7"/>
                </a:cxn>
              </a:cxnLst>
              <a:rect l="T12" t="T13" r="T14" b="T15"/>
              <a:pathLst>
                <a:path w="96" h="104">
                  <a:moveTo>
                    <a:pt x="0" y="8"/>
                  </a:moveTo>
                  <a:cubicBezTo>
                    <a:pt x="20" y="32"/>
                    <a:pt x="40" y="56"/>
                    <a:pt x="48" y="56"/>
                  </a:cubicBezTo>
                  <a:cubicBezTo>
                    <a:pt x="56" y="56"/>
                    <a:pt x="40" y="0"/>
                    <a:pt x="48" y="8"/>
                  </a:cubicBezTo>
                  <a:cubicBezTo>
                    <a:pt x="56" y="16"/>
                    <a:pt x="76" y="60"/>
                    <a:pt x="96" y="104"/>
                  </a:cubicBezTo>
                </a:path>
              </a:pathLst>
            </a:custGeom>
            <a:noFill/>
            <a:ln w="31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135" name="Freeform 47"/>
            <p:cNvSpPr>
              <a:spLocks/>
            </p:cNvSpPr>
            <p:nvPr/>
          </p:nvSpPr>
          <p:spPr bwMode="auto">
            <a:xfrm>
              <a:off x="6781800" y="4130675"/>
              <a:ext cx="533400" cy="369332"/>
            </a:xfrm>
            <a:custGeom>
              <a:avLst/>
              <a:gdLst>
                <a:gd name="T0" fmla="*/ 0 w 240"/>
                <a:gd name="T1" fmla="*/ 2147483647 h 104"/>
                <a:gd name="T2" fmla="*/ 2147483647 w 240"/>
                <a:gd name="T3" fmla="*/ 2147483647 h 104"/>
                <a:gd name="T4" fmla="*/ 2147483647 w 240"/>
                <a:gd name="T5" fmla="*/ 2147483647 h 104"/>
                <a:gd name="T6" fmla="*/ 2147483647 w 240"/>
                <a:gd name="T7" fmla="*/ 2147483647 h 104"/>
                <a:gd name="T8" fmla="*/ 0 60000 65536"/>
                <a:gd name="T9" fmla="*/ 0 60000 65536"/>
                <a:gd name="T10" fmla="*/ 0 60000 65536"/>
                <a:gd name="T11" fmla="*/ 0 60000 65536"/>
                <a:gd name="T12" fmla="*/ 0 w 240"/>
                <a:gd name="T13" fmla="*/ 0 h 104"/>
                <a:gd name="T14" fmla="*/ 240 w 240"/>
                <a:gd name="T15" fmla="*/ 104 h 104"/>
              </a:gdLst>
              <a:ahLst/>
              <a:cxnLst>
                <a:cxn ang="T8">
                  <a:pos x="T0" y="T1"/>
                </a:cxn>
                <a:cxn ang="T9">
                  <a:pos x="T2" y="T3"/>
                </a:cxn>
                <a:cxn ang="T10">
                  <a:pos x="T4" y="T5"/>
                </a:cxn>
                <a:cxn ang="T11">
                  <a:pos x="T6" y="T7"/>
                </a:cxn>
              </a:cxnLst>
              <a:rect l="T12" t="T13" r="T14" b="T15"/>
              <a:pathLst>
                <a:path w="240" h="104">
                  <a:moveTo>
                    <a:pt x="0" y="8"/>
                  </a:moveTo>
                  <a:cubicBezTo>
                    <a:pt x="40" y="32"/>
                    <a:pt x="80" y="56"/>
                    <a:pt x="96" y="56"/>
                  </a:cubicBezTo>
                  <a:cubicBezTo>
                    <a:pt x="112" y="56"/>
                    <a:pt x="72" y="0"/>
                    <a:pt x="96" y="8"/>
                  </a:cubicBezTo>
                  <a:cubicBezTo>
                    <a:pt x="120" y="16"/>
                    <a:pt x="180" y="60"/>
                    <a:pt x="240" y="104"/>
                  </a:cubicBezTo>
                </a:path>
              </a:pathLst>
            </a:custGeom>
            <a:noFill/>
            <a:ln w="31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a:spAutoFit/>
            </a:bodyPr>
            <a:lstStyle/>
            <a:p>
              <a:endParaRPr lang="en-US"/>
            </a:p>
          </p:txBody>
        </p:sp>
        <p:sp>
          <p:nvSpPr>
            <p:cNvPr id="136" name="Text Box 49"/>
            <p:cNvSpPr txBox="1">
              <a:spLocks noChangeArrowheads="1"/>
            </p:cNvSpPr>
            <p:nvPr/>
          </p:nvSpPr>
          <p:spPr bwMode="auto">
            <a:xfrm>
              <a:off x="4953000" y="1219200"/>
              <a:ext cx="404469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spcBef>
                  <a:spcPct val="0"/>
                </a:spcBef>
              </a:pPr>
              <a:r>
                <a:rPr lang="en-US" b="1" dirty="0"/>
                <a:t>Conventional Single-mode fiber</a:t>
              </a:r>
            </a:p>
            <a:p>
              <a:pPr>
                <a:spcBef>
                  <a:spcPct val="0"/>
                </a:spcBef>
              </a:pPr>
              <a:r>
                <a:rPr lang="en-US" b="1" i="1" dirty="0">
                  <a:solidFill>
                    <a:schemeClr val="tx2"/>
                  </a:solidFill>
                </a:rPr>
                <a:t>High optical loss around bends</a:t>
              </a:r>
            </a:p>
            <a:p>
              <a:r>
                <a:rPr lang="en-US" sz="1600" b="1" dirty="0"/>
                <a:t> </a:t>
              </a:r>
            </a:p>
          </p:txBody>
        </p:sp>
        <p:sp>
          <p:nvSpPr>
            <p:cNvPr id="137" name="Rectangle 53" descr="Large confetti"/>
            <p:cNvSpPr>
              <a:spLocks noChangeArrowheads="1"/>
            </p:cNvSpPr>
            <p:nvPr/>
          </p:nvSpPr>
          <p:spPr bwMode="auto">
            <a:xfrm>
              <a:off x="6934200" y="4561165"/>
              <a:ext cx="184731" cy="369332"/>
            </a:xfrm>
            <a:prstGeom prst="rect">
              <a:avLst/>
            </a:prstGeom>
            <a:pattFill prst="lgConfetti">
              <a:fgClr>
                <a:srgbClr val="5F5F5F"/>
              </a:fgClr>
              <a:bgClr>
                <a:srgbClr val="E3E3FF"/>
              </a:bgClr>
            </a:pattFill>
            <a:ln w="3175">
              <a:solidFill>
                <a:schemeClr val="tx1"/>
              </a:solidFill>
              <a:miter lim="800000"/>
              <a:headEnd/>
              <a:tailEnd/>
            </a:ln>
          </p:spPr>
          <p:txBody>
            <a:bodyPr wrap="none" anchor="ctr">
              <a:spAutoFit/>
            </a:bodyPr>
            <a:lstStyle/>
            <a:p>
              <a:endParaRPr lang="en-US"/>
            </a:p>
          </p:txBody>
        </p:sp>
        <p:sp>
          <p:nvSpPr>
            <p:cNvPr id="138" name="Line 54"/>
            <p:cNvSpPr>
              <a:spLocks noChangeShapeType="1"/>
            </p:cNvSpPr>
            <p:nvPr/>
          </p:nvSpPr>
          <p:spPr bwMode="auto">
            <a:xfrm flipH="1">
              <a:off x="6645275" y="2976563"/>
              <a:ext cx="228600" cy="304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3175">
                  <a:solidFill>
                    <a:srgbClr val="000000"/>
                  </a:solidFill>
                  <a:round/>
                  <a:headEnd/>
                  <a:tailEnd/>
                </a14:hiddenLine>
              </a:ext>
            </a:extLst>
          </p:spPr>
          <p:txBody>
            <a:bodyPr>
              <a:spAutoFit/>
            </a:bodyPr>
            <a:lstStyle/>
            <a:p>
              <a:endParaRPr lang="en-US"/>
            </a:p>
          </p:txBody>
        </p:sp>
        <p:sp>
          <p:nvSpPr>
            <p:cNvPr id="139" name="Line 55"/>
            <p:cNvSpPr>
              <a:spLocks noChangeShapeType="1"/>
            </p:cNvSpPr>
            <p:nvPr/>
          </p:nvSpPr>
          <p:spPr bwMode="auto">
            <a:xfrm flipV="1">
              <a:off x="6721475" y="3036888"/>
              <a:ext cx="152400" cy="152400"/>
            </a:xfrm>
            <a:prstGeom prst="line">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txBody>
            <a:bodyPr>
              <a:spAutoFit/>
            </a:bodyPr>
            <a:lstStyle/>
            <a:p>
              <a:endParaRPr lang="en-US"/>
            </a:p>
          </p:txBody>
        </p:sp>
        <p:sp>
          <p:nvSpPr>
            <p:cNvPr id="140" name="Text Box 56"/>
            <p:cNvSpPr txBox="1">
              <a:spLocks noChangeArrowheads="1"/>
            </p:cNvSpPr>
            <p:nvPr/>
          </p:nvSpPr>
          <p:spPr bwMode="auto">
            <a:xfrm>
              <a:off x="6248400" y="3124200"/>
              <a:ext cx="601447" cy="441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r>
                <a:rPr lang="en-US" sz="1200" dirty="0"/>
                <a:t>Small</a:t>
              </a:r>
            </a:p>
            <a:p>
              <a:pPr>
                <a:lnSpc>
                  <a:spcPct val="40000"/>
                </a:lnSpc>
              </a:pPr>
              <a:endParaRPr lang="en-US" sz="1200" dirty="0"/>
            </a:p>
            <a:p>
              <a:pPr>
                <a:lnSpc>
                  <a:spcPct val="40000"/>
                </a:lnSpc>
              </a:pPr>
              <a:r>
                <a:rPr lang="en-US" sz="1200" dirty="0"/>
                <a:t>radius</a:t>
              </a:r>
            </a:p>
          </p:txBody>
        </p:sp>
        <p:sp>
          <p:nvSpPr>
            <p:cNvPr id="141" name="Isosceles Triangle 72"/>
            <p:cNvSpPr>
              <a:spLocks noChangeArrowheads="1"/>
            </p:cNvSpPr>
            <p:nvPr/>
          </p:nvSpPr>
          <p:spPr bwMode="auto">
            <a:xfrm rot="2822421">
              <a:off x="6904056" y="2342423"/>
              <a:ext cx="1143000" cy="733663"/>
            </a:xfrm>
            <a:prstGeom prst="triangle">
              <a:avLst>
                <a:gd name="adj" fmla="val 50000"/>
              </a:avLst>
            </a:prstGeom>
            <a:solidFill>
              <a:srgbClr val="FF9C80"/>
            </a:solidFill>
            <a:ln>
              <a:noFill/>
            </a:ln>
            <a:extLst>
              <a:ext uri="{91240B29-F687-4F45-9708-019B960494DF}">
                <a14:hiddenLine xmlns:a14="http://schemas.microsoft.com/office/drawing/2010/main" w="3175" algn="ctr">
                  <a:solidFill>
                    <a:srgbClr val="000000"/>
                  </a:solidFill>
                  <a:round/>
                  <a:headEnd/>
                  <a:tailEnd/>
                </a14:hiddenLine>
              </a:ext>
            </a:extLst>
          </p:spPr>
          <p:txBody>
            <a:bodyPr>
              <a:spAutoFit/>
            </a:bodyPr>
            <a:lstStyle/>
            <a:p>
              <a:endParaRPr lang="en-US"/>
            </a:p>
          </p:txBody>
        </p:sp>
        <p:sp>
          <p:nvSpPr>
            <p:cNvPr id="142" name="Right Arrow 73"/>
            <p:cNvSpPr>
              <a:spLocks noChangeArrowheads="1"/>
            </p:cNvSpPr>
            <p:nvPr/>
          </p:nvSpPr>
          <p:spPr bwMode="auto">
            <a:xfrm>
              <a:off x="7651819" y="2086708"/>
              <a:ext cx="762000" cy="1406188"/>
            </a:xfrm>
            <a:prstGeom prst="rightArrow">
              <a:avLst>
                <a:gd name="adj1" fmla="val 50000"/>
                <a:gd name="adj2" fmla="val 50000"/>
              </a:avLst>
            </a:prstGeom>
            <a:gradFill rotWithShape="1">
              <a:gsLst>
                <a:gs pos="0">
                  <a:srgbClr val="FF9C80"/>
                </a:gs>
                <a:gs pos="50000">
                  <a:srgbClr val="FFC1B3"/>
                </a:gs>
                <a:gs pos="100000">
                  <a:srgbClr val="FFE1DA"/>
                </a:gs>
              </a:gsLst>
              <a:lin ang="0" scaled="1"/>
            </a:gradFill>
            <a:ln>
              <a:noFill/>
            </a:ln>
            <a:extLst>
              <a:ext uri="{91240B29-F687-4F45-9708-019B960494DF}">
                <a14:hiddenLine xmlns:a14="http://schemas.microsoft.com/office/drawing/2010/main" w="3175" algn="ctr">
                  <a:solidFill>
                    <a:srgbClr val="000000"/>
                  </a:solidFill>
                  <a:round/>
                  <a:headEnd/>
                  <a:tailEnd/>
                </a14:hiddenLine>
              </a:ext>
            </a:extLst>
          </p:spPr>
          <p:txBody>
            <a:bodyPr>
              <a:spAutoFit/>
            </a:bodyPr>
            <a:lstStyle/>
            <a:p>
              <a:endParaRPr lang="en-US" sz="2400"/>
            </a:p>
            <a:p>
              <a:endParaRPr lang="en-US" sz="1600"/>
            </a:p>
          </p:txBody>
        </p:sp>
      </p:grpSp>
    </p:spTree>
    <p:extLst>
      <p:ext uri="{BB962C8B-B14F-4D97-AF65-F5344CB8AC3E}">
        <p14:creationId xmlns:p14="http://schemas.microsoft.com/office/powerpoint/2010/main" val="14492301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4"/>
          <p:cNvSpPr txBox="1">
            <a:spLocks noChangeArrowheads="1"/>
          </p:cNvSpPr>
          <p:nvPr/>
        </p:nvSpPr>
        <p:spPr bwMode="auto">
          <a:xfrm>
            <a:off x="566046" y="379480"/>
            <a:ext cx="6781800" cy="40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70000"/>
              </a:lnSpc>
            </a:pPr>
            <a:r>
              <a:rPr lang="en-US" sz="2800" b="1" dirty="0">
                <a:solidFill>
                  <a:srgbClr val="C00000"/>
                </a:solidFill>
              </a:rPr>
              <a:t>Bend loss vs wavelength and radius</a:t>
            </a:r>
            <a:endParaRPr lang="en-US" sz="2800" b="1" dirty="0">
              <a:solidFill>
                <a:srgbClr val="C00000"/>
              </a:solidFill>
              <a:latin typeface="Helvetica Neue Light" charset="0"/>
            </a:endParaRPr>
          </a:p>
        </p:txBody>
      </p:sp>
      <p:sp>
        <p:nvSpPr>
          <p:cNvPr id="5133" name="Text Box 14"/>
          <p:cNvSpPr txBox="1">
            <a:spLocks noChangeArrowheads="1"/>
          </p:cNvSpPr>
          <p:nvPr/>
        </p:nvSpPr>
        <p:spPr bwMode="auto">
          <a:xfrm>
            <a:off x="1981203" y="5638800"/>
            <a:ext cx="7289431" cy="369332"/>
          </a:xfrm>
          <a:prstGeom prst="rect">
            <a:avLst/>
          </a:prstGeom>
          <a:solidFill>
            <a:srgbClr val="5F5F5F"/>
          </a:solidFill>
          <a:ln w="317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solidFill>
                  <a:schemeClr val="bg1"/>
                </a:solidFill>
                <a:latin typeface="Helvetica Neue Light" charset="0"/>
              </a:rPr>
              <a:t>Bending loss of Std SMF (G.652D) can disrupt services or reduce reach</a:t>
            </a:r>
          </a:p>
        </p:txBody>
      </p:sp>
      <p:grpSp>
        <p:nvGrpSpPr>
          <p:cNvPr id="230" name="Group 18"/>
          <p:cNvGrpSpPr>
            <a:grpSpLocks noChangeAspect="1"/>
          </p:cNvGrpSpPr>
          <p:nvPr/>
        </p:nvGrpSpPr>
        <p:grpSpPr bwMode="auto">
          <a:xfrm>
            <a:off x="1524003" y="1231900"/>
            <a:ext cx="8886825" cy="4203700"/>
            <a:chOff x="50" y="850"/>
            <a:chExt cx="5598" cy="2684"/>
          </a:xfrm>
        </p:grpSpPr>
        <p:sp>
          <p:nvSpPr>
            <p:cNvPr id="231" name="AutoShape 17"/>
            <p:cNvSpPr>
              <a:spLocks noChangeAspect="1" noChangeArrowheads="1" noTextEdit="1"/>
            </p:cNvSpPr>
            <p:nvPr/>
          </p:nvSpPr>
          <p:spPr bwMode="auto">
            <a:xfrm>
              <a:off x="50" y="852"/>
              <a:ext cx="5598" cy="2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32" name="Group 219"/>
            <p:cNvGrpSpPr>
              <a:grpSpLocks/>
            </p:cNvGrpSpPr>
            <p:nvPr/>
          </p:nvGrpSpPr>
          <p:grpSpPr bwMode="auto">
            <a:xfrm>
              <a:off x="88" y="850"/>
              <a:ext cx="5522" cy="2654"/>
              <a:chOff x="88" y="850"/>
              <a:chExt cx="5522" cy="2654"/>
            </a:xfrm>
          </p:grpSpPr>
          <p:sp>
            <p:nvSpPr>
              <p:cNvPr id="250" name="Rectangle 19"/>
              <p:cNvSpPr>
                <a:spLocks noChangeArrowheads="1"/>
              </p:cNvSpPr>
              <p:nvPr/>
            </p:nvSpPr>
            <p:spPr bwMode="auto">
              <a:xfrm>
                <a:off x="88" y="890"/>
                <a:ext cx="5522" cy="26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1" name="Rectangle 20"/>
              <p:cNvSpPr>
                <a:spLocks noChangeArrowheads="1"/>
              </p:cNvSpPr>
              <p:nvPr/>
            </p:nvSpPr>
            <p:spPr bwMode="auto">
              <a:xfrm>
                <a:off x="921" y="1451"/>
                <a:ext cx="3454" cy="128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52" name="Rectangle 21"/>
              <p:cNvSpPr>
                <a:spLocks noChangeArrowheads="1"/>
              </p:cNvSpPr>
              <p:nvPr/>
            </p:nvSpPr>
            <p:spPr bwMode="auto">
              <a:xfrm>
                <a:off x="921" y="1451"/>
                <a:ext cx="3454" cy="1280"/>
              </a:xfrm>
              <a:prstGeom prst="rect">
                <a:avLst/>
              </a:prstGeom>
              <a:noFill/>
              <a:ln w="8">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3" name="Line 22"/>
              <p:cNvSpPr>
                <a:spLocks noChangeShapeType="1"/>
              </p:cNvSpPr>
              <p:nvPr/>
            </p:nvSpPr>
            <p:spPr bwMode="auto">
              <a:xfrm>
                <a:off x="921" y="1451"/>
                <a:ext cx="0" cy="128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 name="Line 23"/>
              <p:cNvSpPr>
                <a:spLocks noChangeShapeType="1"/>
              </p:cNvSpPr>
              <p:nvPr/>
            </p:nvSpPr>
            <p:spPr bwMode="auto">
              <a:xfrm>
                <a:off x="883" y="2731"/>
                <a:ext cx="7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 name="Line 24"/>
              <p:cNvSpPr>
                <a:spLocks noChangeShapeType="1"/>
              </p:cNvSpPr>
              <p:nvPr/>
            </p:nvSpPr>
            <p:spPr bwMode="auto">
              <a:xfrm>
                <a:off x="883" y="2413"/>
                <a:ext cx="7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 name="Line 25"/>
              <p:cNvSpPr>
                <a:spLocks noChangeShapeType="1"/>
              </p:cNvSpPr>
              <p:nvPr/>
            </p:nvSpPr>
            <p:spPr bwMode="auto">
              <a:xfrm>
                <a:off x="883" y="2095"/>
                <a:ext cx="7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 name="Line 26"/>
              <p:cNvSpPr>
                <a:spLocks noChangeShapeType="1"/>
              </p:cNvSpPr>
              <p:nvPr/>
            </p:nvSpPr>
            <p:spPr bwMode="auto">
              <a:xfrm>
                <a:off x="883" y="1769"/>
                <a:ext cx="7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 name="Line 27"/>
              <p:cNvSpPr>
                <a:spLocks noChangeShapeType="1"/>
              </p:cNvSpPr>
              <p:nvPr/>
            </p:nvSpPr>
            <p:spPr bwMode="auto">
              <a:xfrm>
                <a:off x="883" y="1451"/>
                <a:ext cx="7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9" name="Line 28"/>
              <p:cNvSpPr>
                <a:spLocks noChangeShapeType="1"/>
              </p:cNvSpPr>
              <p:nvPr/>
            </p:nvSpPr>
            <p:spPr bwMode="auto">
              <a:xfrm>
                <a:off x="921" y="2731"/>
                <a:ext cx="3454"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0" name="Line 29"/>
              <p:cNvSpPr>
                <a:spLocks noChangeShapeType="1"/>
              </p:cNvSpPr>
              <p:nvPr/>
            </p:nvSpPr>
            <p:spPr bwMode="auto">
              <a:xfrm flipV="1">
                <a:off x="921"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1" name="Line 30"/>
              <p:cNvSpPr>
                <a:spLocks noChangeShapeType="1"/>
              </p:cNvSpPr>
              <p:nvPr/>
            </p:nvSpPr>
            <p:spPr bwMode="auto">
              <a:xfrm flipV="1">
                <a:off x="1020"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2" name="Line 31"/>
              <p:cNvSpPr>
                <a:spLocks noChangeShapeType="1"/>
              </p:cNvSpPr>
              <p:nvPr/>
            </p:nvSpPr>
            <p:spPr bwMode="auto">
              <a:xfrm flipV="1">
                <a:off x="1111"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3" name="Line 32"/>
              <p:cNvSpPr>
                <a:spLocks noChangeShapeType="1"/>
              </p:cNvSpPr>
              <p:nvPr/>
            </p:nvSpPr>
            <p:spPr bwMode="auto">
              <a:xfrm flipV="1">
                <a:off x="1209"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4" name="Line 33"/>
              <p:cNvSpPr>
                <a:spLocks noChangeShapeType="1"/>
              </p:cNvSpPr>
              <p:nvPr/>
            </p:nvSpPr>
            <p:spPr bwMode="auto">
              <a:xfrm flipV="1">
                <a:off x="1307"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5" name="Line 34"/>
              <p:cNvSpPr>
                <a:spLocks noChangeShapeType="1"/>
              </p:cNvSpPr>
              <p:nvPr/>
            </p:nvSpPr>
            <p:spPr bwMode="auto">
              <a:xfrm flipV="1">
                <a:off x="1398"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 name="Line 35"/>
              <p:cNvSpPr>
                <a:spLocks noChangeShapeType="1"/>
              </p:cNvSpPr>
              <p:nvPr/>
            </p:nvSpPr>
            <p:spPr bwMode="auto">
              <a:xfrm flipV="1">
                <a:off x="1497"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7" name="Line 36"/>
              <p:cNvSpPr>
                <a:spLocks noChangeShapeType="1"/>
              </p:cNvSpPr>
              <p:nvPr/>
            </p:nvSpPr>
            <p:spPr bwMode="auto">
              <a:xfrm flipV="1">
                <a:off x="1595"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8" name="Line 37"/>
              <p:cNvSpPr>
                <a:spLocks noChangeShapeType="1"/>
              </p:cNvSpPr>
              <p:nvPr/>
            </p:nvSpPr>
            <p:spPr bwMode="auto">
              <a:xfrm flipV="1">
                <a:off x="1686"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9" name="Line 38"/>
              <p:cNvSpPr>
                <a:spLocks noChangeShapeType="1"/>
              </p:cNvSpPr>
              <p:nvPr/>
            </p:nvSpPr>
            <p:spPr bwMode="auto">
              <a:xfrm flipV="1">
                <a:off x="1785"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 name="Line 39"/>
              <p:cNvSpPr>
                <a:spLocks noChangeShapeType="1"/>
              </p:cNvSpPr>
              <p:nvPr/>
            </p:nvSpPr>
            <p:spPr bwMode="auto">
              <a:xfrm flipV="1">
                <a:off x="1883"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1" name="Line 40"/>
              <p:cNvSpPr>
                <a:spLocks noChangeShapeType="1"/>
              </p:cNvSpPr>
              <p:nvPr/>
            </p:nvSpPr>
            <p:spPr bwMode="auto">
              <a:xfrm flipV="1">
                <a:off x="1974"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2" name="Line 41"/>
              <p:cNvSpPr>
                <a:spLocks noChangeShapeType="1"/>
              </p:cNvSpPr>
              <p:nvPr/>
            </p:nvSpPr>
            <p:spPr bwMode="auto">
              <a:xfrm flipV="1">
                <a:off x="2073"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3" name="Line 42"/>
              <p:cNvSpPr>
                <a:spLocks noChangeShapeType="1"/>
              </p:cNvSpPr>
              <p:nvPr/>
            </p:nvSpPr>
            <p:spPr bwMode="auto">
              <a:xfrm flipV="1">
                <a:off x="2171"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4" name="Line 43"/>
              <p:cNvSpPr>
                <a:spLocks noChangeShapeType="1"/>
              </p:cNvSpPr>
              <p:nvPr/>
            </p:nvSpPr>
            <p:spPr bwMode="auto">
              <a:xfrm flipV="1">
                <a:off x="2262"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5" name="Line 44"/>
              <p:cNvSpPr>
                <a:spLocks noChangeShapeType="1"/>
              </p:cNvSpPr>
              <p:nvPr/>
            </p:nvSpPr>
            <p:spPr bwMode="auto">
              <a:xfrm flipV="1">
                <a:off x="2360"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 name="Line 45"/>
              <p:cNvSpPr>
                <a:spLocks noChangeShapeType="1"/>
              </p:cNvSpPr>
              <p:nvPr/>
            </p:nvSpPr>
            <p:spPr bwMode="auto">
              <a:xfrm flipV="1">
                <a:off x="2459"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 name="Line 46"/>
              <p:cNvSpPr>
                <a:spLocks noChangeShapeType="1"/>
              </p:cNvSpPr>
              <p:nvPr/>
            </p:nvSpPr>
            <p:spPr bwMode="auto">
              <a:xfrm flipV="1">
                <a:off x="2550"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8" name="Line 47"/>
              <p:cNvSpPr>
                <a:spLocks noChangeShapeType="1"/>
              </p:cNvSpPr>
              <p:nvPr/>
            </p:nvSpPr>
            <p:spPr bwMode="auto">
              <a:xfrm flipV="1">
                <a:off x="2648"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9" name="Line 48"/>
              <p:cNvSpPr>
                <a:spLocks noChangeShapeType="1"/>
              </p:cNvSpPr>
              <p:nvPr/>
            </p:nvSpPr>
            <p:spPr bwMode="auto">
              <a:xfrm flipV="1">
                <a:off x="2747"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0" name="Line 49"/>
              <p:cNvSpPr>
                <a:spLocks noChangeShapeType="1"/>
              </p:cNvSpPr>
              <p:nvPr/>
            </p:nvSpPr>
            <p:spPr bwMode="auto">
              <a:xfrm flipV="1">
                <a:off x="2838"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1" name="Line 50"/>
              <p:cNvSpPr>
                <a:spLocks noChangeShapeType="1"/>
              </p:cNvSpPr>
              <p:nvPr/>
            </p:nvSpPr>
            <p:spPr bwMode="auto">
              <a:xfrm flipV="1">
                <a:off x="2936"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2" name="Line 51"/>
              <p:cNvSpPr>
                <a:spLocks noChangeShapeType="1"/>
              </p:cNvSpPr>
              <p:nvPr/>
            </p:nvSpPr>
            <p:spPr bwMode="auto">
              <a:xfrm flipV="1">
                <a:off x="3035"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3" name="Line 52"/>
              <p:cNvSpPr>
                <a:spLocks noChangeShapeType="1"/>
              </p:cNvSpPr>
              <p:nvPr/>
            </p:nvSpPr>
            <p:spPr bwMode="auto">
              <a:xfrm flipV="1">
                <a:off x="3125"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4" name="Line 53"/>
              <p:cNvSpPr>
                <a:spLocks noChangeShapeType="1"/>
              </p:cNvSpPr>
              <p:nvPr/>
            </p:nvSpPr>
            <p:spPr bwMode="auto">
              <a:xfrm flipV="1">
                <a:off x="3224"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5" name="Line 54"/>
              <p:cNvSpPr>
                <a:spLocks noChangeShapeType="1"/>
              </p:cNvSpPr>
              <p:nvPr/>
            </p:nvSpPr>
            <p:spPr bwMode="auto">
              <a:xfrm flipV="1">
                <a:off x="3322"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 name="Line 55"/>
              <p:cNvSpPr>
                <a:spLocks noChangeShapeType="1"/>
              </p:cNvSpPr>
              <p:nvPr/>
            </p:nvSpPr>
            <p:spPr bwMode="auto">
              <a:xfrm flipV="1">
                <a:off x="3413"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 name="Line 56"/>
              <p:cNvSpPr>
                <a:spLocks noChangeShapeType="1"/>
              </p:cNvSpPr>
              <p:nvPr/>
            </p:nvSpPr>
            <p:spPr bwMode="auto">
              <a:xfrm flipV="1">
                <a:off x="3512"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 name="Line 57"/>
              <p:cNvSpPr>
                <a:spLocks noChangeShapeType="1"/>
              </p:cNvSpPr>
              <p:nvPr/>
            </p:nvSpPr>
            <p:spPr bwMode="auto">
              <a:xfrm flipV="1">
                <a:off x="3610"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9" name="Line 58"/>
              <p:cNvSpPr>
                <a:spLocks noChangeShapeType="1"/>
              </p:cNvSpPr>
              <p:nvPr/>
            </p:nvSpPr>
            <p:spPr bwMode="auto">
              <a:xfrm flipV="1">
                <a:off x="3701"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0" name="Line 59"/>
              <p:cNvSpPr>
                <a:spLocks noChangeShapeType="1"/>
              </p:cNvSpPr>
              <p:nvPr/>
            </p:nvSpPr>
            <p:spPr bwMode="auto">
              <a:xfrm flipV="1">
                <a:off x="3800"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1" name="Line 60"/>
              <p:cNvSpPr>
                <a:spLocks noChangeShapeType="1"/>
              </p:cNvSpPr>
              <p:nvPr/>
            </p:nvSpPr>
            <p:spPr bwMode="auto">
              <a:xfrm flipV="1">
                <a:off x="3898"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2" name="Line 61"/>
              <p:cNvSpPr>
                <a:spLocks noChangeShapeType="1"/>
              </p:cNvSpPr>
              <p:nvPr/>
            </p:nvSpPr>
            <p:spPr bwMode="auto">
              <a:xfrm flipV="1">
                <a:off x="3989"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3" name="Line 62"/>
              <p:cNvSpPr>
                <a:spLocks noChangeShapeType="1"/>
              </p:cNvSpPr>
              <p:nvPr/>
            </p:nvSpPr>
            <p:spPr bwMode="auto">
              <a:xfrm flipV="1">
                <a:off x="4088"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4" name="Line 63"/>
              <p:cNvSpPr>
                <a:spLocks noChangeShapeType="1"/>
              </p:cNvSpPr>
              <p:nvPr/>
            </p:nvSpPr>
            <p:spPr bwMode="auto">
              <a:xfrm flipV="1">
                <a:off x="4186"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5" name="Line 64"/>
              <p:cNvSpPr>
                <a:spLocks noChangeShapeType="1"/>
              </p:cNvSpPr>
              <p:nvPr/>
            </p:nvSpPr>
            <p:spPr bwMode="auto">
              <a:xfrm flipV="1">
                <a:off x="4277"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6" name="Line 65"/>
              <p:cNvSpPr>
                <a:spLocks noChangeShapeType="1"/>
              </p:cNvSpPr>
              <p:nvPr/>
            </p:nvSpPr>
            <p:spPr bwMode="auto">
              <a:xfrm flipV="1">
                <a:off x="4375" y="2693"/>
                <a:ext cx="0" cy="7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 name="Line 66"/>
              <p:cNvSpPr>
                <a:spLocks noChangeShapeType="1"/>
              </p:cNvSpPr>
              <p:nvPr/>
            </p:nvSpPr>
            <p:spPr bwMode="auto">
              <a:xfrm>
                <a:off x="921" y="2723"/>
                <a:ext cx="99" cy="0"/>
              </a:xfrm>
              <a:prstGeom prst="line">
                <a:avLst/>
              </a:prstGeom>
              <a:noFill/>
              <a:ln w="23">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8" name="Line 67"/>
              <p:cNvSpPr>
                <a:spLocks noChangeShapeType="1"/>
              </p:cNvSpPr>
              <p:nvPr/>
            </p:nvSpPr>
            <p:spPr bwMode="auto">
              <a:xfrm>
                <a:off x="1020" y="2723"/>
                <a:ext cx="91"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9" name="Line 68"/>
              <p:cNvSpPr>
                <a:spLocks noChangeShapeType="1"/>
              </p:cNvSpPr>
              <p:nvPr/>
            </p:nvSpPr>
            <p:spPr bwMode="auto">
              <a:xfrm>
                <a:off x="1111" y="2723"/>
                <a:ext cx="98"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0" name="Line 69"/>
              <p:cNvSpPr>
                <a:spLocks noChangeShapeType="1"/>
              </p:cNvSpPr>
              <p:nvPr/>
            </p:nvSpPr>
            <p:spPr bwMode="auto">
              <a:xfrm>
                <a:off x="1209" y="2723"/>
                <a:ext cx="98"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1" name="Line 70"/>
              <p:cNvSpPr>
                <a:spLocks noChangeShapeType="1"/>
              </p:cNvSpPr>
              <p:nvPr/>
            </p:nvSpPr>
            <p:spPr bwMode="auto">
              <a:xfrm>
                <a:off x="1307" y="2723"/>
                <a:ext cx="91"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2" name="Line 71"/>
              <p:cNvSpPr>
                <a:spLocks noChangeShapeType="1"/>
              </p:cNvSpPr>
              <p:nvPr/>
            </p:nvSpPr>
            <p:spPr bwMode="auto">
              <a:xfrm>
                <a:off x="1398" y="2723"/>
                <a:ext cx="99"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 name="Freeform 72"/>
              <p:cNvSpPr>
                <a:spLocks/>
              </p:cNvSpPr>
              <p:nvPr/>
            </p:nvSpPr>
            <p:spPr bwMode="auto">
              <a:xfrm>
                <a:off x="1497" y="2716"/>
                <a:ext cx="98" cy="7"/>
              </a:xfrm>
              <a:custGeom>
                <a:avLst/>
                <a:gdLst>
                  <a:gd name="T0" fmla="*/ 0 w 98"/>
                  <a:gd name="T1" fmla="*/ 7 h 7"/>
                  <a:gd name="T2" fmla="*/ 53 w 98"/>
                  <a:gd name="T3" fmla="*/ 0 h 7"/>
                  <a:gd name="T4" fmla="*/ 98 w 98"/>
                  <a:gd name="T5" fmla="*/ 0 h 7"/>
                  <a:gd name="T6" fmla="*/ 0 60000 65536"/>
                  <a:gd name="T7" fmla="*/ 0 60000 65536"/>
                  <a:gd name="T8" fmla="*/ 0 60000 65536"/>
                </a:gdLst>
                <a:ahLst/>
                <a:cxnLst>
                  <a:cxn ang="T6">
                    <a:pos x="T0" y="T1"/>
                  </a:cxn>
                  <a:cxn ang="T7">
                    <a:pos x="T2" y="T3"/>
                  </a:cxn>
                  <a:cxn ang="T8">
                    <a:pos x="T4" y="T5"/>
                  </a:cxn>
                </a:cxnLst>
                <a:rect l="0" t="0" r="r" b="b"/>
                <a:pathLst>
                  <a:path w="98" h="7">
                    <a:moveTo>
                      <a:pt x="0" y="7"/>
                    </a:moveTo>
                    <a:lnTo>
                      <a:pt x="53" y="0"/>
                    </a:lnTo>
                    <a:lnTo>
                      <a:pt x="98" y="0"/>
                    </a:lnTo>
                  </a:path>
                </a:pathLst>
              </a:custGeom>
              <a:noFill/>
              <a:ln w="38100">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 name="Line 73"/>
              <p:cNvSpPr>
                <a:spLocks noChangeShapeType="1"/>
              </p:cNvSpPr>
              <p:nvPr/>
            </p:nvSpPr>
            <p:spPr bwMode="auto">
              <a:xfrm>
                <a:off x="1595" y="2716"/>
                <a:ext cx="91"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5" name="Line 74"/>
              <p:cNvSpPr>
                <a:spLocks noChangeShapeType="1"/>
              </p:cNvSpPr>
              <p:nvPr/>
            </p:nvSpPr>
            <p:spPr bwMode="auto">
              <a:xfrm>
                <a:off x="1686" y="2716"/>
                <a:ext cx="99"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 name="Line 75"/>
              <p:cNvSpPr>
                <a:spLocks noChangeShapeType="1"/>
              </p:cNvSpPr>
              <p:nvPr/>
            </p:nvSpPr>
            <p:spPr bwMode="auto">
              <a:xfrm>
                <a:off x="1785" y="2716"/>
                <a:ext cx="98"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7" name="Freeform 76"/>
              <p:cNvSpPr>
                <a:spLocks/>
              </p:cNvSpPr>
              <p:nvPr/>
            </p:nvSpPr>
            <p:spPr bwMode="auto">
              <a:xfrm>
                <a:off x="1883" y="2708"/>
                <a:ext cx="91" cy="8"/>
              </a:xfrm>
              <a:custGeom>
                <a:avLst/>
                <a:gdLst>
                  <a:gd name="T0" fmla="*/ 0 w 91"/>
                  <a:gd name="T1" fmla="*/ 8 h 8"/>
                  <a:gd name="T2" fmla="*/ 46 w 91"/>
                  <a:gd name="T3" fmla="*/ 0 h 8"/>
                  <a:gd name="T4" fmla="*/ 91 w 91"/>
                  <a:gd name="T5" fmla="*/ 0 h 8"/>
                  <a:gd name="T6" fmla="*/ 0 60000 65536"/>
                  <a:gd name="T7" fmla="*/ 0 60000 65536"/>
                  <a:gd name="T8" fmla="*/ 0 60000 65536"/>
                </a:gdLst>
                <a:ahLst/>
                <a:cxnLst>
                  <a:cxn ang="T6">
                    <a:pos x="T0" y="T1"/>
                  </a:cxn>
                  <a:cxn ang="T7">
                    <a:pos x="T2" y="T3"/>
                  </a:cxn>
                  <a:cxn ang="T8">
                    <a:pos x="T4" y="T5"/>
                  </a:cxn>
                </a:cxnLst>
                <a:rect l="0" t="0" r="r" b="b"/>
                <a:pathLst>
                  <a:path w="91" h="8">
                    <a:moveTo>
                      <a:pt x="0" y="8"/>
                    </a:moveTo>
                    <a:lnTo>
                      <a:pt x="46" y="0"/>
                    </a:lnTo>
                    <a:lnTo>
                      <a:pt x="91" y="0"/>
                    </a:lnTo>
                  </a:path>
                </a:pathLst>
              </a:custGeom>
              <a:noFill/>
              <a:ln w="38100">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 name="Line 77"/>
              <p:cNvSpPr>
                <a:spLocks noChangeShapeType="1"/>
              </p:cNvSpPr>
              <p:nvPr/>
            </p:nvSpPr>
            <p:spPr bwMode="auto">
              <a:xfrm>
                <a:off x="1974" y="2708"/>
                <a:ext cx="99"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 name="Line 78"/>
              <p:cNvSpPr>
                <a:spLocks noChangeShapeType="1"/>
              </p:cNvSpPr>
              <p:nvPr/>
            </p:nvSpPr>
            <p:spPr bwMode="auto">
              <a:xfrm>
                <a:off x="2073" y="2708"/>
                <a:ext cx="98"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 name="Freeform 79"/>
              <p:cNvSpPr>
                <a:spLocks/>
              </p:cNvSpPr>
              <p:nvPr/>
            </p:nvSpPr>
            <p:spPr bwMode="auto">
              <a:xfrm>
                <a:off x="2171" y="2701"/>
                <a:ext cx="91" cy="7"/>
              </a:xfrm>
              <a:custGeom>
                <a:avLst/>
                <a:gdLst>
                  <a:gd name="T0" fmla="*/ 0 w 91"/>
                  <a:gd name="T1" fmla="*/ 7 h 7"/>
                  <a:gd name="T2" fmla="*/ 45 w 91"/>
                  <a:gd name="T3" fmla="*/ 0 h 7"/>
                  <a:gd name="T4" fmla="*/ 91 w 91"/>
                  <a:gd name="T5" fmla="*/ 0 h 7"/>
                  <a:gd name="T6" fmla="*/ 0 60000 65536"/>
                  <a:gd name="T7" fmla="*/ 0 60000 65536"/>
                  <a:gd name="T8" fmla="*/ 0 60000 65536"/>
                </a:gdLst>
                <a:ahLst/>
                <a:cxnLst>
                  <a:cxn ang="T6">
                    <a:pos x="T0" y="T1"/>
                  </a:cxn>
                  <a:cxn ang="T7">
                    <a:pos x="T2" y="T3"/>
                  </a:cxn>
                  <a:cxn ang="T8">
                    <a:pos x="T4" y="T5"/>
                  </a:cxn>
                </a:cxnLst>
                <a:rect l="0" t="0" r="r" b="b"/>
                <a:pathLst>
                  <a:path w="91" h="7">
                    <a:moveTo>
                      <a:pt x="0" y="7"/>
                    </a:moveTo>
                    <a:lnTo>
                      <a:pt x="45" y="0"/>
                    </a:lnTo>
                    <a:lnTo>
                      <a:pt x="91" y="0"/>
                    </a:lnTo>
                  </a:path>
                </a:pathLst>
              </a:custGeom>
              <a:noFill/>
              <a:ln w="38100">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 name="Line 80"/>
              <p:cNvSpPr>
                <a:spLocks noChangeShapeType="1"/>
              </p:cNvSpPr>
              <p:nvPr/>
            </p:nvSpPr>
            <p:spPr bwMode="auto">
              <a:xfrm>
                <a:off x="2262" y="2701"/>
                <a:ext cx="98"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2" name="Line 81"/>
              <p:cNvSpPr>
                <a:spLocks noChangeShapeType="1"/>
              </p:cNvSpPr>
              <p:nvPr/>
            </p:nvSpPr>
            <p:spPr bwMode="auto">
              <a:xfrm flipV="1">
                <a:off x="2360" y="2693"/>
                <a:ext cx="99" cy="8"/>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 name="Line 82"/>
              <p:cNvSpPr>
                <a:spLocks noChangeShapeType="1"/>
              </p:cNvSpPr>
              <p:nvPr/>
            </p:nvSpPr>
            <p:spPr bwMode="auto">
              <a:xfrm flipV="1">
                <a:off x="2459" y="2685"/>
                <a:ext cx="91" cy="8"/>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4" name="Line 83"/>
              <p:cNvSpPr>
                <a:spLocks noChangeShapeType="1"/>
              </p:cNvSpPr>
              <p:nvPr/>
            </p:nvSpPr>
            <p:spPr bwMode="auto">
              <a:xfrm>
                <a:off x="2550" y="2685"/>
                <a:ext cx="98"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5" name="Line 84"/>
              <p:cNvSpPr>
                <a:spLocks noChangeShapeType="1"/>
              </p:cNvSpPr>
              <p:nvPr/>
            </p:nvSpPr>
            <p:spPr bwMode="auto">
              <a:xfrm flipV="1">
                <a:off x="2648" y="2678"/>
                <a:ext cx="99" cy="7"/>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6" name="Line 85"/>
              <p:cNvSpPr>
                <a:spLocks noChangeShapeType="1"/>
              </p:cNvSpPr>
              <p:nvPr/>
            </p:nvSpPr>
            <p:spPr bwMode="auto">
              <a:xfrm flipV="1">
                <a:off x="2747" y="2670"/>
                <a:ext cx="91" cy="8"/>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 name="Line 86"/>
              <p:cNvSpPr>
                <a:spLocks noChangeShapeType="1"/>
              </p:cNvSpPr>
              <p:nvPr/>
            </p:nvSpPr>
            <p:spPr bwMode="auto">
              <a:xfrm flipV="1">
                <a:off x="2838" y="2663"/>
                <a:ext cx="98" cy="7"/>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 name="Line 87"/>
              <p:cNvSpPr>
                <a:spLocks noChangeShapeType="1"/>
              </p:cNvSpPr>
              <p:nvPr/>
            </p:nvSpPr>
            <p:spPr bwMode="auto">
              <a:xfrm flipV="1">
                <a:off x="2936" y="2655"/>
                <a:ext cx="99" cy="8"/>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 name="Line 88"/>
              <p:cNvSpPr>
                <a:spLocks noChangeShapeType="1"/>
              </p:cNvSpPr>
              <p:nvPr/>
            </p:nvSpPr>
            <p:spPr bwMode="auto">
              <a:xfrm flipV="1">
                <a:off x="3035" y="2640"/>
                <a:ext cx="90" cy="15"/>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0" name="Line 89"/>
              <p:cNvSpPr>
                <a:spLocks noChangeShapeType="1"/>
              </p:cNvSpPr>
              <p:nvPr/>
            </p:nvSpPr>
            <p:spPr bwMode="auto">
              <a:xfrm flipV="1">
                <a:off x="3125" y="2632"/>
                <a:ext cx="99" cy="8"/>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1" name="Line 90"/>
              <p:cNvSpPr>
                <a:spLocks noChangeShapeType="1"/>
              </p:cNvSpPr>
              <p:nvPr/>
            </p:nvSpPr>
            <p:spPr bwMode="auto">
              <a:xfrm flipV="1">
                <a:off x="3224" y="2617"/>
                <a:ext cx="98" cy="15"/>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2" name="Line 91"/>
              <p:cNvSpPr>
                <a:spLocks noChangeShapeType="1"/>
              </p:cNvSpPr>
              <p:nvPr/>
            </p:nvSpPr>
            <p:spPr bwMode="auto">
              <a:xfrm flipV="1">
                <a:off x="3322" y="2602"/>
                <a:ext cx="91" cy="15"/>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3" name="Line 92"/>
              <p:cNvSpPr>
                <a:spLocks noChangeShapeType="1"/>
              </p:cNvSpPr>
              <p:nvPr/>
            </p:nvSpPr>
            <p:spPr bwMode="auto">
              <a:xfrm flipV="1">
                <a:off x="3413" y="2587"/>
                <a:ext cx="99" cy="15"/>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4" name="Freeform 93"/>
              <p:cNvSpPr>
                <a:spLocks/>
              </p:cNvSpPr>
              <p:nvPr/>
            </p:nvSpPr>
            <p:spPr bwMode="auto">
              <a:xfrm>
                <a:off x="3512" y="2564"/>
                <a:ext cx="98" cy="23"/>
              </a:xfrm>
              <a:custGeom>
                <a:avLst/>
                <a:gdLst>
                  <a:gd name="T0" fmla="*/ 0 w 98"/>
                  <a:gd name="T1" fmla="*/ 23 h 23"/>
                  <a:gd name="T2" fmla="*/ 53 w 98"/>
                  <a:gd name="T3" fmla="*/ 8 h 23"/>
                  <a:gd name="T4" fmla="*/ 98 w 98"/>
                  <a:gd name="T5" fmla="*/ 0 h 23"/>
                  <a:gd name="T6" fmla="*/ 0 60000 65536"/>
                  <a:gd name="T7" fmla="*/ 0 60000 65536"/>
                  <a:gd name="T8" fmla="*/ 0 60000 65536"/>
                </a:gdLst>
                <a:ahLst/>
                <a:cxnLst>
                  <a:cxn ang="T6">
                    <a:pos x="T0" y="T1"/>
                  </a:cxn>
                  <a:cxn ang="T7">
                    <a:pos x="T2" y="T3"/>
                  </a:cxn>
                  <a:cxn ang="T8">
                    <a:pos x="T4" y="T5"/>
                  </a:cxn>
                </a:cxnLst>
                <a:rect l="0" t="0" r="r" b="b"/>
                <a:pathLst>
                  <a:path w="98" h="23">
                    <a:moveTo>
                      <a:pt x="0" y="23"/>
                    </a:moveTo>
                    <a:lnTo>
                      <a:pt x="53" y="8"/>
                    </a:lnTo>
                    <a:lnTo>
                      <a:pt x="98" y="0"/>
                    </a:lnTo>
                  </a:path>
                </a:pathLst>
              </a:custGeom>
              <a:noFill/>
              <a:ln w="38100">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5" name="Freeform 94"/>
              <p:cNvSpPr>
                <a:spLocks/>
              </p:cNvSpPr>
              <p:nvPr/>
            </p:nvSpPr>
            <p:spPr bwMode="auto">
              <a:xfrm>
                <a:off x="3610" y="2549"/>
                <a:ext cx="91" cy="15"/>
              </a:xfrm>
              <a:custGeom>
                <a:avLst/>
                <a:gdLst>
                  <a:gd name="T0" fmla="*/ 0 w 91"/>
                  <a:gd name="T1" fmla="*/ 15 h 15"/>
                  <a:gd name="T2" fmla="*/ 46 w 91"/>
                  <a:gd name="T3" fmla="*/ 8 h 15"/>
                  <a:gd name="T4" fmla="*/ 91 w 91"/>
                  <a:gd name="T5" fmla="*/ 0 h 15"/>
                  <a:gd name="T6" fmla="*/ 0 60000 65536"/>
                  <a:gd name="T7" fmla="*/ 0 60000 65536"/>
                  <a:gd name="T8" fmla="*/ 0 60000 65536"/>
                </a:gdLst>
                <a:ahLst/>
                <a:cxnLst>
                  <a:cxn ang="T6">
                    <a:pos x="T0" y="T1"/>
                  </a:cxn>
                  <a:cxn ang="T7">
                    <a:pos x="T2" y="T3"/>
                  </a:cxn>
                  <a:cxn ang="T8">
                    <a:pos x="T4" y="T5"/>
                  </a:cxn>
                </a:cxnLst>
                <a:rect l="0" t="0" r="r" b="b"/>
                <a:pathLst>
                  <a:path w="91" h="15">
                    <a:moveTo>
                      <a:pt x="0" y="15"/>
                    </a:moveTo>
                    <a:lnTo>
                      <a:pt x="46" y="8"/>
                    </a:lnTo>
                    <a:lnTo>
                      <a:pt x="91" y="0"/>
                    </a:lnTo>
                  </a:path>
                </a:pathLst>
              </a:custGeom>
              <a:noFill/>
              <a:ln w="38100">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6" name="Freeform 95"/>
              <p:cNvSpPr>
                <a:spLocks/>
              </p:cNvSpPr>
              <p:nvPr/>
            </p:nvSpPr>
            <p:spPr bwMode="auto">
              <a:xfrm>
                <a:off x="3701" y="2519"/>
                <a:ext cx="99" cy="30"/>
              </a:xfrm>
              <a:custGeom>
                <a:avLst/>
                <a:gdLst>
                  <a:gd name="T0" fmla="*/ 0 w 99"/>
                  <a:gd name="T1" fmla="*/ 30 h 30"/>
                  <a:gd name="T2" fmla="*/ 46 w 99"/>
                  <a:gd name="T3" fmla="*/ 15 h 30"/>
                  <a:gd name="T4" fmla="*/ 99 w 99"/>
                  <a:gd name="T5" fmla="*/ 0 h 30"/>
                  <a:gd name="T6" fmla="*/ 0 60000 65536"/>
                  <a:gd name="T7" fmla="*/ 0 60000 65536"/>
                  <a:gd name="T8" fmla="*/ 0 60000 65536"/>
                </a:gdLst>
                <a:ahLst/>
                <a:cxnLst>
                  <a:cxn ang="T6">
                    <a:pos x="T0" y="T1"/>
                  </a:cxn>
                  <a:cxn ang="T7">
                    <a:pos x="T2" y="T3"/>
                  </a:cxn>
                  <a:cxn ang="T8">
                    <a:pos x="T4" y="T5"/>
                  </a:cxn>
                </a:cxnLst>
                <a:rect l="0" t="0" r="r" b="b"/>
                <a:pathLst>
                  <a:path w="99" h="30">
                    <a:moveTo>
                      <a:pt x="0" y="30"/>
                    </a:moveTo>
                    <a:lnTo>
                      <a:pt x="46" y="15"/>
                    </a:lnTo>
                    <a:lnTo>
                      <a:pt x="99" y="0"/>
                    </a:lnTo>
                  </a:path>
                </a:pathLst>
              </a:custGeom>
              <a:noFill/>
              <a:ln w="38100">
                <a:solidFill>
                  <a:srgbClr val="000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 name="Line 96"/>
              <p:cNvSpPr>
                <a:spLocks noChangeShapeType="1"/>
              </p:cNvSpPr>
              <p:nvPr/>
            </p:nvSpPr>
            <p:spPr bwMode="auto">
              <a:xfrm flipV="1">
                <a:off x="3800" y="2496"/>
                <a:ext cx="98" cy="23"/>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 name="Line 97"/>
              <p:cNvSpPr>
                <a:spLocks noChangeShapeType="1"/>
              </p:cNvSpPr>
              <p:nvPr/>
            </p:nvSpPr>
            <p:spPr bwMode="auto">
              <a:xfrm flipV="1">
                <a:off x="3898" y="2466"/>
                <a:ext cx="91" cy="3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9" name="Line 98"/>
              <p:cNvSpPr>
                <a:spLocks noChangeShapeType="1"/>
              </p:cNvSpPr>
              <p:nvPr/>
            </p:nvSpPr>
            <p:spPr bwMode="auto">
              <a:xfrm flipV="1">
                <a:off x="3989" y="2428"/>
                <a:ext cx="99" cy="38"/>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0" name="Line 99"/>
              <p:cNvSpPr>
                <a:spLocks noChangeShapeType="1"/>
              </p:cNvSpPr>
              <p:nvPr/>
            </p:nvSpPr>
            <p:spPr bwMode="auto">
              <a:xfrm flipV="1">
                <a:off x="4088" y="2390"/>
                <a:ext cx="98" cy="38"/>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1" name="Line 100"/>
              <p:cNvSpPr>
                <a:spLocks noChangeShapeType="1"/>
              </p:cNvSpPr>
              <p:nvPr/>
            </p:nvSpPr>
            <p:spPr bwMode="auto">
              <a:xfrm flipV="1">
                <a:off x="4186" y="2345"/>
                <a:ext cx="91" cy="45"/>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2" name="Line 101"/>
              <p:cNvSpPr>
                <a:spLocks noChangeShapeType="1"/>
              </p:cNvSpPr>
              <p:nvPr/>
            </p:nvSpPr>
            <p:spPr bwMode="auto">
              <a:xfrm flipV="1">
                <a:off x="4277" y="2291"/>
                <a:ext cx="98" cy="54"/>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 name="Line 102"/>
              <p:cNvSpPr>
                <a:spLocks noChangeShapeType="1"/>
              </p:cNvSpPr>
              <p:nvPr/>
            </p:nvSpPr>
            <p:spPr bwMode="auto">
              <a:xfrm>
                <a:off x="921" y="2716"/>
                <a:ext cx="99" cy="0"/>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 name="Freeform 103"/>
              <p:cNvSpPr>
                <a:spLocks/>
              </p:cNvSpPr>
              <p:nvPr/>
            </p:nvSpPr>
            <p:spPr bwMode="auto">
              <a:xfrm>
                <a:off x="1020" y="2708"/>
                <a:ext cx="91" cy="8"/>
              </a:xfrm>
              <a:custGeom>
                <a:avLst/>
                <a:gdLst>
                  <a:gd name="T0" fmla="*/ 0 w 91"/>
                  <a:gd name="T1" fmla="*/ 8 h 8"/>
                  <a:gd name="T2" fmla="*/ 45 w 91"/>
                  <a:gd name="T3" fmla="*/ 0 h 8"/>
                  <a:gd name="T4" fmla="*/ 91 w 91"/>
                  <a:gd name="T5" fmla="*/ 0 h 8"/>
                  <a:gd name="T6" fmla="*/ 0 60000 65536"/>
                  <a:gd name="T7" fmla="*/ 0 60000 65536"/>
                  <a:gd name="T8" fmla="*/ 0 60000 65536"/>
                </a:gdLst>
                <a:ahLst/>
                <a:cxnLst>
                  <a:cxn ang="T6">
                    <a:pos x="T0" y="T1"/>
                  </a:cxn>
                  <a:cxn ang="T7">
                    <a:pos x="T2" y="T3"/>
                  </a:cxn>
                  <a:cxn ang="T8">
                    <a:pos x="T4" y="T5"/>
                  </a:cxn>
                </a:cxnLst>
                <a:rect l="0" t="0" r="r" b="b"/>
                <a:pathLst>
                  <a:path w="91" h="8">
                    <a:moveTo>
                      <a:pt x="0" y="8"/>
                    </a:moveTo>
                    <a:lnTo>
                      <a:pt x="45" y="0"/>
                    </a:lnTo>
                    <a:lnTo>
                      <a:pt x="91" y="0"/>
                    </a:lnTo>
                  </a:path>
                </a:pathLst>
              </a:custGeom>
              <a:noFill/>
              <a:ln w="38100">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5" name="Line 104"/>
              <p:cNvSpPr>
                <a:spLocks noChangeShapeType="1"/>
              </p:cNvSpPr>
              <p:nvPr/>
            </p:nvSpPr>
            <p:spPr bwMode="auto">
              <a:xfrm>
                <a:off x="1111" y="2708"/>
                <a:ext cx="98" cy="0"/>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6" name="Line 105"/>
              <p:cNvSpPr>
                <a:spLocks noChangeShapeType="1"/>
              </p:cNvSpPr>
              <p:nvPr/>
            </p:nvSpPr>
            <p:spPr bwMode="auto">
              <a:xfrm>
                <a:off x="1209" y="2708"/>
                <a:ext cx="98" cy="0"/>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 name="Freeform 106"/>
              <p:cNvSpPr>
                <a:spLocks/>
              </p:cNvSpPr>
              <p:nvPr/>
            </p:nvSpPr>
            <p:spPr bwMode="auto">
              <a:xfrm>
                <a:off x="1307" y="2701"/>
                <a:ext cx="91" cy="7"/>
              </a:xfrm>
              <a:custGeom>
                <a:avLst/>
                <a:gdLst>
                  <a:gd name="T0" fmla="*/ 0 w 91"/>
                  <a:gd name="T1" fmla="*/ 7 h 7"/>
                  <a:gd name="T2" fmla="*/ 46 w 91"/>
                  <a:gd name="T3" fmla="*/ 0 h 7"/>
                  <a:gd name="T4" fmla="*/ 91 w 91"/>
                  <a:gd name="T5" fmla="*/ 0 h 7"/>
                  <a:gd name="T6" fmla="*/ 0 60000 65536"/>
                  <a:gd name="T7" fmla="*/ 0 60000 65536"/>
                  <a:gd name="T8" fmla="*/ 0 60000 65536"/>
                </a:gdLst>
                <a:ahLst/>
                <a:cxnLst>
                  <a:cxn ang="T6">
                    <a:pos x="T0" y="T1"/>
                  </a:cxn>
                  <a:cxn ang="T7">
                    <a:pos x="T2" y="T3"/>
                  </a:cxn>
                  <a:cxn ang="T8">
                    <a:pos x="T4" y="T5"/>
                  </a:cxn>
                </a:cxnLst>
                <a:rect l="0" t="0" r="r" b="b"/>
                <a:pathLst>
                  <a:path w="91" h="7">
                    <a:moveTo>
                      <a:pt x="0" y="7"/>
                    </a:moveTo>
                    <a:lnTo>
                      <a:pt x="46" y="0"/>
                    </a:lnTo>
                    <a:lnTo>
                      <a:pt x="91" y="0"/>
                    </a:lnTo>
                  </a:path>
                </a:pathLst>
              </a:custGeom>
              <a:noFill/>
              <a:ln w="38100">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 name="Line 107"/>
              <p:cNvSpPr>
                <a:spLocks noChangeShapeType="1"/>
              </p:cNvSpPr>
              <p:nvPr/>
            </p:nvSpPr>
            <p:spPr bwMode="auto">
              <a:xfrm>
                <a:off x="1398" y="2701"/>
                <a:ext cx="99" cy="0"/>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9" name="Line 108"/>
              <p:cNvSpPr>
                <a:spLocks noChangeShapeType="1"/>
              </p:cNvSpPr>
              <p:nvPr/>
            </p:nvSpPr>
            <p:spPr bwMode="auto">
              <a:xfrm flipV="1">
                <a:off x="1497" y="2693"/>
                <a:ext cx="98" cy="8"/>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0" name="Line 109"/>
              <p:cNvSpPr>
                <a:spLocks noChangeShapeType="1"/>
              </p:cNvSpPr>
              <p:nvPr/>
            </p:nvSpPr>
            <p:spPr bwMode="auto">
              <a:xfrm flipV="1">
                <a:off x="1595" y="2685"/>
                <a:ext cx="91" cy="8"/>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1" name="Line 110"/>
              <p:cNvSpPr>
                <a:spLocks noChangeShapeType="1"/>
              </p:cNvSpPr>
              <p:nvPr/>
            </p:nvSpPr>
            <p:spPr bwMode="auto">
              <a:xfrm>
                <a:off x="1686" y="2685"/>
                <a:ext cx="99" cy="0"/>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2" name="Line 111"/>
              <p:cNvSpPr>
                <a:spLocks noChangeShapeType="1"/>
              </p:cNvSpPr>
              <p:nvPr/>
            </p:nvSpPr>
            <p:spPr bwMode="auto">
              <a:xfrm flipV="1">
                <a:off x="1785" y="2678"/>
                <a:ext cx="98" cy="7"/>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3" name="Line 112"/>
              <p:cNvSpPr>
                <a:spLocks noChangeShapeType="1"/>
              </p:cNvSpPr>
              <p:nvPr/>
            </p:nvSpPr>
            <p:spPr bwMode="auto">
              <a:xfrm flipV="1">
                <a:off x="1883" y="2670"/>
                <a:ext cx="91" cy="8"/>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4" name="Line 113"/>
              <p:cNvSpPr>
                <a:spLocks noChangeShapeType="1"/>
              </p:cNvSpPr>
              <p:nvPr/>
            </p:nvSpPr>
            <p:spPr bwMode="auto">
              <a:xfrm flipV="1">
                <a:off x="1974" y="2663"/>
                <a:ext cx="99" cy="7"/>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5" name="Line 114"/>
              <p:cNvSpPr>
                <a:spLocks noChangeShapeType="1"/>
              </p:cNvSpPr>
              <p:nvPr/>
            </p:nvSpPr>
            <p:spPr bwMode="auto">
              <a:xfrm flipV="1">
                <a:off x="2073" y="2655"/>
                <a:ext cx="98" cy="8"/>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6" name="Line 115"/>
              <p:cNvSpPr>
                <a:spLocks noChangeShapeType="1"/>
              </p:cNvSpPr>
              <p:nvPr/>
            </p:nvSpPr>
            <p:spPr bwMode="auto">
              <a:xfrm flipV="1">
                <a:off x="2171" y="2640"/>
                <a:ext cx="91" cy="15"/>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7" name="Line 116"/>
              <p:cNvSpPr>
                <a:spLocks noChangeShapeType="1"/>
              </p:cNvSpPr>
              <p:nvPr/>
            </p:nvSpPr>
            <p:spPr bwMode="auto">
              <a:xfrm flipV="1">
                <a:off x="2262" y="2632"/>
                <a:ext cx="98" cy="8"/>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 name="Line 117"/>
              <p:cNvSpPr>
                <a:spLocks noChangeShapeType="1"/>
              </p:cNvSpPr>
              <p:nvPr/>
            </p:nvSpPr>
            <p:spPr bwMode="auto">
              <a:xfrm flipV="1">
                <a:off x="2360" y="2617"/>
                <a:ext cx="99" cy="15"/>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9" name="Line 118"/>
              <p:cNvSpPr>
                <a:spLocks noChangeShapeType="1"/>
              </p:cNvSpPr>
              <p:nvPr/>
            </p:nvSpPr>
            <p:spPr bwMode="auto">
              <a:xfrm flipV="1">
                <a:off x="2459" y="2602"/>
                <a:ext cx="91" cy="15"/>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0" name="Line 119"/>
              <p:cNvSpPr>
                <a:spLocks noChangeShapeType="1"/>
              </p:cNvSpPr>
              <p:nvPr/>
            </p:nvSpPr>
            <p:spPr bwMode="auto">
              <a:xfrm flipV="1">
                <a:off x="2550" y="2587"/>
                <a:ext cx="98" cy="15"/>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1" name="Line 120"/>
              <p:cNvSpPr>
                <a:spLocks noChangeShapeType="1"/>
              </p:cNvSpPr>
              <p:nvPr/>
            </p:nvSpPr>
            <p:spPr bwMode="auto">
              <a:xfrm flipV="1">
                <a:off x="2648" y="2572"/>
                <a:ext cx="99" cy="15"/>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2" name="Line 121"/>
              <p:cNvSpPr>
                <a:spLocks noChangeShapeType="1"/>
              </p:cNvSpPr>
              <p:nvPr/>
            </p:nvSpPr>
            <p:spPr bwMode="auto">
              <a:xfrm flipV="1">
                <a:off x="2747" y="2549"/>
                <a:ext cx="91" cy="23"/>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3" name="Line 122"/>
              <p:cNvSpPr>
                <a:spLocks noChangeShapeType="1"/>
              </p:cNvSpPr>
              <p:nvPr/>
            </p:nvSpPr>
            <p:spPr bwMode="auto">
              <a:xfrm flipV="1">
                <a:off x="2838" y="2526"/>
                <a:ext cx="98" cy="23"/>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4" name="Line 123"/>
              <p:cNvSpPr>
                <a:spLocks noChangeShapeType="1"/>
              </p:cNvSpPr>
              <p:nvPr/>
            </p:nvSpPr>
            <p:spPr bwMode="auto">
              <a:xfrm flipV="1">
                <a:off x="2936" y="2496"/>
                <a:ext cx="99" cy="30"/>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5" name="Line 124"/>
              <p:cNvSpPr>
                <a:spLocks noChangeShapeType="1"/>
              </p:cNvSpPr>
              <p:nvPr/>
            </p:nvSpPr>
            <p:spPr bwMode="auto">
              <a:xfrm flipV="1">
                <a:off x="3035" y="2466"/>
                <a:ext cx="90" cy="30"/>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6" name="Freeform 125"/>
              <p:cNvSpPr>
                <a:spLocks/>
              </p:cNvSpPr>
              <p:nvPr/>
            </p:nvSpPr>
            <p:spPr bwMode="auto">
              <a:xfrm>
                <a:off x="3125" y="2435"/>
                <a:ext cx="99" cy="31"/>
              </a:xfrm>
              <a:custGeom>
                <a:avLst/>
                <a:gdLst>
                  <a:gd name="T0" fmla="*/ 0 w 99"/>
                  <a:gd name="T1" fmla="*/ 31 h 31"/>
                  <a:gd name="T2" fmla="*/ 46 w 99"/>
                  <a:gd name="T3" fmla="*/ 16 h 31"/>
                  <a:gd name="T4" fmla="*/ 99 w 99"/>
                  <a:gd name="T5" fmla="*/ 0 h 31"/>
                  <a:gd name="T6" fmla="*/ 0 60000 65536"/>
                  <a:gd name="T7" fmla="*/ 0 60000 65536"/>
                  <a:gd name="T8" fmla="*/ 0 60000 65536"/>
                </a:gdLst>
                <a:ahLst/>
                <a:cxnLst>
                  <a:cxn ang="T6">
                    <a:pos x="T0" y="T1"/>
                  </a:cxn>
                  <a:cxn ang="T7">
                    <a:pos x="T2" y="T3"/>
                  </a:cxn>
                  <a:cxn ang="T8">
                    <a:pos x="T4" y="T5"/>
                  </a:cxn>
                </a:cxnLst>
                <a:rect l="0" t="0" r="r" b="b"/>
                <a:pathLst>
                  <a:path w="99" h="31">
                    <a:moveTo>
                      <a:pt x="0" y="31"/>
                    </a:moveTo>
                    <a:lnTo>
                      <a:pt x="46" y="16"/>
                    </a:lnTo>
                    <a:lnTo>
                      <a:pt x="99" y="0"/>
                    </a:lnTo>
                  </a:path>
                </a:pathLst>
              </a:custGeom>
              <a:noFill/>
              <a:ln w="38100">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7" name="Freeform 126"/>
              <p:cNvSpPr>
                <a:spLocks/>
              </p:cNvSpPr>
              <p:nvPr/>
            </p:nvSpPr>
            <p:spPr bwMode="auto">
              <a:xfrm>
                <a:off x="3224" y="2390"/>
                <a:ext cx="98" cy="45"/>
              </a:xfrm>
              <a:custGeom>
                <a:avLst/>
                <a:gdLst>
                  <a:gd name="T0" fmla="*/ 0 w 98"/>
                  <a:gd name="T1" fmla="*/ 45 h 45"/>
                  <a:gd name="T2" fmla="*/ 53 w 98"/>
                  <a:gd name="T3" fmla="*/ 23 h 45"/>
                  <a:gd name="T4" fmla="*/ 98 w 98"/>
                  <a:gd name="T5" fmla="*/ 0 h 45"/>
                  <a:gd name="T6" fmla="*/ 0 60000 65536"/>
                  <a:gd name="T7" fmla="*/ 0 60000 65536"/>
                  <a:gd name="T8" fmla="*/ 0 60000 65536"/>
                </a:gdLst>
                <a:ahLst/>
                <a:cxnLst>
                  <a:cxn ang="T6">
                    <a:pos x="T0" y="T1"/>
                  </a:cxn>
                  <a:cxn ang="T7">
                    <a:pos x="T2" y="T3"/>
                  </a:cxn>
                  <a:cxn ang="T8">
                    <a:pos x="T4" y="T5"/>
                  </a:cxn>
                </a:cxnLst>
                <a:rect l="0" t="0" r="r" b="b"/>
                <a:pathLst>
                  <a:path w="98" h="45">
                    <a:moveTo>
                      <a:pt x="0" y="45"/>
                    </a:moveTo>
                    <a:lnTo>
                      <a:pt x="53" y="23"/>
                    </a:lnTo>
                    <a:lnTo>
                      <a:pt x="98" y="0"/>
                    </a:lnTo>
                  </a:path>
                </a:pathLst>
              </a:custGeom>
              <a:noFill/>
              <a:ln w="38100">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 name="Freeform 127"/>
              <p:cNvSpPr>
                <a:spLocks/>
              </p:cNvSpPr>
              <p:nvPr/>
            </p:nvSpPr>
            <p:spPr bwMode="auto">
              <a:xfrm>
                <a:off x="3322" y="2352"/>
                <a:ext cx="91" cy="38"/>
              </a:xfrm>
              <a:custGeom>
                <a:avLst/>
                <a:gdLst>
                  <a:gd name="T0" fmla="*/ 0 w 91"/>
                  <a:gd name="T1" fmla="*/ 38 h 38"/>
                  <a:gd name="T2" fmla="*/ 46 w 91"/>
                  <a:gd name="T3" fmla="*/ 23 h 38"/>
                  <a:gd name="T4" fmla="*/ 91 w 91"/>
                  <a:gd name="T5" fmla="*/ 0 h 38"/>
                  <a:gd name="T6" fmla="*/ 0 60000 65536"/>
                  <a:gd name="T7" fmla="*/ 0 60000 65536"/>
                  <a:gd name="T8" fmla="*/ 0 60000 65536"/>
                </a:gdLst>
                <a:ahLst/>
                <a:cxnLst>
                  <a:cxn ang="T6">
                    <a:pos x="T0" y="T1"/>
                  </a:cxn>
                  <a:cxn ang="T7">
                    <a:pos x="T2" y="T3"/>
                  </a:cxn>
                  <a:cxn ang="T8">
                    <a:pos x="T4" y="T5"/>
                  </a:cxn>
                </a:cxnLst>
                <a:rect l="0" t="0" r="r" b="b"/>
                <a:pathLst>
                  <a:path w="91" h="38">
                    <a:moveTo>
                      <a:pt x="0" y="38"/>
                    </a:moveTo>
                    <a:lnTo>
                      <a:pt x="46" y="23"/>
                    </a:lnTo>
                    <a:lnTo>
                      <a:pt x="91" y="0"/>
                    </a:lnTo>
                  </a:path>
                </a:pathLst>
              </a:custGeom>
              <a:noFill/>
              <a:ln w="38100">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9" name="Line 128"/>
              <p:cNvSpPr>
                <a:spLocks noChangeShapeType="1"/>
              </p:cNvSpPr>
              <p:nvPr/>
            </p:nvSpPr>
            <p:spPr bwMode="auto">
              <a:xfrm flipV="1">
                <a:off x="3413" y="2299"/>
                <a:ext cx="99" cy="53"/>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 name="Line 129"/>
              <p:cNvSpPr>
                <a:spLocks noChangeShapeType="1"/>
              </p:cNvSpPr>
              <p:nvPr/>
            </p:nvSpPr>
            <p:spPr bwMode="auto">
              <a:xfrm flipV="1">
                <a:off x="3512" y="2238"/>
                <a:ext cx="98" cy="61"/>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 name="Freeform 130"/>
              <p:cNvSpPr>
                <a:spLocks/>
              </p:cNvSpPr>
              <p:nvPr/>
            </p:nvSpPr>
            <p:spPr bwMode="auto">
              <a:xfrm>
                <a:off x="3610" y="2178"/>
                <a:ext cx="91" cy="60"/>
              </a:xfrm>
              <a:custGeom>
                <a:avLst/>
                <a:gdLst>
                  <a:gd name="T0" fmla="*/ 0 w 91"/>
                  <a:gd name="T1" fmla="*/ 60 h 60"/>
                  <a:gd name="T2" fmla="*/ 46 w 91"/>
                  <a:gd name="T3" fmla="*/ 30 h 60"/>
                  <a:gd name="T4" fmla="*/ 91 w 91"/>
                  <a:gd name="T5" fmla="*/ 0 h 60"/>
                  <a:gd name="T6" fmla="*/ 0 60000 65536"/>
                  <a:gd name="T7" fmla="*/ 0 60000 65536"/>
                  <a:gd name="T8" fmla="*/ 0 60000 65536"/>
                </a:gdLst>
                <a:ahLst/>
                <a:cxnLst>
                  <a:cxn ang="T6">
                    <a:pos x="T0" y="T1"/>
                  </a:cxn>
                  <a:cxn ang="T7">
                    <a:pos x="T2" y="T3"/>
                  </a:cxn>
                  <a:cxn ang="T8">
                    <a:pos x="T4" y="T5"/>
                  </a:cxn>
                </a:cxnLst>
                <a:rect l="0" t="0" r="r" b="b"/>
                <a:pathLst>
                  <a:path w="91" h="60">
                    <a:moveTo>
                      <a:pt x="0" y="60"/>
                    </a:moveTo>
                    <a:lnTo>
                      <a:pt x="46" y="30"/>
                    </a:lnTo>
                    <a:lnTo>
                      <a:pt x="91" y="0"/>
                    </a:lnTo>
                  </a:path>
                </a:pathLst>
              </a:custGeom>
              <a:noFill/>
              <a:ln w="38100">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2" name="Freeform 131"/>
              <p:cNvSpPr>
                <a:spLocks/>
              </p:cNvSpPr>
              <p:nvPr/>
            </p:nvSpPr>
            <p:spPr bwMode="auto">
              <a:xfrm>
                <a:off x="3701" y="2102"/>
                <a:ext cx="99" cy="76"/>
              </a:xfrm>
              <a:custGeom>
                <a:avLst/>
                <a:gdLst>
                  <a:gd name="T0" fmla="*/ 0 w 99"/>
                  <a:gd name="T1" fmla="*/ 76 h 76"/>
                  <a:gd name="T2" fmla="*/ 46 w 99"/>
                  <a:gd name="T3" fmla="*/ 38 h 76"/>
                  <a:gd name="T4" fmla="*/ 99 w 99"/>
                  <a:gd name="T5" fmla="*/ 0 h 76"/>
                  <a:gd name="T6" fmla="*/ 0 60000 65536"/>
                  <a:gd name="T7" fmla="*/ 0 60000 65536"/>
                  <a:gd name="T8" fmla="*/ 0 60000 65536"/>
                </a:gdLst>
                <a:ahLst/>
                <a:cxnLst>
                  <a:cxn ang="T6">
                    <a:pos x="T0" y="T1"/>
                  </a:cxn>
                  <a:cxn ang="T7">
                    <a:pos x="T2" y="T3"/>
                  </a:cxn>
                  <a:cxn ang="T8">
                    <a:pos x="T4" y="T5"/>
                  </a:cxn>
                </a:cxnLst>
                <a:rect l="0" t="0" r="r" b="b"/>
                <a:pathLst>
                  <a:path w="99" h="76">
                    <a:moveTo>
                      <a:pt x="0" y="76"/>
                    </a:moveTo>
                    <a:lnTo>
                      <a:pt x="46" y="38"/>
                    </a:lnTo>
                    <a:lnTo>
                      <a:pt x="99" y="0"/>
                    </a:lnTo>
                  </a:path>
                </a:pathLst>
              </a:custGeom>
              <a:noFill/>
              <a:ln w="38100">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3" name="Freeform 132"/>
              <p:cNvSpPr>
                <a:spLocks/>
              </p:cNvSpPr>
              <p:nvPr/>
            </p:nvSpPr>
            <p:spPr bwMode="auto">
              <a:xfrm>
                <a:off x="3800" y="2026"/>
                <a:ext cx="98" cy="76"/>
              </a:xfrm>
              <a:custGeom>
                <a:avLst/>
                <a:gdLst>
                  <a:gd name="T0" fmla="*/ 0 w 98"/>
                  <a:gd name="T1" fmla="*/ 76 h 76"/>
                  <a:gd name="T2" fmla="*/ 53 w 98"/>
                  <a:gd name="T3" fmla="*/ 38 h 76"/>
                  <a:gd name="T4" fmla="*/ 98 w 98"/>
                  <a:gd name="T5" fmla="*/ 0 h 76"/>
                  <a:gd name="T6" fmla="*/ 0 60000 65536"/>
                  <a:gd name="T7" fmla="*/ 0 60000 65536"/>
                  <a:gd name="T8" fmla="*/ 0 60000 65536"/>
                </a:gdLst>
                <a:ahLst/>
                <a:cxnLst>
                  <a:cxn ang="T6">
                    <a:pos x="T0" y="T1"/>
                  </a:cxn>
                  <a:cxn ang="T7">
                    <a:pos x="T2" y="T3"/>
                  </a:cxn>
                  <a:cxn ang="T8">
                    <a:pos x="T4" y="T5"/>
                  </a:cxn>
                </a:cxnLst>
                <a:rect l="0" t="0" r="r" b="b"/>
                <a:pathLst>
                  <a:path w="98" h="76">
                    <a:moveTo>
                      <a:pt x="0" y="76"/>
                    </a:moveTo>
                    <a:lnTo>
                      <a:pt x="53" y="38"/>
                    </a:lnTo>
                    <a:lnTo>
                      <a:pt x="98" y="0"/>
                    </a:lnTo>
                  </a:path>
                </a:pathLst>
              </a:custGeom>
              <a:noFill/>
              <a:ln w="38100">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4" name="Freeform 133"/>
              <p:cNvSpPr>
                <a:spLocks/>
              </p:cNvSpPr>
              <p:nvPr/>
            </p:nvSpPr>
            <p:spPr bwMode="auto">
              <a:xfrm>
                <a:off x="3898" y="1928"/>
                <a:ext cx="91" cy="98"/>
              </a:xfrm>
              <a:custGeom>
                <a:avLst/>
                <a:gdLst>
                  <a:gd name="T0" fmla="*/ 0 w 91"/>
                  <a:gd name="T1" fmla="*/ 98 h 98"/>
                  <a:gd name="T2" fmla="*/ 46 w 91"/>
                  <a:gd name="T3" fmla="*/ 53 h 98"/>
                  <a:gd name="T4" fmla="*/ 91 w 91"/>
                  <a:gd name="T5" fmla="*/ 0 h 98"/>
                  <a:gd name="T6" fmla="*/ 0 60000 65536"/>
                  <a:gd name="T7" fmla="*/ 0 60000 65536"/>
                  <a:gd name="T8" fmla="*/ 0 60000 65536"/>
                </a:gdLst>
                <a:ahLst/>
                <a:cxnLst>
                  <a:cxn ang="T6">
                    <a:pos x="T0" y="T1"/>
                  </a:cxn>
                  <a:cxn ang="T7">
                    <a:pos x="T2" y="T3"/>
                  </a:cxn>
                  <a:cxn ang="T8">
                    <a:pos x="T4" y="T5"/>
                  </a:cxn>
                </a:cxnLst>
                <a:rect l="0" t="0" r="r" b="b"/>
                <a:pathLst>
                  <a:path w="91" h="98">
                    <a:moveTo>
                      <a:pt x="0" y="98"/>
                    </a:moveTo>
                    <a:lnTo>
                      <a:pt x="46" y="53"/>
                    </a:lnTo>
                    <a:lnTo>
                      <a:pt x="91" y="0"/>
                    </a:lnTo>
                  </a:path>
                </a:pathLst>
              </a:custGeom>
              <a:noFill/>
              <a:ln w="38100">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5" name="Freeform 134"/>
              <p:cNvSpPr>
                <a:spLocks/>
              </p:cNvSpPr>
              <p:nvPr/>
            </p:nvSpPr>
            <p:spPr bwMode="auto">
              <a:xfrm>
                <a:off x="3989" y="1829"/>
                <a:ext cx="99" cy="99"/>
              </a:xfrm>
              <a:custGeom>
                <a:avLst/>
                <a:gdLst>
                  <a:gd name="T0" fmla="*/ 0 w 99"/>
                  <a:gd name="T1" fmla="*/ 99 h 99"/>
                  <a:gd name="T2" fmla="*/ 46 w 99"/>
                  <a:gd name="T3" fmla="*/ 53 h 99"/>
                  <a:gd name="T4" fmla="*/ 99 w 99"/>
                  <a:gd name="T5" fmla="*/ 0 h 99"/>
                  <a:gd name="T6" fmla="*/ 0 60000 65536"/>
                  <a:gd name="T7" fmla="*/ 0 60000 65536"/>
                  <a:gd name="T8" fmla="*/ 0 60000 65536"/>
                </a:gdLst>
                <a:ahLst/>
                <a:cxnLst>
                  <a:cxn ang="T6">
                    <a:pos x="T0" y="T1"/>
                  </a:cxn>
                  <a:cxn ang="T7">
                    <a:pos x="T2" y="T3"/>
                  </a:cxn>
                  <a:cxn ang="T8">
                    <a:pos x="T4" y="T5"/>
                  </a:cxn>
                </a:cxnLst>
                <a:rect l="0" t="0" r="r" b="b"/>
                <a:pathLst>
                  <a:path w="99" h="99">
                    <a:moveTo>
                      <a:pt x="0" y="99"/>
                    </a:moveTo>
                    <a:lnTo>
                      <a:pt x="46" y="53"/>
                    </a:lnTo>
                    <a:lnTo>
                      <a:pt x="99" y="0"/>
                    </a:lnTo>
                  </a:path>
                </a:pathLst>
              </a:custGeom>
              <a:noFill/>
              <a:ln w="38100">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6" name="Freeform 135"/>
              <p:cNvSpPr>
                <a:spLocks/>
              </p:cNvSpPr>
              <p:nvPr/>
            </p:nvSpPr>
            <p:spPr bwMode="auto">
              <a:xfrm>
                <a:off x="4088" y="1708"/>
                <a:ext cx="98" cy="121"/>
              </a:xfrm>
              <a:custGeom>
                <a:avLst/>
                <a:gdLst>
                  <a:gd name="T0" fmla="*/ 0 w 98"/>
                  <a:gd name="T1" fmla="*/ 121 h 121"/>
                  <a:gd name="T2" fmla="*/ 53 w 98"/>
                  <a:gd name="T3" fmla="*/ 61 h 121"/>
                  <a:gd name="T4" fmla="*/ 98 w 98"/>
                  <a:gd name="T5" fmla="*/ 0 h 121"/>
                  <a:gd name="T6" fmla="*/ 0 60000 65536"/>
                  <a:gd name="T7" fmla="*/ 0 60000 65536"/>
                  <a:gd name="T8" fmla="*/ 0 60000 65536"/>
                </a:gdLst>
                <a:ahLst/>
                <a:cxnLst>
                  <a:cxn ang="T6">
                    <a:pos x="T0" y="T1"/>
                  </a:cxn>
                  <a:cxn ang="T7">
                    <a:pos x="T2" y="T3"/>
                  </a:cxn>
                  <a:cxn ang="T8">
                    <a:pos x="T4" y="T5"/>
                  </a:cxn>
                </a:cxnLst>
                <a:rect l="0" t="0" r="r" b="b"/>
                <a:pathLst>
                  <a:path w="98" h="121">
                    <a:moveTo>
                      <a:pt x="0" y="121"/>
                    </a:moveTo>
                    <a:lnTo>
                      <a:pt x="53" y="61"/>
                    </a:lnTo>
                    <a:lnTo>
                      <a:pt x="98" y="0"/>
                    </a:lnTo>
                  </a:path>
                </a:pathLst>
              </a:custGeom>
              <a:noFill/>
              <a:ln w="38100">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7" name="Line 136"/>
              <p:cNvSpPr>
                <a:spLocks noChangeShapeType="1"/>
              </p:cNvSpPr>
              <p:nvPr/>
            </p:nvSpPr>
            <p:spPr bwMode="auto">
              <a:xfrm flipV="1">
                <a:off x="4186" y="1572"/>
                <a:ext cx="91" cy="136"/>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 name="Freeform 137"/>
              <p:cNvSpPr>
                <a:spLocks/>
              </p:cNvSpPr>
              <p:nvPr/>
            </p:nvSpPr>
            <p:spPr bwMode="auto">
              <a:xfrm>
                <a:off x="4277" y="1420"/>
                <a:ext cx="98" cy="152"/>
              </a:xfrm>
              <a:custGeom>
                <a:avLst/>
                <a:gdLst>
                  <a:gd name="T0" fmla="*/ 0 w 98"/>
                  <a:gd name="T1" fmla="*/ 152 h 152"/>
                  <a:gd name="T2" fmla="*/ 45 w 98"/>
                  <a:gd name="T3" fmla="*/ 76 h 152"/>
                  <a:gd name="T4" fmla="*/ 98 w 98"/>
                  <a:gd name="T5" fmla="*/ 0 h 152"/>
                  <a:gd name="T6" fmla="*/ 0 60000 65536"/>
                  <a:gd name="T7" fmla="*/ 0 60000 65536"/>
                  <a:gd name="T8" fmla="*/ 0 60000 65536"/>
                </a:gdLst>
                <a:ahLst/>
                <a:cxnLst>
                  <a:cxn ang="T6">
                    <a:pos x="T0" y="T1"/>
                  </a:cxn>
                  <a:cxn ang="T7">
                    <a:pos x="T2" y="T3"/>
                  </a:cxn>
                  <a:cxn ang="T8">
                    <a:pos x="T4" y="T5"/>
                  </a:cxn>
                </a:cxnLst>
                <a:rect l="0" t="0" r="r" b="b"/>
                <a:pathLst>
                  <a:path w="98" h="152">
                    <a:moveTo>
                      <a:pt x="0" y="152"/>
                    </a:moveTo>
                    <a:lnTo>
                      <a:pt x="45" y="76"/>
                    </a:lnTo>
                    <a:lnTo>
                      <a:pt x="98" y="0"/>
                    </a:lnTo>
                  </a:path>
                </a:pathLst>
              </a:custGeom>
              <a:noFill/>
              <a:ln w="38100">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 name="Line 138"/>
              <p:cNvSpPr>
                <a:spLocks noChangeShapeType="1"/>
              </p:cNvSpPr>
              <p:nvPr/>
            </p:nvSpPr>
            <p:spPr bwMode="auto">
              <a:xfrm flipV="1">
                <a:off x="921" y="2625"/>
                <a:ext cx="99" cy="7"/>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 name="Line 139"/>
              <p:cNvSpPr>
                <a:spLocks noChangeShapeType="1"/>
              </p:cNvSpPr>
              <p:nvPr/>
            </p:nvSpPr>
            <p:spPr bwMode="auto">
              <a:xfrm flipV="1">
                <a:off x="1020" y="2610"/>
                <a:ext cx="91" cy="15"/>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 name="Line 140"/>
              <p:cNvSpPr>
                <a:spLocks noChangeShapeType="1"/>
              </p:cNvSpPr>
              <p:nvPr/>
            </p:nvSpPr>
            <p:spPr bwMode="auto">
              <a:xfrm flipV="1">
                <a:off x="1111" y="2595"/>
                <a:ext cx="98" cy="15"/>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2" name="Line 141"/>
              <p:cNvSpPr>
                <a:spLocks noChangeShapeType="1"/>
              </p:cNvSpPr>
              <p:nvPr/>
            </p:nvSpPr>
            <p:spPr bwMode="auto">
              <a:xfrm flipV="1">
                <a:off x="1209" y="2579"/>
                <a:ext cx="98" cy="16"/>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3" name="Line 142"/>
              <p:cNvSpPr>
                <a:spLocks noChangeShapeType="1"/>
              </p:cNvSpPr>
              <p:nvPr/>
            </p:nvSpPr>
            <p:spPr bwMode="auto">
              <a:xfrm flipV="1">
                <a:off x="1307" y="2564"/>
                <a:ext cx="91" cy="15"/>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4" name="Line 143"/>
              <p:cNvSpPr>
                <a:spLocks noChangeShapeType="1"/>
              </p:cNvSpPr>
              <p:nvPr/>
            </p:nvSpPr>
            <p:spPr bwMode="auto">
              <a:xfrm flipV="1">
                <a:off x="1398" y="2542"/>
                <a:ext cx="99" cy="22"/>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5" name="Line 144"/>
              <p:cNvSpPr>
                <a:spLocks noChangeShapeType="1"/>
              </p:cNvSpPr>
              <p:nvPr/>
            </p:nvSpPr>
            <p:spPr bwMode="auto">
              <a:xfrm flipV="1">
                <a:off x="1497" y="2519"/>
                <a:ext cx="98" cy="23"/>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6" name="Line 145"/>
              <p:cNvSpPr>
                <a:spLocks noChangeShapeType="1"/>
              </p:cNvSpPr>
              <p:nvPr/>
            </p:nvSpPr>
            <p:spPr bwMode="auto">
              <a:xfrm flipV="1">
                <a:off x="1595" y="2496"/>
                <a:ext cx="91" cy="23"/>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7" name="Line 146"/>
              <p:cNvSpPr>
                <a:spLocks noChangeShapeType="1"/>
              </p:cNvSpPr>
              <p:nvPr/>
            </p:nvSpPr>
            <p:spPr bwMode="auto">
              <a:xfrm flipV="1">
                <a:off x="1686" y="2466"/>
                <a:ext cx="99" cy="3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 name="Line 147"/>
              <p:cNvSpPr>
                <a:spLocks noChangeShapeType="1"/>
              </p:cNvSpPr>
              <p:nvPr/>
            </p:nvSpPr>
            <p:spPr bwMode="auto">
              <a:xfrm flipV="1">
                <a:off x="1785" y="2428"/>
                <a:ext cx="98" cy="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 name="Line 148"/>
              <p:cNvSpPr>
                <a:spLocks noChangeShapeType="1"/>
              </p:cNvSpPr>
              <p:nvPr/>
            </p:nvSpPr>
            <p:spPr bwMode="auto">
              <a:xfrm flipV="1">
                <a:off x="1883" y="2390"/>
                <a:ext cx="91" cy="38"/>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 name="Line 149"/>
              <p:cNvSpPr>
                <a:spLocks noChangeShapeType="1"/>
              </p:cNvSpPr>
              <p:nvPr/>
            </p:nvSpPr>
            <p:spPr bwMode="auto">
              <a:xfrm flipV="1">
                <a:off x="1974" y="2345"/>
                <a:ext cx="99" cy="45"/>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 name="Line 150"/>
              <p:cNvSpPr>
                <a:spLocks noChangeShapeType="1"/>
              </p:cNvSpPr>
              <p:nvPr/>
            </p:nvSpPr>
            <p:spPr bwMode="auto">
              <a:xfrm flipV="1">
                <a:off x="2073" y="2291"/>
                <a:ext cx="98" cy="5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2" name="Line 151"/>
              <p:cNvSpPr>
                <a:spLocks noChangeShapeType="1"/>
              </p:cNvSpPr>
              <p:nvPr/>
            </p:nvSpPr>
            <p:spPr bwMode="auto">
              <a:xfrm flipV="1">
                <a:off x="2171" y="2231"/>
                <a:ext cx="91" cy="6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3" name="Freeform 152"/>
              <p:cNvSpPr>
                <a:spLocks/>
              </p:cNvSpPr>
              <p:nvPr/>
            </p:nvSpPr>
            <p:spPr bwMode="auto">
              <a:xfrm>
                <a:off x="2262" y="2170"/>
                <a:ext cx="98" cy="61"/>
              </a:xfrm>
              <a:custGeom>
                <a:avLst/>
                <a:gdLst>
                  <a:gd name="T0" fmla="*/ 0 w 98"/>
                  <a:gd name="T1" fmla="*/ 61 h 61"/>
                  <a:gd name="T2" fmla="*/ 45 w 98"/>
                  <a:gd name="T3" fmla="*/ 31 h 61"/>
                  <a:gd name="T4" fmla="*/ 98 w 98"/>
                  <a:gd name="T5" fmla="*/ 0 h 61"/>
                  <a:gd name="T6" fmla="*/ 0 60000 65536"/>
                  <a:gd name="T7" fmla="*/ 0 60000 65536"/>
                  <a:gd name="T8" fmla="*/ 0 60000 65536"/>
                </a:gdLst>
                <a:ahLst/>
                <a:cxnLst>
                  <a:cxn ang="T6">
                    <a:pos x="T0" y="T1"/>
                  </a:cxn>
                  <a:cxn ang="T7">
                    <a:pos x="T2" y="T3"/>
                  </a:cxn>
                  <a:cxn ang="T8">
                    <a:pos x="T4" y="T5"/>
                  </a:cxn>
                </a:cxnLst>
                <a:rect l="0" t="0" r="r" b="b"/>
                <a:pathLst>
                  <a:path w="98" h="61">
                    <a:moveTo>
                      <a:pt x="0" y="61"/>
                    </a:moveTo>
                    <a:lnTo>
                      <a:pt x="45" y="31"/>
                    </a:lnTo>
                    <a:lnTo>
                      <a:pt x="98" y="0"/>
                    </a:lnTo>
                  </a:path>
                </a:pathLst>
              </a:custGeom>
              <a:noFill/>
              <a:ln w="381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4" name="Line 153"/>
              <p:cNvSpPr>
                <a:spLocks noChangeShapeType="1"/>
              </p:cNvSpPr>
              <p:nvPr/>
            </p:nvSpPr>
            <p:spPr bwMode="auto">
              <a:xfrm flipV="1">
                <a:off x="2360" y="2095"/>
                <a:ext cx="99" cy="75"/>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5" name="Line 154"/>
              <p:cNvSpPr>
                <a:spLocks noChangeShapeType="1"/>
              </p:cNvSpPr>
              <p:nvPr/>
            </p:nvSpPr>
            <p:spPr bwMode="auto">
              <a:xfrm flipV="1">
                <a:off x="2459" y="2011"/>
                <a:ext cx="91" cy="8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6" name="Line 155"/>
              <p:cNvSpPr>
                <a:spLocks noChangeShapeType="1"/>
              </p:cNvSpPr>
              <p:nvPr/>
            </p:nvSpPr>
            <p:spPr bwMode="auto">
              <a:xfrm flipV="1">
                <a:off x="2550" y="1920"/>
                <a:ext cx="98" cy="9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7" name="Line 156"/>
              <p:cNvSpPr>
                <a:spLocks noChangeShapeType="1"/>
              </p:cNvSpPr>
              <p:nvPr/>
            </p:nvSpPr>
            <p:spPr bwMode="auto">
              <a:xfrm flipV="1">
                <a:off x="2648" y="1814"/>
                <a:ext cx="99" cy="106"/>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8" name="Line 157"/>
              <p:cNvSpPr>
                <a:spLocks noChangeShapeType="1"/>
              </p:cNvSpPr>
              <p:nvPr/>
            </p:nvSpPr>
            <p:spPr bwMode="auto">
              <a:xfrm flipV="1">
                <a:off x="2747" y="1693"/>
                <a:ext cx="91" cy="121"/>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 name="Freeform 158"/>
              <p:cNvSpPr>
                <a:spLocks/>
              </p:cNvSpPr>
              <p:nvPr/>
            </p:nvSpPr>
            <p:spPr bwMode="auto">
              <a:xfrm>
                <a:off x="2838" y="1557"/>
                <a:ext cx="98" cy="136"/>
              </a:xfrm>
              <a:custGeom>
                <a:avLst/>
                <a:gdLst>
                  <a:gd name="T0" fmla="*/ 0 w 98"/>
                  <a:gd name="T1" fmla="*/ 136 h 136"/>
                  <a:gd name="T2" fmla="*/ 45 w 98"/>
                  <a:gd name="T3" fmla="*/ 68 h 136"/>
                  <a:gd name="T4" fmla="*/ 98 w 98"/>
                  <a:gd name="T5" fmla="*/ 0 h 136"/>
                  <a:gd name="T6" fmla="*/ 0 60000 65536"/>
                  <a:gd name="T7" fmla="*/ 0 60000 65536"/>
                  <a:gd name="T8" fmla="*/ 0 60000 65536"/>
                </a:gdLst>
                <a:ahLst/>
                <a:cxnLst>
                  <a:cxn ang="T6">
                    <a:pos x="T0" y="T1"/>
                  </a:cxn>
                  <a:cxn ang="T7">
                    <a:pos x="T2" y="T3"/>
                  </a:cxn>
                  <a:cxn ang="T8">
                    <a:pos x="T4" y="T5"/>
                  </a:cxn>
                </a:cxnLst>
                <a:rect l="0" t="0" r="r" b="b"/>
                <a:pathLst>
                  <a:path w="98" h="136">
                    <a:moveTo>
                      <a:pt x="0" y="136"/>
                    </a:moveTo>
                    <a:lnTo>
                      <a:pt x="45" y="68"/>
                    </a:lnTo>
                    <a:lnTo>
                      <a:pt x="98" y="0"/>
                    </a:lnTo>
                  </a:path>
                </a:pathLst>
              </a:custGeom>
              <a:noFill/>
              <a:ln w="381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 name="Freeform 159"/>
              <p:cNvSpPr>
                <a:spLocks/>
              </p:cNvSpPr>
              <p:nvPr/>
            </p:nvSpPr>
            <p:spPr bwMode="auto">
              <a:xfrm>
                <a:off x="2936" y="1397"/>
                <a:ext cx="99" cy="160"/>
              </a:xfrm>
              <a:custGeom>
                <a:avLst/>
                <a:gdLst>
                  <a:gd name="T0" fmla="*/ 0 w 99"/>
                  <a:gd name="T1" fmla="*/ 160 h 160"/>
                  <a:gd name="T2" fmla="*/ 53 w 99"/>
                  <a:gd name="T3" fmla="*/ 84 h 160"/>
                  <a:gd name="T4" fmla="*/ 99 w 99"/>
                  <a:gd name="T5" fmla="*/ 0 h 160"/>
                  <a:gd name="T6" fmla="*/ 0 60000 65536"/>
                  <a:gd name="T7" fmla="*/ 0 60000 65536"/>
                  <a:gd name="T8" fmla="*/ 0 60000 65536"/>
                </a:gdLst>
                <a:ahLst/>
                <a:cxnLst>
                  <a:cxn ang="T6">
                    <a:pos x="T0" y="T1"/>
                  </a:cxn>
                  <a:cxn ang="T7">
                    <a:pos x="T2" y="T3"/>
                  </a:cxn>
                  <a:cxn ang="T8">
                    <a:pos x="T4" y="T5"/>
                  </a:cxn>
                </a:cxnLst>
                <a:rect l="0" t="0" r="r" b="b"/>
                <a:pathLst>
                  <a:path w="99" h="160">
                    <a:moveTo>
                      <a:pt x="0" y="160"/>
                    </a:moveTo>
                    <a:lnTo>
                      <a:pt x="53" y="84"/>
                    </a:lnTo>
                    <a:lnTo>
                      <a:pt x="99" y="0"/>
                    </a:lnTo>
                  </a:path>
                </a:pathLst>
              </a:custGeom>
              <a:noFill/>
              <a:ln w="38100">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2" name="Rectangle 174"/>
              <p:cNvSpPr>
                <a:spLocks noChangeArrowheads="1"/>
              </p:cNvSpPr>
              <p:nvPr/>
            </p:nvSpPr>
            <p:spPr bwMode="auto">
              <a:xfrm>
                <a:off x="868" y="2579"/>
                <a:ext cx="1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3" name="Rectangle 175"/>
              <p:cNvSpPr>
                <a:spLocks noChangeArrowheads="1"/>
              </p:cNvSpPr>
              <p:nvPr/>
            </p:nvSpPr>
            <p:spPr bwMode="auto">
              <a:xfrm>
                <a:off x="967" y="2572"/>
                <a:ext cx="1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4" name="Rectangle 176"/>
              <p:cNvSpPr>
                <a:spLocks noChangeArrowheads="1"/>
              </p:cNvSpPr>
              <p:nvPr/>
            </p:nvSpPr>
            <p:spPr bwMode="auto">
              <a:xfrm>
                <a:off x="1057" y="2557"/>
                <a:ext cx="10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5" name="Rectangle 177"/>
              <p:cNvSpPr>
                <a:spLocks noChangeArrowheads="1"/>
              </p:cNvSpPr>
              <p:nvPr/>
            </p:nvSpPr>
            <p:spPr bwMode="auto">
              <a:xfrm>
                <a:off x="1156" y="2542"/>
                <a:ext cx="1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6" name="Rectangle 178"/>
              <p:cNvSpPr>
                <a:spLocks noChangeArrowheads="1"/>
              </p:cNvSpPr>
              <p:nvPr/>
            </p:nvSpPr>
            <p:spPr bwMode="auto">
              <a:xfrm>
                <a:off x="1254" y="2526"/>
                <a:ext cx="1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7" name="Rectangle 179"/>
              <p:cNvSpPr>
                <a:spLocks noChangeArrowheads="1"/>
              </p:cNvSpPr>
              <p:nvPr/>
            </p:nvSpPr>
            <p:spPr bwMode="auto">
              <a:xfrm>
                <a:off x="1345" y="2511"/>
                <a:ext cx="1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8" name="Rectangle 180"/>
              <p:cNvSpPr>
                <a:spLocks noChangeArrowheads="1"/>
              </p:cNvSpPr>
              <p:nvPr/>
            </p:nvSpPr>
            <p:spPr bwMode="auto">
              <a:xfrm>
                <a:off x="1444" y="2488"/>
                <a:ext cx="10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 name="Rectangle 181"/>
              <p:cNvSpPr>
                <a:spLocks noChangeArrowheads="1"/>
              </p:cNvSpPr>
              <p:nvPr/>
            </p:nvSpPr>
            <p:spPr bwMode="auto">
              <a:xfrm>
                <a:off x="1542" y="2466"/>
                <a:ext cx="1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0" name="Rectangle 182"/>
              <p:cNvSpPr>
                <a:spLocks noChangeArrowheads="1"/>
              </p:cNvSpPr>
              <p:nvPr/>
            </p:nvSpPr>
            <p:spPr bwMode="auto">
              <a:xfrm>
                <a:off x="1633" y="2443"/>
                <a:ext cx="1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1" name="Rectangle 183"/>
              <p:cNvSpPr>
                <a:spLocks noChangeArrowheads="1"/>
              </p:cNvSpPr>
              <p:nvPr/>
            </p:nvSpPr>
            <p:spPr bwMode="auto">
              <a:xfrm>
                <a:off x="1732" y="2413"/>
                <a:ext cx="1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2" name="Rectangle 184"/>
              <p:cNvSpPr>
                <a:spLocks noChangeArrowheads="1"/>
              </p:cNvSpPr>
              <p:nvPr/>
            </p:nvSpPr>
            <p:spPr bwMode="auto">
              <a:xfrm>
                <a:off x="1830" y="2375"/>
                <a:ext cx="1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3" name="Rectangle 185"/>
              <p:cNvSpPr>
                <a:spLocks noChangeArrowheads="1"/>
              </p:cNvSpPr>
              <p:nvPr/>
            </p:nvSpPr>
            <p:spPr bwMode="auto">
              <a:xfrm>
                <a:off x="1921" y="2337"/>
                <a:ext cx="1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4" name="Rectangle 186"/>
              <p:cNvSpPr>
                <a:spLocks noChangeArrowheads="1"/>
              </p:cNvSpPr>
              <p:nvPr/>
            </p:nvSpPr>
            <p:spPr bwMode="auto">
              <a:xfrm>
                <a:off x="2020" y="2291"/>
                <a:ext cx="10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5" name="Rectangle 187"/>
              <p:cNvSpPr>
                <a:spLocks noChangeArrowheads="1"/>
              </p:cNvSpPr>
              <p:nvPr/>
            </p:nvSpPr>
            <p:spPr bwMode="auto">
              <a:xfrm>
                <a:off x="2118" y="2238"/>
                <a:ext cx="10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6" name="Rectangle 188"/>
              <p:cNvSpPr>
                <a:spLocks noChangeArrowheads="1"/>
              </p:cNvSpPr>
              <p:nvPr/>
            </p:nvSpPr>
            <p:spPr bwMode="auto">
              <a:xfrm>
                <a:off x="2209" y="2178"/>
                <a:ext cx="1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7" name="Rectangle 189"/>
              <p:cNvSpPr>
                <a:spLocks noChangeArrowheads="1"/>
              </p:cNvSpPr>
              <p:nvPr/>
            </p:nvSpPr>
            <p:spPr bwMode="auto">
              <a:xfrm>
                <a:off x="2307" y="2117"/>
                <a:ext cx="1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8" name="Rectangle 190"/>
              <p:cNvSpPr>
                <a:spLocks noChangeArrowheads="1"/>
              </p:cNvSpPr>
              <p:nvPr/>
            </p:nvSpPr>
            <p:spPr bwMode="auto">
              <a:xfrm>
                <a:off x="2406" y="2041"/>
                <a:ext cx="106"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9" name="Rectangle 191"/>
              <p:cNvSpPr>
                <a:spLocks noChangeArrowheads="1"/>
              </p:cNvSpPr>
              <p:nvPr/>
            </p:nvSpPr>
            <p:spPr bwMode="auto">
              <a:xfrm>
                <a:off x="2497" y="1958"/>
                <a:ext cx="1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0" name="Rectangle 192"/>
              <p:cNvSpPr>
                <a:spLocks noChangeArrowheads="1"/>
              </p:cNvSpPr>
              <p:nvPr/>
            </p:nvSpPr>
            <p:spPr bwMode="auto">
              <a:xfrm>
                <a:off x="2595" y="1867"/>
                <a:ext cx="1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1" name="Rectangle 193"/>
              <p:cNvSpPr>
                <a:spLocks noChangeArrowheads="1"/>
              </p:cNvSpPr>
              <p:nvPr/>
            </p:nvSpPr>
            <p:spPr bwMode="auto">
              <a:xfrm>
                <a:off x="2694" y="1761"/>
                <a:ext cx="1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2" name="Rectangle 194"/>
              <p:cNvSpPr>
                <a:spLocks noChangeArrowheads="1"/>
              </p:cNvSpPr>
              <p:nvPr/>
            </p:nvSpPr>
            <p:spPr bwMode="auto">
              <a:xfrm>
                <a:off x="2785" y="1640"/>
                <a:ext cx="1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3" name="Rectangle 195"/>
              <p:cNvSpPr>
                <a:spLocks noChangeArrowheads="1"/>
              </p:cNvSpPr>
              <p:nvPr/>
            </p:nvSpPr>
            <p:spPr bwMode="auto">
              <a:xfrm>
                <a:off x="2883" y="1504"/>
                <a:ext cx="10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4" name="Rectangle 196"/>
              <p:cNvSpPr>
                <a:spLocks noChangeArrowheads="1"/>
              </p:cNvSpPr>
              <p:nvPr/>
            </p:nvSpPr>
            <p:spPr bwMode="auto">
              <a:xfrm>
                <a:off x="925" y="850"/>
                <a:ext cx="357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Optical Fiber Bending Loss Increase vs Wavelength</a:t>
                </a:r>
                <a:endParaRPr lang="en-US"/>
              </a:p>
            </p:txBody>
          </p:sp>
          <p:sp>
            <p:nvSpPr>
              <p:cNvPr id="415" name="Rectangle 197"/>
              <p:cNvSpPr>
                <a:spLocks noChangeArrowheads="1"/>
              </p:cNvSpPr>
              <p:nvPr/>
            </p:nvSpPr>
            <p:spPr bwMode="auto">
              <a:xfrm>
                <a:off x="838" y="1043"/>
                <a:ext cx="3684"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dirty="0" err="1">
                    <a:solidFill>
                      <a:srgbClr val="000000"/>
                    </a:solidFill>
                  </a:rPr>
                  <a:t>Macrobending</a:t>
                </a:r>
                <a:r>
                  <a:rPr lang="en-US" b="1" dirty="0">
                    <a:solidFill>
                      <a:srgbClr val="000000"/>
                    </a:solidFill>
                  </a:rPr>
                  <a:t> Loss of typical standard G.652D SMF </a:t>
                </a:r>
                <a:endParaRPr lang="en-US" dirty="0"/>
              </a:p>
            </p:txBody>
          </p:sp>
          <p:sp>
            <p:nvSpPr>
              <p:cNvPr id="416" name="Rectangle 198"/>
              <p:cNvSpPr>
                <a:spLocks noChangeArrowheads="1"/>
              </p:cNvSpPr>
              <p:nvPr/>
            </p:nvSpPr>
            <p:spPr bwMode="auto">
              <a:xfrm>
                <a:off x="1704" y="1252"/>
                <a:ext cx="2408"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solidFill>
                      <a:srgbClr val="000000"/>
                    </a:solidFill>
                  </a:rPr>
                  <a:t>Single 360 degree turn (maximum loss)</a:t>
                </a:r>
                <a:endParaRPr lang="en-US" sz="1600"/>
              </a:p>
            </p:txBody>
          </p:sp>
          <p:sp>
            <p:nvSpPr>
              <p:cNvPr id="417" name="Rectangle 199"/>
              <p:cNvSpPr>
                <a:spLocks noChangeArrowheads="1"/>
              </p:cNvSpPr>
              <p:nvPr/>
            </p:nvSpPr>
            <p:spPr bwMode="auto">
              <a:xfrm>
                <a:off x="754" y="2663"/>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0</a:t>
                </a:r>
                <a:endParaRPr lang="en-US"/>
              </a:p>
            </p:txBody>
          </p:sp>
          <p:sp>
            <p:nvSpPr>
              <p:cNvPr id="418" name="Rectangle 200"/>
              <p:cNvSpPr>
                <a:spLocks noChangeArrowheads="1"/>
              </p:cNvSpPr>
              <p:nvPr/>
            </p:nvSpPr>
            <p:spPr bwMode="auto">
              <a:xfrm>
                <a:off x="754" y="2345"/>
                <a:ext cx="68"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5</a:t>
                </a:r>
                <a:endParaRPr lang="en-US"/>
              </a:p>
            </p:txBody>
          </p:sp>
          <p:sp>
            <p:nvSpPr>
              <p:cNvPr id="419" name="Rectangle 201"/>
              <p:cNvSpPr>
                <a:spLocks noChangeArrowheads="1"/>
              </p:cNvSpPr>
              <p:nvPr/>
            </p:nvSpPr>
            <p:spPr bwMode="auto">
              <a:xfrm>
                <a:off x="686" y="2026"/>
                <a:ext cx="13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10</a:t>
                </a:r>
                <a:endParaRPr lang="en-US"/>
              </a:p>
            </p:txBody>
          </p:sp>
          <p:sp>
            <p:nvSpPr>
              <p:cNvPr id="420" name="Rectangle 202"/>
              <p:cNvSpPr>
                <a:spLocks noChangeArrowheads="1"/>
              </p:cNvSpPr>
              <p:nvPr/>
            </p:nvSpPr>
            <p:spPr bwMode="auto">
              <a:xfrm>
                <a:off x="686" y="1701"/>
                <a:ext cx="13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15</a:t>
                </a:r>
                <a:endParaRPr lang="en-US"/>
              </a:p>
            </p:txBody>
          </p:sp>
          <p:sp>
            <p:nvSpPr>
              <p:cNvPr id="421" name="Rectangle 203"/>
              <p:cNvSpPr>
                <a:spLocks noChangeArrowheads="1"/>
              </p:cNvSpPr>
              <p:nvPr/>
            </p:nvSpPr>
            <p:spPr bwMode="auto">
              <a:xfrm>
                <a:off x="686" y="1382"/>
                <a:ext cx="135"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b="1">
                    <a:solidFill>
                      <a:srgbClr val="000000"/>
                    </a:solidFill>
                  </a:rPr>
                  <a:t>20</a:t>
                </a:r>
                <a:endParaRPr lang="en-US"/>
              </a:p>
            </p:txBody>
          </p:sp>
          <p:sp>
            <p:nvSpPr>
              <p:cNvPr id="422" name="Rectangle 204"/>
              <p:cNvSpPr>
                <a:spLocks noChangeArrowheads="1"/>
              </p:cNvSpPr>
              <p:nvPr/>
            </p:nvSpPr>
            <p:spPr bwMode="auto">
              <a:xfrm rot="18900000">
                <a:off x="635" y="2871"/>
                <a:ext cx="32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1260</a:t>
                </a:r>
                <a:endParaRPr lang="en-US"/>
              </a:p>
            </p:txBody>
          </p:sp>
          <p:sp>
            <p:nvSpPr>
              <p:cNvPr id="423" name="Rectangle 205"/>
              <p:cNvSpPr>
                <a:spLocks noChangeArrowheads="1"/>
              </p:cNvSpPr>
              <p:nvPr/>
            </p:nvSpPr>
            <p:spPr bwMode="auto">
              <a:xfrm rot="18900000">
                <a:off x="824" y="2871"/>
                <a:ext cx="32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1280</a:t>
                </a:r>
                <a:endParaRPr lang="en-US"/>
              </a:p>
            </p:txBody>
          </p:sp>
          <p:sp>
            <p:nvSpPr>
              <p:cNvPr id="424" name="Rectangle 206"/>
              <p:cNvSpPr>
                <a:spLocks noChangeArrowheads="1"/>
              </p:cNvSpPr>
              <p:nvPr/>
            </p:nvSpPr>
            <p:spPr bwMode="auto">
              <a:xfrm rot="18900000">
                <a:off x="1021" y="2871"/>
                <a:ext cx="32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1300</a:t>
                </a:r>
                <a:endParaRPr lang="en-US"/>
              </a:p>
            </p:txBody>
          </p:sp>
          <p:sp>
            <p:nvSpPr>
              <p:cNvPr id="425" name="Rectangle 207"/>
              <p:cNvSpPr>
                <a:spLocks noChangeArrowheads="1"/>
              </p:cNvSpPr>
              <p:nvPr/>
            </p:nvSpPr>
            <p:spPr bwMode="auto">
              <a:xfrm rot="18900000">
                <a:off x="1210" y="2871"/>
                <a:ext cx="32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1320</a:t>
                </a:r>
                <a:endParaRPr lang="en-US"/>
              </a:p>
            </p:txBody>
          </p:sp>
          <p:sp>
            <p:nvSpPr>
              <p:cNvPr id="426" name="Rectangle 208"/>
              <p:cNvSpPr>
                <a:spLocks noChangeArrowheads="1"/>
              </p:cNvSpPr>
              <p:nvPr/>
            </p:nvSpPr>
            <p:spPr bwMode="auto">
              <a:xfrm rot="18900000">
                <a:off x="1400" y="2871"/>
                <a:ext cx="32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1340</a:t>
                </a:r>
                <a:endParaRPr lang="en-US"/>
              </a:p>
            </p:txBody>
          </p:sp>
          <p:sp>
            <p:nvSpPr>
              <p:cNvPr id="427" name="Rectangle 209"/>
              <p:cNvSpPr>
                <a:spLocks noChangeArrowheads="1"/>
              </p:cNvSpPr>
              <p:nvPr/>
            </p:nvSpPr>
            <p:spPr bwMode="auto">
              <a:xfrm rot="18900000">
                <a:off x="1597" y="2871"/>
                <a:ext cx="32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1360</a:t>
                </a:r>
                <a:endParaRPr lang="en-US"/>
              </a:p>
            </p:txBody>
          </p:sp>
          <p:sp>
            <p:nvSpPr>
              <p:cNvPr id="428" name="Rectangle 210"/>
              <p:cNvSpPr>
                <a:spLocks noChangeArrowheads="1"/>
              </p:cNvSpPr>
              <p:nvPr/>
            </p:nvSpPr>
            <p:spPr bwMode="auto">
              <a:xfrm rot="18900000">
                <a:off x="1786" y="2871"/>
                <a:ext cx="32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1380</a:t>
                </a:r>
                <a:endParaRPr lang="en-US"/>
              </a:p>
            </p:txBody>
          </p:sp>
          <p:sp>
            <p:nvSpPr>
              <p:cNvPr id="429" name="Rectangle 211"/>
              <p:cNvSpPr>
                <a:spLocks noChangeArrowheads="1"/>
              </p:cNvSpPr>
              <p:nvPr/>
            </p:nvSpPr>
            <p:spPr bwMode="auto">
              <a:xfrm rot="18900000">
                <a:off x="1976" y="2871"/>
                <a:ext cx="32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1400</a:t>
                </a:r>
                <a:endParaRPr lang="en-US"/>
              </a:p>
            </p:txBody>
          </p:sp>
          <p:sp>
            <p:nvSpPr>
              <p:cNvPr id="430" name="Rectangle 212"/>
              <p:cNvSpPr>
                <a:spLocks noChangeArrowheads="1"/>
              </p:cNvSpPr>
              <p:nvPr/>
            </p:nvSpPr>
            <p:spPr bwMode="auto">
              <a:xfrm rot="18900000">
                <a:off x="2172" y="2871"/>
                <a:ext cx="32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1420</a:t>
                </a:r>
                <a:endParaRPr lang="en-US"/>
              </a:p>
            </p:txBody>
          </p:sp>
          <p:sp>
            <p:nvSpPr>
              <p:cNvPr id="431" name="Rectangle 213"/>
              <p:cNvSpPr>
                <a:spLocks noChangeArrowheads="1"/>
              </p:cNvSpPr>
              <p:nvPr/>
            </p:nvSpPr>
            <p:spPr bwMode="auto">
              <a:xfrm rot="18900000">
                <a:off x="2362" y="2871"/>
                <a:ext cx="32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1440</a:t>
                </a:r>
                <a:endParaRPr lang="en-US"/>
              </a:p>
            </p:txBody>
          </p:sp>
          <p:sp>
            <p:nvSpPr>
              <p:cNvPr id="432" name="Rectangle 214"/>
              <p:cNvSpPr>
                <a:spLocks noChangeArrowheads="1"/>
              </p:cNvSpPr>
              <p:nvPr/>
            </p:nvSpPr>
            <p:spPr bwMode="auto">
              <a:xfrm rot="18900000">
                <a:off x="2551" y="2871"/>
                <a:ext cx="32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1460</a:t>
                </a:r>
                <a:endParaRPr lang="en-US"/>
              </a:p>
            </p:txBody>
          </p:sp>
          <p:sp>
            <p:nvSpPr>
              <p:cNvPr id="433" name="Rectangle 215"/>
              <p:cNvSpPr>
                <a:spLocks noChangeArrowheads="1"/>
              </p:cNvSpPr>
              <p:nvPr/>
            </p:nvSpPr>
            <p:spPr bwMode="auto">
              <a:xfrm rot="18900000">
                <a:off x="2748" y="2871"/>
                <a:ext cx="32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1480</a:t>
                </a:r>
                <a:endParaRPr lang="en-US"/>
              </a:p>
            </p:txBody>
          </p:sp>
          <p:sp>
            <p:nvSpPr>
              <p:cNvPr id="434" name="Rectangle 216"/>
              <p:cNvSpPr>
                <a:spLocks noChangeArrowheads="1"/>
              </p:cNvSpPr>
              <p:nvPr/>
            </p:nvSpPr>
            <p:spPr bwMode="auto">
              <a:xfrm rot="18900000">
                <a:off x="2938" y="2871"/>
                <a:ext cx="32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1500</a:t>
                </a:r>
                <a:endParaRPr lang="en-US"/>
              </a:p>
            </p:txBody>
          </p:sp>
          <p:sp>
            <p:nvSpPr>
              <p:cNvPr id="435" name="Rectangle 217"/>
              <p:cNvSpPr>
                <a:spLocks noChangeArrowheads="1"/>
              </p:cNvSpPr>
              <p:nvPr/>
            </p:nvSpPr>
            <p:spPr bwMode="auto">
              <a:xfrm rot="18900000">
                <a:off x="3127" y="2871"/>
                <a:ext cx="32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1520</a:t>
                </a:r>
                <a:endParaRPr lang="en-US"/>
              </a:p>
            </p:txBody>
          </p:sp>
          <p:sp>
            <p:nvSpPr>
              <p:cNvPr id="436" name="Rectangle 218"/>
              <p:cNvSpPr>
                <a:spLocks noChangeArrowheads="1"/>
              </p:cNvSpPr>
              <p:nvPr/>
            </p:nvSpPr>
            <p:spPr bwMode="auto">
              <a:xfrm rot="18900000">
                <a:off x="3324" y="2871"/>
                <a:ext cx="32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1540</a:t>
                </a:r>
                <a:endParaRPr lang="en-US"/>
              </a:p>
            </p:txBody>
          </p:sp>
        </p:grpSp>
        <p:sp>
          <p:nvSpPr>
            <p:cNvPr id="233" name="Rectangle 220"/>
            <p:cNvSpPr>
              <a:spLocks noChangeArrowheads="1"/>
            </p:cNvSpPr>
            <p:nvPr/>
          </p:nvSpPr>
          <p:spPr bwMode="auto">
            <a:xfrm rot="18900000">
              <a:off x="3513" y="2871"/>
              <a:ext cx="32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1560</a:t>
              </a:r>
              <a:endParaRPr lang="en-US"/>
            </a:p>
          </p:txBody>
        </p:sp>
        <p:sp>
          <p:nvSpPr>
            <p:cNvPr id="234" name="Rectangle 221"/>
            <p:cNvSpPr>
              <a:spLocks noChangeArrowheads="1"/>
            </p:cNvSpPr>
            <p:nvPr/>
          </p:nvSpPr>
          <p:spPr bwMode="auto">
            <a:xfrm rot="18900000">
              <a:off x="3703" y="2871"/>
              <a:ext cx="32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1580</a:t>
              </a:r>
              <a:endParaRPr lang="en-US"/>
            </a:p>
          </p:txBody>
        </p:sp>
        <p:sp>
          <p:nvSpPr>
            <p:cNvPr id="235" name="Rectangle 222"/>
            <p:cNvSpPr>
              <a:spLocks noChangeArrowheads="1"/>
            </p:cNvSpPr>
            <p:nvPr/>
          </p:nvSpPr>
          <p:spPr bwMode="auto">
            <a:xfrm rot="18900000">
              <a:off x="3900" y="2871"/>
              <a:ext cx="32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1600</a:t>
              </a:r>
              <a:endParaRPr lang="en-US"/>
            </a:p>
          </p:txBody>
        </p:sp>
        <p:sp>
          <p:nvSpPr>
            <p:cNvPr id="236" name="Rectangle 223"/>
            <p:cNvSpPr>
              <a:spLocks noChangeArrowheads="1"/>
            </p:cNvSpPr>
            <p:nvPr/>
          </p:nvSpPr>
          <p:spPr bwMode="auto">
            <a:xfrm rot="18900000">
              <a:off x="4089" y="2871"/>
              <a:ext cx="323" cy="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rPr>
                <a:t>1620</a:t>
              </a:r>
              <a:endParaRPr lang="en-US"/>
            </a:p>
          </p:txBody>
        </p:sp>
        <p:sp>
          <p:nvSpPr>
            <p:cNvPr id="237" name="Rectangle 224"/>
            <p:cNvSpPr>
              <a:spLocks noChangeArrowheads="1"/>
            </p:cNvSpPr>
            <p:nvPr/>
          </p:nvSpPr>
          <p:spPr bwMode="auto">
            <a:xfrm>
              <a:off x="2194" y="3098"/>
              <a:ext cx="778"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rPr>
                <a:t>Wavelength (nm)</a:t>
              </a:r>
              <a:endParaRPr lang="en-US"/>
            </a:p>
          </p:txBody>
        </p:sp>
        <p:sp>
          <p:nvSpPr>
            <p:cNvPr id="238" name="Rectangle 225"/>
            <p:cNvSpPr>
              <a:spLocks noChangeArrowheads="1"/>
            </p:cNvSpPr>
            <p:nvPr/>
          </p:nvSpPr>
          <p:spPr bwMode="auto">
            <a:xfrm rot="16200000">
              <a:off x="-47" y="1957"/>
              <a:ext cx="115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b="1">
                  <a:solidFill>
                    <a:srgbClr val="000000"/>
                  </a:solidFill>
                </a:rPr>
                <a:t>Macrobending Loss (dB)</a:t>
              </a:r>
              <a:endParaRPr lang="en-US"/>
            </a:p>
          </p:txBody>
        </p:sp>
        <p:sp>
          <p:nvSpPr>
            <p:cNvPr id="239" name="Rectangle 226"/>
            <p:cNvSpPr>
              <a:spLocks noChangeArrowheads="1"/>
            </p:cNvSpPr>
            <p:nvPr/>
          </p:nvSpPr>
          <p:spPr bwMode="auto">
            <a:xfrm>
              <a:off x="4678" y="1685"/>
              <a:ext cx="894" cy="872"/>
            </a:xfrm>
            <a:prstGeom prst="rect">
              <a:avLst/>
            </a:prstGeom>
            <a:solidFill>
              <a:srgbClr val="FFFFFF"/>
            </a:solidFill>
            <a:ln w="0">
              <a:solidFill>
                <a:srgbClr val="000000"/>
              </a:solidFill>
              <a:miter lim="800000"/>
              <a:headEnd/>
              <a:tailEnd/>
            </a:ln>
          </p:spPr>
          <p:txBody>
            <a:bodyPr/>
            <a:lstStyle/>
            <a:p>
              <a:endParaRPr lang="en-US"/>
            </a:p>
          </p:txBody>
        </p:sp>
        <p:sp>
          <p:nvSpPr>
            <p:cNvPr id="240" name="Line 227"/>
            <p:cNvSpPr>
              <a:spLocks noChangeShapeType="1"/>
            </p:cNvSpPr>
            <p:nvPr/>
          </p:nvSpPr>
          <p:spPr bwMode="auto">
            <a:xfrm>
              <a:off x="4709" y="1769"/>
              <a:ext cx="212" cy="0"/>
            </a:xfrm>
            <a:prstGeom prst="line">
              <a:avLst/>
            </a:prstGeom>
            <a:noFill/>
            <a:ln w="38100">
              <a:solidFill>
                <a:srgbClr val="000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1" name="Rectangle 228"/>
            <p:cNvSpPr>
              <a:spLocks noChangeArrowheads="1"/>
            </p:cNvSpPr>
            <p:nvPr/>
          </p:nvSpPr>
          <p:spPr bwMode="auto">
            <a:xfrm>
              <a:off x="4944" y="1708"/>
              <a:ext cx="586"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10 mm radius</a:t>
              </a:r>
              <a:endParaRPr lang="en-US"/>
            </a:p>
          </p:txBody>
        </p:sp>
        <p:sp>
          <p:nvSpPr>
            <p:cNvPr id="242" name="Rectangle 229"/>
            <p:cNvSpPr>
              <a:spLocks noChangeArrowheads="1"/>
            </p:cNvSpPr>
            <p:nvPr/>
          </p:nvSpPr>
          <p:spPr bwMode="auto">
            <a:xfrm>
              <a:off x="4944" y="1829"/>
              <a:ext cx="36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std SMF</a:t>
              </a:r>
              <a:endParaRPr lang="en-US"/>
            </a:p>
          </p:txBody>
        </p:sp>
        <p:sp>
          <p:nvSpPr>
            <p:cNvPr id="243" name="Line 230"/>
            <p:cNvSpPr>
              <a:spLocks noChangeShapeType="1"/>
            </p:cNvSpPr>
            <p:nvPr/>
          </p:nvSpPr>
          <p:spPr bwMode="auto">
            <a:xfrm>
              <a:off x="4709" y="2057"/>
              <a:ext cx="212" cy="0"/>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4" name="Rectangle 231"/>
            <p:cNvSpPr>
              <a:spLocks noChangeArrowheads="1"/>
            </p:cNvSpPr>
            <p:nvPr/>
          </p:nvSpPr>
          <p:spPr bwMode="auto">
            <a:xfrm>
              <a:off x="4944" y="1996"/>
              <a:ext cx="613"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7.5 mm radius</a:t>
              </a:r>
              <a:endParaRPr lang="en-US"/>
            </a:p>
          </p:txBody>
        </p:sp>
        <p:sp>
          <p:nvSpPr>
            <p:cNvPr id="245" name="Rectangle 232"/>
            <p:cNvSpPr>
              <a:spLocks noChangeArrowheads="1"/>
            </p:cNvSpPr>
            <p:nvPr/>
          </p:nvSpPr>
          <p:spPr bwMode="auto">
            <a:xfrm>
              <a:off x="4944" y="2117"/>
              <a:ext cx="36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std SMF</a:t>
              </a:r>
              <a:endParaRPr lang="en-US"/>
            </a:p>
          </p:txBody>
        </p:sp>
        <p:sp>
          <p:nvSpPr>
            <p:cNvPr id="246" name="Line 233"/>
            <p:cNvSpPr>
              <a:spLocks noChangeShapeType="1"/>
            </p:cNvSpPr>
            <p:nvPr/>
          </p:nvSpPr>
          <p:spPr bwMode="auto">
            <a:xfrm>
              <a:off x="4709" y="2337"/>
              <a:ext cx="212"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 name="Rectangle 234"/>
            <p:cNvSpPr>
              <a:spLocks noChangeArrowheads="1"/>
            </p:cNvSpPr>
            <p:nvPr/>
          </p:nvSpPr>
          <p:spPr bwMode="auto">
            <a:xfrm>
              <a:off x="4784" y="2307"/>
              <a:ext cx="61" cy="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8" name="Rectangle 235"/>
            <p:cNvSpPr>
              <a:spLocks noChangeArrowheads="1"/>
            </p:cNvSpPr>
            <p:nvPr/>
          </p:nvSpPr>
          <p:spPr bwMode="auto">
            <a:xfrm>
              <a:off x="4944" y="2276"/>
              <a:ext cx="532"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5 mm radius</a:t>
              </a:r>
              <a:endParaRPr lang="en-US"/>
            </a:p>
          </p:txBody>
        </p:sp>
        <p:sp>
          <p:nvSpPr>
            <p:cNvPr id="249" name="Rectangle 236"/>
            <p:cNvSpPr>
              <a:spLocks noChangeArrowheads="1"/>
            </p:cNvSpPr>
            <p:nvPr/>
          </p:nvSpPr>
          <p:spPr bwMode="auto">
            <a:xfrm>
              <a:off x="4944" y="2398"/>
              <a:ext cx="361" cy="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200">
                  <a:solidFill>
                    <a:srgbClr val="000000"/>
                  </a:solidFill>
                </a:rPr>
                <a:t>std SMF</a:t>
              </a:r>
              <a:endParaRPr lang="en-US"/>
            </a:p>
          </p:txBody>
        </p:sp>
      </p:grpSp>
      <p:sp>
        <p:nvSpPr>
          <p:cNvPr id="438" name="Slide Number Placeholder 2"/>
          <p:cNvSpPr>
            <a:spLocks noGrp="1"/>
          </p:cNvSpPr>
          <p:nvPr>
            <p:ph type="sldNum" sz="quarter" idx="4294967295"/>
          </p:nvPr>
        </p:nvSpPr>
        <p:spPr>
          <a:xfrm>
            <a:off x="9829800" y="6356353"/>
            <a:ext cx="381000" cy="365125"/>
          </a:xfrm>
        </p:spPr>
        <p:txBody>
          <a:bodyPr/>
          <a:lstStyle/>
          <a:p>
            <a:fld id="{93B93ED8-0A28-144B-8090-401152FB9154}" type="slidenum">
              <a:rPr lang="en-US" smtClean="0"/>
              <a:pPr/>
              <a:t>36</a:t>
            </a:fld>
            <a:endParaRPr lang="en-US" dirty="0"/>
          </a:p>
        </p:txBody>
      </p:sp>
    </p:spTree>
    <p:extLst>
      <p:ext uri="{BB962C8B-B14F-4D97-AF65-F5344CB8AC3E}">
        <p14:creationId xmlns:p14="http://schemas.microsoft.com/office/powerpoint/2010/main" val="168486586"/>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177" y="339765"/>
            <a:ext cx="9382347" cy="718271"/>
          </a:xfrm>
        </p:spPr>
        <p:txBody>
          <a:bodyPr>
            <a:noAutofit/>
          </a:bodyPr>
          <a:lstStyle/>
          <a:p>
            <a:r>
              <a:rPr lang="en-US" sz="2800" dirty="0"/>
              <a:t>Bending Loss will become an even Bigger Challenge</a:t>
            </a:r>
            <a:endParaRPr lang="en-US" sz="2800" i="1" dirty="0">
              <a:solidFill>
                <a:srgbClr val="002060"/>
              </a:solidFill>
            </a:endParaRPr>
          </a:p>
        </p:txBody>
      </p:sp>
      <p:graphicFrame>
        <p:nvGraphicFramePr>
          <p:cNvPr id="5" name="Group 3"/>
          <p:cNvGraphicFramePr>
            <a:graphicFrameLocks/>
          </p:cNvGraphicFramePr>
          <p:nvPr>
            <p:extLst>
              <p:ext uri="{D42A27DB-BD31-4B8C-83A1-F6EECF244321}">
                <p14:modId xmlns:p14="http://schemas.microsoft.com/office/powerpoint/2010/main" val="1073891911"/>
              </p:ext>
            </p:extLst>
          </p:nvPr>
        </p:nvGraphicFramePr>
        <p:xfrm>
          <a:off x="2171700" y="1336675"/>
          <a:ext cx="7943852" cy="4292600"/>
        </p:xfrm>
        <a:graphic>
          <a:graphicData uri="http://schemas.openxmlformats.org/drawingml/2006/table">
            <a:tbl>
              <a:tblPr/>
              <a:tblGrid>
                <a:gridCol w="1519568">
                  <a:extLst>
                    <a:ext uri="{9D8B030D-6E8A-4147-A177-3AD203B41FA5}">
                      <a16:colId xmlns:a16="http://schemas.microsoft.com/office/drawing/2014/main" val="20000"/>
                    </a:ext>
                  </a:extLst>
                </a:gridCol>
                <a:gridCol w="1033793">
                  <a:extLst>
                    <a:ext uri="{9D8B030D-6E8A-4147-A177-3AD203B41FA5}">
                      <a16:colId xmlns:a16="http://schemas.microsoft.com/office/drawing/2014/main" val="20001"/>
                    </a:ext>
                  </a:extLst>
                </a:gridCol>
                <a:gridCol w="1342364">
                  <a:extLst>
                    <a:ext uri="{9D8B030D-6E8A-4147-A177-3AD203B41FA5}">
                      <a16:colId xmlns:a16="http://schemas.microsoft.com/office/drawing/2014/main" val="20002"/>
                    </a:ext>
                  </a:extLst>
                </a:gridCol>
                <a:gridCol w="676275">
                  <a:extLst>
                    <a:ext uri="{9D8B030D-6E8A-4147-A177-3AD203B41FA5}">
                      <a16:colId xmlns:a16="http://schemas.microsoft.com/office/drawing/2014/main" val="20003"/>
                    </a:ext>
                  </a:extLst>
                </a:gridCol>
                <a:gridCol w="1352232">
                  <a:extLst>
                    <a:ext uri="{9D8B030D-6E8A-4147-A177-3AD203B41FA5}">
                      <a16:colId xmlns:a16="http://schemas.microsoft.com/office/drawing/2014/main" val="20004"/>
                    </a:ext>
                  </a:extLst>
                </a:gridCol>
                <a:gridCol w="895575">
                  <a:extLst>
                    <a:ext uri="{9D8B030D-6E8A-4147-A177-3AD203B41FA5}">
                      <a16:colId xmlns:a16="http://schemas.microsoft.com/office/drawing/2014/main" val="20005"/>
                    </a:ext>
                  </a:extLst>
                </a:gridCol>
                <a:gridCol w="1124045">
                  <a:extLst>
                    <a:ext uri="{9D8B030D-6E8A-4147-A177-3AD203B41FA5}">
                      <a16:colId xmlns:a16="http://schemas.microsoft.com/office/drawing/2014/main" val="20006"/>
                    </a:ext>
                  </a:extLst>
                </a:gridCol>
              </a:tblGrid>
              <a:tr h="736555">
                <a:tc>
                  <a:txBody>
                    <a:bodyPr/>
                    <a:lstStyle/>
                    <a:p>
                      <a:pPr marL="0" marR="0" lvl="0" indent="0" algn="ctr" defTabSz="914400" rtl="0" eaLnBrk="1" fontAlgn="base" latinLnBrk="0" hangingPunct="1">
                        <a:lnSpc>
                          <a:spcPct val="100000"/>
                        </a:lnSpc>
                        <a:spcBef>
                          <a:spcPct val="50000"/>
                        </a:spcBef>
                        <a:spcAft>
                          <a:spcPct val="0"/>
                        </a:spcAft>
                        <a:buClrTx/>
                        <a:buSzPct val="110000"/>
                        <a:buFontTx/>
                        <a:buNone/>
                        <a:tabLst/>
                      </a:pPr>
                      <a:r>
                        <a:rPr kumimoji="0" lang="en-US" sz="1600" b="1" i="0" u="none" strike="noStrike" cap="none" normalizeH="0" baseline="0" dirty="0">
                          <a:ln>
                            <a:noFill/>
                          </a:ln>
                          <a:solidFill>
                            <a:schemeClr val="bg1"/>
                          </a:solidFill>
                          <a:effectLst/>
                          <a:latin typeface="+mj-lt"/>
                          <a:ea typeface="MS Mincho" pitchFamily="49" charset="-128"/>
                          <a:cs typeface="Times New Roman" pitchFamily="18" charset="0"/>
                        </a:rPr>
                        <a:t>Application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50000"/>
                        </a:spcBef>
                        <a:spcAft>
                          <a:spcPct val="0"/>
                        </a:spcAft>
                        <a:buClrTx/>
                        <a:buSzPct val="110000"/>
                        <a:buFontTx/>
                        <a:buNone/>
                        <a:tabLst/>
                      </a:pPr>
                      <a:r>
                        <a:rPr kumimoji="0" lang="en-US" sz="1400" b="1" i="0" u="none" strike="noStrike" cap="none" normalizeH="0" baseline="0" dirty="0">
                          <a:ln>
                            <a:noFill/>
                          </a:ln>
                          <a:solidFill>
                            <a:schemeClr val="bg1"/>
                          </a:solidFill>
                          <a:effectLst/>
                          <a:latin typeface="+mj-lt"/>
                          <a:ea typeface="MS Mincho" pitchFamily="49" charset="-128"/>
                          <a:cs typeface="Times New Roman" pitchFamily="18" charset="0"/>
                        </a:rPr>
                        <a:t>Standard</a:t>
                      </a:r>
                      <a:endParaRPr kumimoji="0" lang="en-US" sz="3600" b="0" i="0" u="none" strike="noStrike" cap="none" normalizeH="0" baseline="0" dirty="0">
                        <a:ln>
                          <a:noFill/>
                        </a:ln>
                        <a:solidFill>
                          <a:schemeClr val="bg1"/>
                        </a:solidFill>
                        <a:effectLst/>
                        <a:latin typeface="+mj-lt"/>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gridSpan="2">
                  <a:txBody>
                    <a:bodyPr/>
                    <a:lstStyle/>
                    <a:p>
                      <a:pPr marL="0" marR="0" lvl="0" indent="0" algn="ctr" defTabSz="914400" rtl="0" eaLnBrk="1" fontAlgn="base" latinLnBrk="0" hangingPunct="1">
                        <a:lnSpc>
                          <a:spcPct val="100000"/>
                        </a:lnSpc>
                        <a:spcBef>
                          <a:spcPct val="50000"/>
                        </a:spcBef>
                        <a:spcAft>
                          <a:spcPct val="0"/>
                        </a:spcAft>
                        <a:buClrTx/>
                        <a:buSzPct val="110000"/>
                        <a:buFontTx/>
                        <a:buNone/>
                        <a:tabLst/>
                      </a:pPr>
                      <a:r>
                        <a:rPr kumimoji="0" lang="en-US" sz="1400" b="1" i="0" u="none" strike="noStrike" cap="none" normalizeH="0" baseline="0" dirty="0">
                          <a:ln>
                            <a:noFill/>
                          </a:ln>
                          <a:solidFill>
                            <a:schemeClr val="bg1"/>
                          </a:solidFill>
                          <a:effectLst/>
                          <a:latin typeface="+mj-lt"/>
                          <a:ea typeface="MS Mincho" pitchFamily="49" charset="-128"/>
                          <a:cs typeface="Times New Roman" pitchFamily="18" charset="0"/>
                        </a:rPr>
                        <a:t>Current  Generation</a:t>
                      </a:r>
                      <a:endParaRPr kumimoji="0" lang="en-US" sz="3600" b="0" i="0" u="none" strike="noStrike" cap="none" normalizeH="0" baseline="0" dirty="0">
                        <a:ln>
                          <a:noFill/>
                        </a:ln>
                        <a:solidFill>
                          <a:schemeClr val="bg1"/>
                        </a:solidFill>
                        <a:effectLst/>
                        <a:latin typeface="+mj-lt"/>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50000"/>
                        </a:spcBef>
                        <a:spcAft>
                          <a:spcPct val="0"/>
                        </a:spcAft>
                        <a:buClrTx/>
                        <a:buSzPct val="110000"/>
                        <a:buFontTx/>
                        <a:buNone/>
                        <a:tabLst/>
                      </a:pPr>
                      <a:r>
                        <a:rPr kumimoji="0" lang="en-US" sz="1400" b="1" i="0" u="none" strike="noStrike" cap="none" normalizeH="0" baseline="0" dirty="0">
                          <a:ln>
                            <a:noFill/>
                          </a:ln>
                          <a:solidFill>
                            <a:schemeClr val="bg1"/>
                          </a:solidFill>
                          <a:effectLst/>
                          <a:latin typeface="+mj-lt"/>
                          <a:ea typeface="MS Mincho" pitchFamily="49" charset="-128"/>
                          <a:cs typeface="Times New Roman" pitchFamily="18" charset="0"/>
                        </a:rPr>
                        <a:t>Next Generation on Same Fiber Network</a:t>
                      </a:r>
                      <a:endParaRPr kumimoji="0" lang="en-US" sz="3600" b="0" i="0" u="none" strike="noStrike" cap="none" normalizeH="0" baseline="0" dirty="0">
                        <a:ln>
                          <a:noFill/>
                        </a:ln>
                        <a:solidFill>
                          <a:schemeClr val="bg1"/>
                        </a:solidFill>
                        <a:effectLst/>
                        <a:latin typeface="+mj-lt"/>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50000"/>
                        </a:spcBef>
                        <a:spcAft>
                          <a:spcPct val="0"/>
                        </a:spcAft>
                        <a:buClrTx/>
                        <a:buSzPct val="110000"/>
                        <a:buFontTx/>
                        <a:buNone/>
                        <a:tabLst/>
                      </a:pPr>
                      <a:r>
                        <a:rPr kumimoji="0" lang="en-US" sz="1400" b="1" i="0" u="none" strike="noStrike" cap="none" normalizeH="0" baseline="0" dirty="0">
                          <a:ln>
                            <a:noFill/>
                          </a:ln>
                          <a:solidFill>
                            <a:schemeClr val="bg1"/>
                          </a:solidFill>
                          <a:effectLst/>
                          <a:latin typeface="+mj-lt"/>
                          <a:ea typeface="MS Mincho" pitchFamily="49" charset="-128"/>
                          <a:cs typeface="Times New Roman" pitchFamily="18" charset="0"/>
                        </a:rPr>
                        <a:t>Bending Loss Increase</a:t>
                      </a:r>
                      <a:endParaRPr kumimoji="0" lang="en-US" sz="3600" b="0" i="0" u="none" strike="noStrike" cap="none" normalizeH="0" baseline="0" dirty="0">
                        <a:ln>
                          <a:noFill/>
                        </a:ln>
                        <a:solidFill>
                          <a:schemeClr val="bg1"/>
                        </a:solidFill>
                        <a:effectLst/>
                        <a:latin typeface="+mj-lt"/>
                        <a:ea typeface="MS Mincho" pitchFamily="49"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r h="610820">
                <a:tc rowSpan="3">
                  <a:txBody>
                    <a:bodyPr/>
                    <a:lstStyle/>
                    <a:p>
                      <a:pPr marL="0" marR="0" lvl="0" indent="0" algn="ctr" defTabSz="914400" rtl="0" eaLnBrk="1" fontAlgn="base" latinLnBrk="0" hangingPunct="1">
                        <a:lnSpc>
                          <a:spcPct val="100000"/>
                        </a:lnSpc>
                        <a:spcBef>
                          <a:spcPct val="50000"/>
                        </a:spcBef>
                        <a:spcAft>
                          <a:spcPct val="0"/>
                        </a:spcAft>
                        <a:buClrTx/>
                        <a:buSzPct val="110000"/>
                        <a:buFontTx/>
                        <a:buNone/>
                        <a:tabLst/>
                      </a:pPr>
                      <a:r>
                        <a:rPr kumimoji="0" lang="en-US" sz="1800" b="1" i="0" u="none" strike="noStrike" cap="none" normalizeH="0" baseline="0" dirty="0">
                          <a:ln>
                            <a:noFill/>
                          </a:ln>
                          <a:solidFill>
                            <a:schemeClr val="bg1"/>
                          </a:solidFill>
                          <a:effectLst/>
                          <a:latin typeface="+mj-lt"/>
                          <a:ea typeface="MS Mincho" pitchFamily="49" charset="-128"/>
                          <a:cs typeface="Times New Roman" pitchFamily="18" charset="0"/>
                        </a:rPr>
                        <a:t>FTTH</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50000"/>
                        </a:spcBef>
                        <a:spcAft>
                          <a:spcPct val="0"/>
                        </a:spcAft>
                        <a:buClrTx/>
                        <a:buSzPct val="110000"/>
                        <a:buFontTx/>
                        <a:buNone/>
                        <a:tabLst/>
                      </a:pPr>
                      <a:r>
                        <a:rPr kumimoji="0" lang="en-US" sz="1600" b="1" i="0" u="none" strike="noStrike" cap="none" normalizeH="0" baseline="0" dirty="0">
                          <a:ln>
                            <a:noFill/>
                          </a:ln>
                          <a:solidFill>
                            <a:schemeClr val="bg1"/>
                          </a:solidFill>
                          <a:effectLst/>
                          <a:latin typeface="+mj-lt"/>
                          <a:ea typeface="MS Mincho" pitchFamily="49" charset="-128"/>
                          <a:cs typeface="Times New Roman" pitchFamily="18" charset="0"/>
                        </a:rPr>
                        <a:t>IEEE</a:t>
                      </a:r>
                      <a:endParaRPr kumimoji="0" lang="en-US" sz="3600" b="1" i="0" u="none" strike="noStrike" cap="none" normalizeH="0" baseline="0" dirty="0">
                        <a:ln>
                          <a:noFill/>
                        </a:ln>
                        <a:solidFill>
                          <a:schemeClr val="bg1"/>
                        </a:solidFill>
                        <a:effectLst/>
                        <a:latin typeface="+mj-lt"/>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90000"/>
                        </a:lnSpc>
                        <a:spcBef>
                          <a:spcPct val="50000"/>
                        </a:spcBef>
                        <a:spcAft>
                          <a:spcPct val="0"/>
                        </a:spcAft>
                        <a:buClrTx/>
                        <a:buSzPct val="110000"/>
                        <a:buFontTx/>
                        <a:buNone/>
                        <a:tabLst/>
                      </a:pPr>
                      <a:r>
                        <a:rPr kumimoji="0" lang="en-US" sz="1600" b="1" i="0" u="none" strike="noStrike" cap="none" normalizeH="0" baseline="0" dirty="0">
                          <a:ln>
                            <a:noFill/>
                          </a:ln>
                          <a:solidFill>
                            <a:schemeClr val="bg1"/>
                          </a:solidFill>
                          <a:effectLst/>
                          <a:latin typeface="+mj-lt"/>
                          <a:ea typeface="MS Mincho" pitchFamily="49" charset="-128"/>
                          <a:cs typeface="Times New Roman" pitchFamily="18" charset="0"/>
                        </a:rPr>
                        <a:t>GE-PON </a:t>
                      </a:r>
                      <a:r>
                        <a:rPr kumimoji="0" lang="en-US" sz="1400" b="1" i="0" u="none" strike="noStrike" cap="none" normalizeH="0" baseline="0" dirty="0">
                          <a:ln>
                            <a:noFill/>
                          </a:ln>
                          <a:solidFill>
                            <a:schemeClr val="bg1"/>
                          </a:solidFill>
                          <a:effectLst/>
                          <a:latin typeface="+mj-lt"/>
                          <a:ea typeface="MS Mincho" pitchFamily="49" charset="-128"/>
                          <a:cs typeface="Times New Roman" pitchFamily="18" charset="0"/>
                        </a:rPr>
                        <a:t>downstream</a:t>
                      </a:r>
                      <a:endParaRPr kumimoji="0" lang="en-US" sz="1100" b="1" i="0" u="none" strike="noStrike" cap="none" normalizeH="0" baseline="0" dirty="0">
                        <a:ln>
                          <a:noFill/>
                        </a:ln>
                        <a:solidFill>
                          <a:schemeClr val="bg1"/>
                        </a:solidFill>
                        <a:effectLst/>
                        <a:latin typeface="+mj-lt"/>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rowSpan="3">
                  <a:txBody>
                    <a:bodyPr/>
                    <a:lstStyle/>
                    <a:p>
                      <a:pPr marL="0" marR="0" lvl="0" indent="0" algn="ctr" defTabSz="914400" rtl="0" eaLnBrk="1" fontAlgn="base" latinLnBrk="0" hangingPunct="1">
                        <a:lnSpc>
                          <a:spcPct val="100000"/>
                        </a:lnSpc>
                        <a:spcBef>
                          <a:spcPct val="50000"/>
                        </a:spcBef>
                        <a:spcAft>
                          <a:spcPct val="0"/>
                        </a:spcAft>
                        <a:buClrTx/>
                        <a:buSzPct val="110000"/>
                        <a:buFontTx/>
                        <a:buNone/>
                        <a:tabLst/>
                      </a:pPr>
                      <a:r>
                        <a:rPr kumimoji="0" lang="en-US" sz="1600" b="1" i="0" u="none" strike="noStrike" cap="none" normalizeH="0" baseline="0" dirty="0">
                          <a:ln>
                            <a:noFill/>
                          </a:ln>
                          <a:solidFill>
                            <a:schemeClr val="bg1"/>
                          </a:solidFill>
                          <a:effectLst/>
                          <a:latin typeface="+mj-lt"/>
                          <a:ea typeface="MS Mincho" pitchFamily="49" charset="-128"/>
                          <a:cs typeface="Times New Roman" pitchFamily="18" charset="0"/>
                        </a:rPr>
                        <a:t>1490 nm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0" fontAlgn="base" latinLnBrk="0" hangingPunct="0">
                        <a:lnSpc>
                          <a:spcPct val="100000"/>
                        </a:lnSpc>
                        <a:spcBef>
                          <a:spcPct val="50000"/>
                        </a:spcBef>
                        <a:spcAft>
                          <a:spcPct val="0"/>
                        </a:spcAft>
                        <a:buClrTx/>
                        <a:buSzPct val="110000"/>
                        <a:buFontTx/>
                        <a:buNone/>
                        <a:tabLst/>
                      </a:pPr>
                      <a:r>
                        <a:rPr kumimoji="0" lang="en-US" sz="1600" b="1" i="0" u="none" strike="noStrike" cap="none" normalizeH="0" baseline="0" dirty="0">
                          <a:ln>
                            <a:noFill/>
                          </a:ln>
                          <a:solidFill>
                            <a:schemeClr val="bg1"/>
                          </a:solidFill>
                          <a:effectLst/>
                          <a:latin typeface="+mj-lt"/>
                          <a:ea typeface="MS Mincho" pitchFamily="49" charset="-128"/>
                          <a:cs typeface="Times New Roman" pitchFamily="18" charset="0"/>
                        </a:rPr>
                        <a:t>10G E-PON </a:t>
                      </a:r>
                      <a:r>
                        <a:rPr kumimoji="0" lang="en-US" sz="1400" b="1" i="0" u="none" strike="noStrike" cap="none" normalizeH="0" baseline="0" dirty="0">
                          <a:ln>
                            <a:noFill/>
                          </a:ln>
                          <a:solidFill>
                            <a:schemeClr val="bg1"/>
                          </a:solidFill>
                          <a:effectLst/>
                          <a:latin typeface="+mj-lt"/>
                          <a:ea typeface="MS Mincho" pitchFamily="49" charset="-128"/>
                          <a:cs typeface="Times New Roman" pitchFamily="18" charset="0"/>
                        </a:rPr>
                        <a:t>downstream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rowSpan="2">
                  <a:txBody>
                    <a:bodyPr/>
                    <a:lstStyle/>
                    <a:p>
                      <a:pPr marL="0" marR="0" lvl="0" indent="0" algn="ctr" defTabSz="914400" rtl="0" eaLnBrk="1" fontAlgn="base" latinLnBrk="0" hangingPunct="1">
                        <a:lnSpc>
                          <a:spcPct val="100000"/>
                        </a:lnSpc>
                        <a:spcBef>
                          <a:spcPct val="50000"/>
                        </a:spcBef>
                        <a:spcAft>
                          <a:spcPct val="0"/>
                        </a:spcAft>
                        <a:buClrTx/>
                        <a:buSzPct val="110000"/>
                        <a:buFontTx/>
                        <a:buNone/>
                        <a:tabLst/>
                      </a:pPr>
                      <a:r>
                        <a:rPr kumimoji="0" lang="en-US" sz="1600" b="1" i="0" u="none" strike="noStrike" cap="none" normalizeH="0" baseline="0" dirty="0">
                          <a:ln>
                            <a:noFill/>
                          </a:ln>
                          <a:solidFill>
                            <a:schemeClr val="bg1"/>
                          </a:solidFill>
                          <a:effectLst/>
                          <a:latin typeface="+mj-lt"/>
                          <a:ea typeface="MS Mincho" pitchFamily="49" charset="-128"/>
                          <a:cs typeface="Times New Roman" pitchFamily="18" charset="0"/>
                        </a:rPr>
                        <a:t>1577 nm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rowSpan="2">
                  <a:txBody>
                    <a:bodyPr/>
                    <a:lstStyle/>
                    <a:p>
                      <a:pPr marL="0" marR="0" lvl="0" indent="0" algn="ctr" defTabSz="914400" rtl="0" eaLnBrk="1" fontAlgn="base" latinLnBrk="0" hangingPunct="1">
                        <a:lnSpc>
                          <a:spcPct val="100000"/>
                        </a:lnSpc>
                        <a:spcBef>
                          <a:spcPct val="50000"/>
                        </a:spcBef>
                        <a:spcAft>
                          <a:spcPct val="0"/>
                        </a:spcAft>
                        <a:buClrTx/>
                        <a:buSzPct val="110000"/>
                        <a:buFontTx/>
                        <a:buNone/>
                        <a:tabLst/>
                      </a:pPr>
                      <a:endParaRPr kumimoji="0" lang="en-US" sz="1800" b="1" i="0" u="none" strike="noStrike" cap="none" normalizeH="0" baseline="0" dirty="0">
                        <a:ln>
                          <a:noFill/>
                        </a:ln>
                        <a:solidFill>
                          <a:schemeClr val="bg1"/>
                        </a:solidFill>
                        <a:effectLst/>
                        <a:latin typeface="+mj-lt"/>
                        <a:ea typeface="MS Mincho" pitchFamily="49" charset="-128"/>
                        <a:cs typeface="Times New Roman" pitchFamily="18" charset="0"/>
                      </a:endParaRPr>
                    </a:p>
                    <a:p>
                      <a:pPr marL="0" marR="0" lvl="0" indent="0" algn="ctr" defTabSz="914400" rtl="0" eaLnBrk="1" fontAlgn="base" latinLnBrk="0" hangingPunct="1">
                        <a:lnSpc>
                          <a:spcPct val="100000"/>
                        </a:lnSpc>
                        <a:spcBef>
                          <a:spcPct val="50000"/>
                        </a:spcBef>
                        <a:spcAft>
                          <a:spcPct val="0"/>
                        </a:spcAft>
                        <a:buClrTx/>
                        <a:buSzPct val="110000"/>
                        <a:buFontTx/>
                        <a:buNone/>
                        <a:tabLst/>
                      </a:pPr>
                      <a:r>
                        <a:rPr kumimoji="0" lang="en-US" sz="1800" b="1" i="0" u="none" strike="noStrike" cap="none" normalizeH="0" baseline="0" dirty="0">
                          <a:ln>
                            <a:noFill/>
                          </a:ln>
                          <a:solidFill>
                            <a:schemeClr val="bg1"/>
                          </a:solidFill>
                          <a:effectLst/>
                          <a:latin typeface="+mj-lt"/>
                          <a:ea typeface="MS Mincho" pitchFamily="49" charset="-128"/>
                          <a:cs typeface="Times New Roman" pitchFamily="18" charset="0"/>
                        </a:rPr>
                        <a:t>3X</a:t>
                      </a:r>
                    </a:p>
                    <a:p>
                      <a:pPr marL="0" marR="0" lvl="0" indent="0" algn="ctr" defTabSz="914400" rtl="0" eaLnBrk="1" fontAlgn="base" latinLnBrk="0" hangingPunct="1">
                        <a:lnSpc>
                          <a:spcPct val="100000"/>
                        </a:lnSpc>
                        <a:spcBef>
                          <a:spcPct val="50000"/>
                        </a:spcBef>
                        <a:spcAft>
                          <a:spcPct val="0"/>
                        </a:spcAft>
                        <a:buClrTx/>
                        <a:buSzPct val="110000"/>
                        <a:buFontTx/>
                        <a:buNone/>
                        <a:tabLst/>
                      </a:pPr>
                      <a:endParaRPr kumimoji="0" lang="en-US" sz="1800" b="1" i="0" u="none" strike="noStrike" cap="none" normalizeH="0" baseline="0" dirty="0">
                        <a:ln>
                          <a:noFill/>
                        </a:ln>
                        <a:solidFill>
                          <a:schemeClr val="bg1"/>
                        </a:solidFill>
                        <a:effectLst/>
                        <a:latin typeface="+mj-lt"/>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1"/>
                  </a:ext>
                </a:extLst>
              </a:tr>
              <a:tr h="543544">
                <a:tc vMerge="1">
                  <a:txBody>
                    <a:bodyPr/>
                    <a:lstStyle/>
                    <a:p>
                      <a:pPr marL="0" marR="0" lvl="0" indent="0" algn="ctr" defTabSz="914400" rtl="0" eaLnBrk="1" fontAlgn="base" latinLnBrk="0" hangingPunct="1">
                        <a:lnSpc>
                          <a:spcPct val="100000"/>
                        </a:lnSpc>
                        <a:spcBef>
                          <a:spcPct val="50000"/>
                        </a:spcBef>
                        <a:spcAft>
                          <a:spcPct val="0"/>
                        </a:spcAft>
                        <a:buClrTx/>
                        <a:buSzPct val="110000"/>
                        <a:buFontTx/>
                        <a:buNone/>
                        <a:tabLst/>
                      </a:pPr>
                      <a:endParaRPr kumimoji="0" lang="en-US" sz="3600" b="1" i="0" u="none" strike="noStrike" cap="none" normalizeH="0" baseline="0" dirty="0">
                        <a:ln>
                          <a:noFill/>
                        </a:ln>
                        <a:solidFill>
                          <a:schemeClr val="tx1"/>
                        </a:solidFill>
                        <a:effectLst/>
                        <a:latin typeface="+mj-lt"/>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85000"/>
                      </a:schemeClr>
                    </a:solidFill>
                  </a:tcPr>
                </a:tc>
                <a:tc rowSpan="2">
                  <a:txBody>
                    <a:bodyPr/>
                    <a:lstStyle/>
                    <a:p>
                      <a:pPr marL="0" marR="0" lvl="0" indent="0" algn="ctr" defTabSz="914400" rtl="0" eaLnBrk="1" fontAlgn="base" latinLnBrk="0" hangingPunct="1">
                        <a:lnSpc>
                          <a:spcPct val="100000"/>
                        </a:lnSpc>
                        <a:spcBef>
                          <a:spcPct val="50000"/>
                        </a:spcBef>
                        <a:spcAft>
                          <a:spcPct val="0"/>
                        </a:spcAft>
                        <a:buClrTx/>
                        <a:buSzPct val="110000"/>
                        <a:buFontTx/>
                        <a:buNone/>
                        <a:tabLst/>
                      </a:pPr>
                      <a:r>
                        <a:rPr kumimoji="0" lang="en-US" sz="1600" b="1" i="0" u="none" strike="noStrike" cap="none" normalizeH="0" baseline="0" dirty="0">
                          <a:ln>
                            <a:noFill/>
                          </a:ln>
                          <a:solidFill>
                            <a:schemeClr val="bg1"/>
                          </a:solidFill>
                          <a:effectLst/>
                          <a:latin typeface="+mj-lt"/>
                          <a:ea typeface="MS Mincho" pitchFamily="49" charset="-128"/>
                          <a:cs typeface="Times New Roman" pitchFamily="18" charset="0"/>
                        </a:rPr>
                        <a:t>ITU-T</a:t>
                      </a:r>
                      <a:endParaRPr kumimoji="0" lang="en-US" sz="3600" b="1" i="0" u="none" strike="noStrike" cap="none" normalizeH="0" baseline="0" dirty="0">
                        <a:ln>
                          <a:noFill/>
                        </a:ln>
                        <a:solidFill>
                          <a:schemeClr val="bg1"/>
                        </a:solidFill>
                        <a:effectLst/>
                        <a:latin typeface="+mj-lt"/>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rowSpan="2">
                  <a:txBody>
                    <a:bodyPr/>
                    <a:lstStyle/>
                    <a:p>
                      <a:pPr marL="0" marR="0" lvl="0" indent="0" algn="l" defTabSz="914400" rtl="0" eaLnBrk="1" fontAlgn="base" latinLnBrk="0" hangingPunct="1">
                        <a:lnSpc>
                          <a:spcPct val="100000"/>
                        </a:lnSpc>
                        <a:spcBef>
                          <a:spcPct val="50000"/>
                        </a:spcBef>
                        <a:spcAft>
                          <a:spcPct val="0"/>
                        </a:spcAft>
                        <a:buClrTx/>
                        <a:buSzPct val="110000"/>
                        <a:buFontTx/>
                        <a:buNone/>
                        <a:tabLst/>
                      </a:pPr>
                      <a:r>
                        <a:rPr kumimoji="0" lang="en-US" sz="1600" b="1" i="0" u="none" strike="noStrike" cap="none" normalizeH="0" baseline="0" dirty="0">
                          <a:ln>
                            <a:noFill/>
                          </a:ln>
                          <a:solidFill>
                            <a:schemeClr val="bg1"/>
                          </a:solidFill>
                          <a:effectLst/>
                          <a:latin typeface="+mj-lt"/>
                          <a:ea typeface="MS Mincho" pitchFamily="49" charset="-128"/>
                          <a:cs typeface="Times New Roman" pitchFamily="18" charset="0"/>
                        </a:rPr>
                        <a:t>G-PON </a:t>
                      </a:r>
                      <a:r>
                        <a:rPr kumimoji="0" lang="en-US" sz="1200" b="1" i="0" u="none" strike="noStrike" cap="none" normalizeH="0" baseline="0" dirty="0">
                          <a:ln>
                            <a:noFill/>
                          </a:ln>
                          <a:solidFill>
                            <a:schemeClr val="bg1"/>
                          </a:solidFill>
                          <a:effectLst/>
                          <a:latin typeface="+mj-lt"/>
                          <a:ea typeface="MS Mincho" pitchFamily="49" charset="-128"/>
                          <a:cs typeface="Times New Roman" pitchFamily="18" charset="0"/>
                        </a:rPr>
                        <a:t>Downstream</a:t>
                      </a:r>
                      <a:endParaRPr kumimoji="0" lang="en-US" sz="3200" b="1" i="0" u="none" strike="noStrike" cap="none" normalizeH="0" baseline="0" dirty="0">
                        <a:ln>
                          <a:noFill/>
                        </a:ln>
                        <a:solidFill>
                          <a:schemeClr val="bg1"/>
                        </a:solidFill>
                        <a:effectLst/>
                        <a:latin typeface="+mj-lt"/>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50000"/>
                        </a:spcBef>
                        <a:spcAft>
                          <a:spcPct val="0"/>
                        </a:spcAft>
                        <a:buClrTx/>
                        <a:buSzPct val="110000"/>
                        <a:buFontTx/>
                        <a:buNone/>
                        <a:tabLst/>
                      </a:pPr>
                      <a:r>
                        <a:rPr kumimoji="0" lang="en-US" sz="1600" b="1" i="0" u="none" strike="noStrike" cap="none" normalizeH="0" baseline="0" dirty="0">
                          <a:ln>
                            <a:noFill/>
                          </a:ln>
                          <a:solidFill>
                            <a:schemeClr val="bg1"/>
                          </a:solidFill>
                          <a:effectLst/>
                          <a:latin typeface="+mj-lt"/>
                          <a:ea typeface="MS Mincho" pitchFamily="49" charset="-128"/>
                          <a:cs typeface="Times New Roman" pitchFamily="18" charset="0"/>
                        </a:rPr>
                        <a:t>10G-PON </a:t>
                      </a:r>
                      <a:r>
                        <a:rPr kumimoji="0" lang="en-US" sz="1200" b="1" i="0" u="none" strike="noStrike" cap="none" normalizeH="0" baseline="0" dirty="0">
                          <a:ln>
                            <a:noFill/>
                          </a:ln>
                          <a:solidFill>
                            <a:schemeClr val="bg1"/>
                          </a:solidFill>
                          <a:effectLst/>
                          <a:latin typeface="+mj-lt"/>
                          <a:ea typeface="MS Mincho" pitchFamily="49" charset="-128"/>
                          <a:cs typeface="Times New Roman" pitchFamily="18" charset="0"/>
                        </a:rPr>
                        <a:t>downstream</a:t>
                      </a:r>
                      <a:endParaRPr kumimoji="0" lang="en-US" sz="3200" b="1" i="0" u="none" strike="noStrike" cap="none" normalizeH="0" baseline="0" dirty="0">
                        <a:ln>
                          <a:noFill/>
                        </a:ln>
                        <a:solidFill>
                          <a:schemeClr val="bg1"/>
                        </a:solidFill>
                        <a:effectLst/>
                        <a:latin typeface="+mj-lt"/>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59198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50000"/>
                        </a:spcBef>
                        <a:spcAft>
                          <a:spcPct val="0"/>
                        </a:spcAft>
                        <a:buClrTx/>
                        <a:buSzPct val="110000"/>
                        <a:buFontTx/>
                        <a:buNone/>
                        <a:tabLst/>
                      </a:pPr>
                      <a:r>
                        <a:rPr kumimoji="0" lang="en-US" sz="1600" b="1" i="0" u="none" strike="noStrike" cap="none" normalizeH="0" baseline="0" dirty="0">
                          <a:ln>
                            <a:noFill/>
                          </a:ln>
                          <a:solidFill>
                            <a:schemeClr val="bg1"/>
                          </a:solidFill>
                          <a:effectLst/>
                          <a:latin typeface="+mj-lt"/>
                          <a:ea typeface="MS Mincho" pitchFamily="49" charset="-128"/>
                          <a:cs typeface="Times New Roman" pitchFamily="18" charset="0"/>
                        </a:rPr>
                        <a:t>40G-PON</a:t>
                      </a:r>
                    </a:p>
                    <a:p>
                      <a:pPr marL="0" marR="0" lvl="0" indent="0" algn="l" defTabSz="914400" rtl="0" eaLnBrk="1" fontAlgn="base" latinLnBrk="0" hangingPunct="1">
                        <a:lnSpc>
                          <a:spcPct val="100000"/>
                        </a:lnSpc>
                        <a:spcBef>
                          <a:spcPct val="50000"/>
                        </a:spcBef>
                        <a:spcAft>
                          <a:spcPct val="0"/>
                        </a:spcAft>
                        <a:buClrTx/>
                        <a:buSzPct val="110000"/>
                        <a:buFontTx/>
                        <a:buNone/>
                        <a:tabLst/>
                      </a:pPr>
                      <a:r>
                        <a:rPr kumimoji="0" lang="en-US" sz="1200" b="1" i="0" u="none" strike="noStrike" cap="none" normalizeH="0" baseline="0" dirty="0">
                          <a:ln>
                            <a:noFill/>
                          </a:ln>
                          <a:solidFill>
                            <a:schemeClr val="bg1"/>
                          </a:solidFill>
                          <a:effectLst/>
                          <a:latin typeface="+mj-lt"/>
                          <a:ea typeface="MS Mincho" pitchFamily="49" charset="-128"/>
                          <a:cs typeface="Times New Roman" pitchFamily="18" charset="0"/>
                        </a:rPr>
                        <a:t>(NG-PON2)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50000"/>
                        </a:spcBef>
                        <a:spcAft>
                          <a:spcPct val="0"/>
                        </a:spcAft>
                        <a:buClrTx/>
                        <a:buSzPct val="110000"/>
                        <a:buFontTx/>
                        <a:buNone/>
                        <a:tabLst/>
                      </a:pPr>
                      <a:r>
                        <a:rPr kumimoji="0" lang="en-US" sz="1600" b="1" i="0" u="none" strike="noStrike" cap="none" normalizeH="0" baseline="0" dirty="0">
                          <a:ln>
                            <a:noFill/>
                          </a:ln>
                          <a:solidFill>
                            <a:schemeClr val="bg1"/>
                          </a:solidFill>
                          <a:effectLst/>
                          <a:latin typeface="+mj-lt"/>
                          <a:ea typeface="MS Mincho" pitchFamily="49" charset="-128"/>
                          <a:cs typeface="Times New Roman" pitchFamily="18" charset="0"/>
                        </a:rPr>
                        <a:t>1603 nm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50000"/>
                        </a:spcBef>
                        <a:spcAft>
                          <a:spcPct val="0"/>
                        </a:spcAft>
                        <a:buClrTx/>
                        <a:buSzPct val="110000"/>
                        <a:buFontTx/>
                        <a:buNone/>
                        <a:tabLst/>
                      </a:pPr>
                      <a:r>
                        <a:rPr kumimoji="0" lang="en-US" sz="1800" b="1" i="0" u="none" strike="noStrike" cap="none" normalizeH="0" baseline="0" dirty="0">
                          <a:ln>
                            <a:noFill/>
                          </a:ln>
                          <a:solidFill>
                            <a:schemeClr val="bg1"/>
                          </a:solidFill>
                          <a:effectLst/>
                          <a:latin typeface="+mj-lt"/>
                          <a:ea typeface="MS Mincho" pitchFamily="49" charset="-128"/>
                          <a:cs typeface="Times New Roman" pitchFamily="18" charset="0"/>
                        </a:rPr>
                        <a:t>4X</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3"/>
                  </a:ext>
                </a:extLst>
              </a:tr>
              <a:tr h="828625">
                <a:tc>
                  <a:txBody>
                    <a:bodyPr/>
                    <a:lstStyle/>
                    <a:p>
                      <a:pPr marL="0" marR="0" lvl="0" indent="0" algn="ctr" defTabSz="914400" rtl="0" eaLnBrk="0" fontAlgn="base" latinLnBrk="0" hangingPunct="0">
                        <a:lnSpc>
                          <a:spcPct val="100000"/>
                        </a:lnSpc>
                        <a:spcBef>
                          <a:spcPct val="50000"/>
                        </a:spcBef>
                        <a:spcAft>
                          <a:spcPct val="0"/>
                        </a:spcAft>
                        <a:buClrTx/>
                        <a:buSzPct val="110000"/>
                        <a:buFontTx/>
                        <a:buNone/>
                        <a:tabLst/>
                      </a:pPr>
                      <a:r>
                        <a:rPr kumimoji="0" lang="en-US" sz="1800" b="1" i="0" u="none" strike="noStrike" cap="none" normalizeH="0" baseline="0" dirty="0">
                          <a:ln>
                            <a:noFill/>
                          </a:ln>
                          <a:solidFill>
                            <a:schemeClr val="bg1"/>
                          </a:solidFill>
                          <a:effectLst/>
                          <a:latin typeface="+mj-lt"/>
                          <a:ea typeface="MS Mincho" pitchFamily="49" charset="-128"/>
                          <a:cs typeface="Times New Roman" pitchFamily="18" charset="0"/>
                        </a:rPr>
                        <a:t>DOCSIS and HFC</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1" fontAlgn="base" latinLnBrk="0" hangingPunct="1">
                        <a:lnSpc>
                          <a:spcPct val="100000"/>
                        </a:lnSpc>
                        <a:spcBef>
                          <a:spcPct val="50000"/>
                        </a:spcBef>
                        <a:spcAft>
                          <a:spcPct val="0"/>
                        </a:spcAft>
                        <a:buClrTx/>
                        <a:buSzPct val="110000"/>
                        <a:buFontTx/>
                        <a:buNone/>
                        <a:tabLst/>
                      </a:pPr>
                      <a:r>
                        <a:rPr kumimoji="0" lang="en-US" sz="1600" b="1" i="0" u="none" strike="noStrike" cap="none" normalizeH="0" baseline="0" dirty="0">
                          <a:ln>
                            <a:noFill/>
                          </a:ln>
                          <a:solidFill>
                            <a:schemeClr val="bg1"/>
                          </a:solidFill>
                          <a:effectLst/>
                          <a:latin typeface="+mj-lt"/>
                          <a:ea typeface="MS Mincho" pitchFamily="49" charset="-128"/>
                          <a:cs typeface="Times New Roman" pitchFamily="18" charset="0"/>
                        </a:rPr>
                        <a:t>SCTE</a:t>
                      </a:r>
                    </a:p>
                    <a:p>
                      <a:pPr marL="0" marR="0" lvl="0" indent="0" algn="ctr" defTabSz="914400" rtl="0" eaLnBrk="0" fontAlgn="base" latinLnBrk="0" hangingPunct="0">
                        <a:lnSpc>
                          <a:spcPct val="100000"/>
                        </a:lnSpc>
                        <a:spcBef>
                          <a:spcPct val="50000"/>
                        </a:spcBef>
                        <a:spcAft>
                          <a:spcPct val="0"/>
                        </a:spcAft>
                        <a:buClrTx/>
                        <a:buSzPct val="110000"/>
                        <a:buFontTx/>
                        <a:buNone/>
                        <a:tabLst/>
                      </a:pPr>
                      <a:r>
                        <a:rPr kumimoji="0" lang="en-US" sz="1600" b="1" i="0" u="none" strike="noStrike" cap="none" normalizeH="0" baseline="0" dirty="0">
                          <a:ln>
                            <a:noFill/>
                          </a:ln>
                          <a:solidFill>
                            <a:schemeClr val="bg1"/>
                          </a:solidFill>
                          <a:effectLst/>
                          <a:latin typeface="+mj-lt"/>
                          <a:ea typeface="MS Mincho" pitchFamily="49" charset="-128"/>
                          <a:cs typeface="Times New Roman" pitchFamily="18" charset="0"/>
                        </a:rPr>
                        <a:t>/ITU</a:t>
                      </a:r>
                      <a:endParaRPr kumimoji="0" lang="en-US" sz="3600" b="1" i="0" u="none" strike="noStrike" cap="none" normalizeH="0" baseline="0" dirty="0">
                        <a:ln>
                          <a:noFill/>
                        </a:ln>
                        <a:solidFill>
                          <a:schemeClr val="bg1"/>
                        </a:solidFill>
                        <a:effectLst/>
                        <a:latin typeface="+mj-lt"/>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50000"/>
                        </a:spcBef>
                        <a:spcAft>
                          <a:spcPct val="0"/>
                        </a:spcAft>
                        <a:buClrTx/>
                        <a:buSzPct val="110000"/>
                        <a:buFontTx/>
                        <a:buNone/>
                        <a:tabLst/>
                      </a:pPr>
                      <a:r>
                        <a:rPr kumimoji="0" lang="en-US" sz="1600" b="1" i="0" u="none" strike="noStrike" cap="none" normalizeH="0" baseline="0" dirty="0">
                          <a:ln>
                            <a:noFill/>
                          </a:ln>
                          <a:solidFill>
                            <a:schemeClr val="bg1"/>
                          </a:solidFill>
                          <a:effectLst/>
                          <a:latin typeface="+mj-lt"/>
                          <a:ea typeface="MS Mincho" pitchFamily="49" charset="-128"/>
                          <a:cs typeface="Times New Roman" pitchFamily="18" charset="0"/>
                        </a:rPr>
                        <a:t>RF-Video</a:t>
                      </a:r>
                      <a:r>
                        <a:rPr kumimoji="0" lang="en-US" sz="1400" b="1" i="0" u="none" strike="noStrike" cap="none" normalizeH="0" baseline="0" dirty="0">
                          <a:ln>
                            <a:noFill/>
                          </a:ln>
                          <a:solidFill>
                            <a:schemeClr val="bg1"/>
                          </a:solidFill>
                          <a:effectLst/>
                          <a:latin typeface="+mj-lt"/>
                          <a:ea typeface="MS Mincho" pitchFamily="49" charset="-128"/>
                          <a:cs typeface="Times New Roman" pitchFamily="18" charset="0"/>
                        </a:rPr>
                        <a:t> </a:t>
                      </a:r>
                      <a:r>
                        <a:rPr kumimoji="0" lang="en-US" sz="1200" b="1" i="0" u="none" strike="noStrike" cap="none" normalizeH="0" baseline="0" dirty="0">
                          <a:ln>
                            <a:noFill/>
                          </a:ln>
                          <a:solidFill>
                            <a:schemeClr val="bg1"/>
                          </a:solidFill>
                          <a:effectLst/>
                          <a:latin typeface="+mj-lt"/>
                          <a:ea typeface="MS Mincho" pitchFamily="49" charset="-128"/>
                          <a:cs typeface="Times New Roman" pitchFamily="18" charset="0"/>
                        </a:rPr>
                        <a:t>downstream</a:t>
                      </a:r>
                      <a:endParaRPr kumimoji="0" lang="en-US" sz="3200" b="1" i="0" u="none" strike="noStrike" cap="none" normalizeH="0" baseline="0" dirty="0">
                        <a:ln>
                          <a:noFill/>
                        </a:ln>
                        <a:solidFill>
                          <a:schemeClr val="bg1"/>
                        </a:solidFill>
                        <a:effectLst/>
                        <a:latin typeface="+mj-lt"/>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50000"/>
                        </a:spcBef>
                        <a:spcAft>
                          <a:spcPct val="0"/>
                        </a:spcAft>
                        <a:buClrTx/>
                        <a:buSzPct val="110000"/>
                        <a:buFontTx/>
                        <a:buNone/>
                        <a:tabLst/>
                      </a:pPr>
                      <a:r>
                        <a:rPr kumimoji="0" lang="en-US" sz="1600" b="1" i="0" u="none" strike="noStrike" cap="none" normalizeH="0" baseline="0" dirty="0">
                          <a:ln>
                            <a:noFill/>
                          </a:ln>
                          <a:solidFill>
                            <a:schemeClr val="bg1"/>
                          </a:solidFill>
                          <a:effectLst/>
                          <a:latin typeface="+mj-lt"/>
                          <a:ea typeface="MS Mincho" pitchFamily="49" charset="-128"/>
                          <a:cs typeface="Times New Roman" pitchFamily="18" charset="0"/>
                        </a:rPr>
                        <a:t>1550 nm</a:t>
                      </a:r>
                      <a:endParaRPr kumimoji="0" lang="en-US" sz="3600" b="1" i="0" u="none" strike="noStrike" cap="none" normalizeH="0" baseline="0" dirty="0">
                        <a:ln>
                          <a:noFill/>
                        </a:ln>
                        <a:solidFill>
                          <a:schemeClr val="bg1"/>
                        </a:solidFill>
                        <a:effectLst/>
                        <a:latin typeface="+mj-lt"/>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50000"/>
                        </a:spcBef>
                        <a:spcAft>
                          <a:spcPct val="0"/>
                        </a:spcAft>
                        <a:buClrTx/>
                        <a:buSzPct val="110000"/>
                        <a:buFontTx/>
                        <a:buNone/>
                        <a:tabLst/>
                      </a:pPr>
                      <a:r>
                        <a:rPr kumimoji="0" lang="en-US" sz="1600" b="1" i="0" u="none" strike="noStrike" cap="none" normalizeH="0" baseline="0" dirty="0">
                          <a:ln>
                            <a:noFill/>
                          </a:ln>
                          <a:solidFill>
                            <a:schemeClr val="bg1"/>
                          </a:solidFill>
                          <a:effectLst/>
                          <a:latin typeface="+mj-lt"/>
                          <a:ea typeface="MS Mincho" pitchFamily="49" charset="-128"/>
                          <a:cs typeface="Times New Roman" pitchFamily="18" charset="0"/>
                        </a:rPr>
                        <a:t>RFoG upstream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50000"/>
                        </a:spcBef>
                        <a:spcAft>
                          <a:spcPct val="0"/>
                        </a:spcAft>
                        <a:buClrTx/>
                        <a:buSzPct val="110000"/>
                        <a:buFontTx/>
                        <a:buNone/>
                        <a:tabLst/>
                      </a:pPr>
                      <a:r>
                        <a:rPr kumimoji="0" lang="en-US" sz="1600" b="1" i="0" u="none" strike="noStrike" cap="none" normalizeH="0" baseline="0" dirty="0">
                          <a:ln>
                            <a:noFill/>
                          </a:ln>
                          <a:solidFill>
                            <a:schemeClr val="bg1"/>
                          </a:solidFill>
                          <a:effectLst/>
                          <a:latin typeface="+mj-lt"/>
                          <a:ea typeface="MS Mincho" pitchFamily="49" charset="-128"/>
                          <a:cs typeface="Times New Roman" pitchFamily="18" charset="0"/>
                        </a:rPr>
                        <a:t>1610 nm</a:t>
                      </a:r>
                      <a:endParaRPr kumimoji="0" lang="en-US" sz="3600" b="1" i="0" u="none" strike="noStrike" cap="none" normalizeH="0" baseline="0" dirty="0">
                        <a:ln>
                          <a:noFill/>
                        </a:ln>
                        <a:solidFill>
                          <a:schemeClr val="bg1"/>
                        </a:solidFill>
                        <a:effectLst/>
                        <a:latin typeface="+mj-lt"/>
                        <a:ea typeface="MS Mincho" pitchFamily="49" charset="-128"/>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50000"/>
                        </a:spcBef>
                        <a:spcAft>
                          <a:spcPct val="0"/>
                        </a:spcAft>
                        <a:buClrTx/>
                        <a:buSzPct val="110000"/>
                        <a:buFontTx/>
                        <a:buNone/>
                        <a:tabLst/>
                      </a:pPr>
                      <a:r>
                        <a:rPr kumimoji="0" lang="en-US" sz="1800" b="1" i="0" u="none" strike="noStrike" cap="none" normalizeH="0" baseline="0" dirty="0">
                          <a:ln>
                            <a:noFill/>
                          </a:ln>
                          <a:solidFill>
                            <a:schemeClr val="bg1"/>
                          </a:solidFill>
                          <a:effectLst/>
                          <a:latin typeface="+mj-lt"/>
                          <a:ea typeface="MS Mincho" pitchFamily="49" charset="-128"/>
                          <a:cs typeface="Times New Roman" pitchFamily="18" charset="0"/>
                        </a:rPr>
                        <a:t>2X</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4"/>
                  </a:ext>
                </a:extLst>
              </a:tr>
              <a:tr h="929100">
                <a:tc>
                  <a:txBody>
                    <a:bodyPr/>
                    <a:lstStyle/>
                    <a:p>
                      <a:pPr marL="0" marR="0" lvl="0" indent="0" algn="ctr" defTabSz="914400" rtl="0" eaLnBrk="0" fontAlgn="base" latinLnBrk="0" hangingPunct="0">
                        <a:lnSpc>
                          <a:spcPct val="100000"/>
                        </a:lnSpc>
                        <a:spcBef>
                          <a:spcPct val="50000"/>
                        </a:spcBef>
                        <a:spcAft>
                          <a:spcPct val="0"/>
                        </a:spcAft>
                        <a:buClrTx/>
                        <a:buSzPct val="110000"/>
                        <a:buFontTx/>
                        <a:buNone/>
                        <a:tabLst/>
                      </a:pPr>
                      <a:r>
                        <a:rPr kumimoji="0" lang="en-US" sz="1800" b="1" i="0" u="none" strike="noStrike" cap="none" normalizeH="0" baseline="0" dirty="0">
                          <a:ln>
                            <a:noFill/>
                          </a:ln>
                          <a:solidFill>
                            <a:schemeClr val="bg1"/>
                          </a:solidFill>
                          <a:effectLst/>
                          <a:latin typeface="+mj-lt"/>
                          <a:ea typeface="MS Mincho" pitchFamily="49" charset="-128"/>
                          <a:cs typeface="Times New Roman" pitchFamily="18" charset="0"/>
                        </a:rPr>
                        <a:t>Metro and some Long Haul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5"/>
                    </a:solidFill>
                  </a:tcPr>
                </a:tc>
                <a:tc>
                  <a:txBody>
                    <a:bodyPr/>
                    <a:lstStyle/>
                    <a:p>
                      <a:pPr marL="0" marR="0" lvl="0" indent="0" algn="ctr" defTabSz="914400" rtl="0" eaLnBrk="0" fontAlgn="base" latinLnBrk="0" hangingPunct="0">
                        <a:lnSpc>
                          <a:spcPct val="100000"/>
                        </a:lnSpc>
                        <a:spcBef>
                          <a:spcPct val="50000"/>
                        </a:spcBef>
                        <a:spcAft>
                          <a:spcPct val="0"/>
                        </a:spcAft>
                        <a:buClrTx/>
                        <a:buSzPct val="110000"/>
                        <a:buFontTx/>
                        <a:buNone/>
                        <a:tabLst/>
                        <a:defRPr/>
                      </a:pPr>
                      <a:r>
                        <a:rPr kumimoji="0" lang="en-US" sz="1800" b="1" i="0" u="none" strike="noStrike" cap="none" normalizeH="0" baseline="0" dirty="0">
                          <a:ln>
                            <a:noFill/>
                          </a:ln>
                          <a:solidFill>
                            <a:schemeClr val="bg1"/>
                          </a:solidFill>
                          <a:effectLst/>
                          <a:latin typeface="+mj-lt"/>
                          <a:ea typeface="MS Mincho" pitchFamily="49" charset="-128"/>
                          <a:cs typeface="Times New Roman" pitchFamily="18" charset="0"/>
                        </a:rPr>
                        <a:t>ITU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50000"/>
                        </a:spcBef>
                        <a:spcAft>
                          <a:spcPct val="0"/>
                        </a:spcAft>
                        <a:buClrTx/>
                        <a:buSzPct val="110000"/>
                        <a:buFontTx/>
                        <a:buNone/>
                        <a:tabLst/>
                      </a:pPr>
                      <a:r>
                        <a:rPr kumimoji="0" lang="en-US" sz="1600" b="1" i="0" u="none" strike="noStrike" cap="none" normalizeH="0" baseline="0" dirty="0">
                          <a:ln>
                            <a:noFill/>
                          </a:ln>
                          <a:solidFill>
                            <a:schemeClr val="bg1"/>
                          </a:solidFill>
                          <a:effectLst/>
                          <a:latin typeface="+mj-lt"/>
                          <a:ea typeface="MS Mincho" pitchFamily="49" charset="-128"/>
                          <a:cs typeface="Times New Roman" pitchFamily="18" charset="0"/>
                        </a:rPr>
                        <a:t>C-Band DWDM /CWDM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0" eaLnBrk="1" fontAlgn="base" latinLnBrk="0" hangingPunct="1">
                        <a:lnSpc>
                          <a:spcPct val="100000"/>
                        </a:lnSpc>
                        <a:spcBef>
                          <a:spcPct val="50000"/>
                        </a:spcBef>
                        <a:spcAft>
                          <a:spcPct val="0"/>
                        </a:spcAft>
                        <a:buClrTx/>
                        <a:buSzPct val="110000"/>
                        <a:buFontTx/>
                        <a:buNone/>
                        <a:tabLst/>
                      </a:pPr>
                      <a:r>
                        <a:rPr kumimoji="0" lang="en-US" sz="1600" b="1" i="0" u="none" strike="noStrike" kern="1200" cap="none" normalizeH="0" baseline="0" dirty="0">
                          <a:ln>
                            <a:noFill/>
                          </a:ln>
                          <a:solidFill>
                            <a:schemeClr val="bg1"/>
                          </a:solidFill>
                          <a:effectLst/>
                          <a:latin typeface="+mj-lt"/>
                          <a:ea typeface="MS Mincho" pitchFamily="49" charset="-128"/>
                          <a:cs typeface="Times New Roman" pitchFamily="18" charset="0"/>
                        </a:rPr>
                        <a:t>1560 nm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B050"/>
                    </a:solidFill>
                  </a:tcPr>
                </a:tc>
                <a:tc>
                  <a:txBody>
                    <a:bodyPr/>
                    <a:lstStyle/>
                    <a:p>
                      <a:pPr marL="0" marR="0" lvl="0" indent="0" algn="l" defTabSz="914400" rtl="0" eaLnBrk="1" fontAlgn="base" latinLnBrk="0" hangingPunct="1">
                        <a:lnSpc>
                          <a:spcPct val="100000"/>
                        </a:lnSpc>
                        <a:spcBef>
                          <a:spcPct val="50000"/>
                        </a:spcBef>
                        <a:spcAft>
                          <a:spcPct val="0"/>
                        </a:spcAft>
                        <a:buClrTx/>
                        <a:buSzPct val="110000"/>
                        <a:buFontTx/>
                        <a:buNone/>
                        <a:tabLst/>
                      </a:pPr>
                      <a:r>
                        <a:rPr kumimoji="0" lang="en-US" sz="1600" b="1" i="0" u="none" strike="noStrike" cap="none" normalizeH="0" baseline="0" dirty="0">
                          <a:ln>
                            <a:noFill/>
                          </a:ln>
                          <a:solidFill>
                            <a:schemeClr val="bg1"/>
                          </a:solidFill>
                          <a:effectLst/>
                          <a:latin typeface="+mj-lt"/>
                          <a:ea typeface="MS Mincho" pitchFamily="49" charset="-128"/>
                          <a:cs typeface="Times New Roman" pitchFamily="18" charset="0"/>
                        </a:rPr>
                        <a:t>L-Band DWDM /CWDM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50000"/>
                        </a:spcBef>
                        <a:spcAft>
                          <a:spcPct val="0"/>
                        </a:spcAft>
                        <a:buClrTx/>
                        <a:buSzPct val="110000"/>
                        <a:buFontTx/>
                        <a:buNone/>
                        <a:tabLst/>
                      </a:pPr>
                      <a:r>
                        <a:rPr kumimoji="0" lang="en-US" sz="1600" b="1" i="0" u="none" strike="noStrike" cap="none" normalizeH="0" baseline="0" dirty="0">
                          <a:ln>
                            <a:noFill/>
                          </a:ln>
                          <a:solidFill>
                            <a:schemeClr val="bg1"/>
                          </a:solidFill>
                          <a:effectLst/>
                          <a:latin typeface="+mj-lt"/>
                          <a:ea typeface="MS Mincho" pitchFamily="49" charset="-128"/>
                          <a:cs typeface="Times New Roman" pitchFamily="18" charset="0"/>
                        </a:rPr>
                        <a:t>1625 nm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50000"/>
                        </a:spcBef>
                        <a:spcAft>
                          <a:spcPct val="0"/>
                        </a:spcAft>
                        <a:buClrTx/>
                        <a:buSzPct val="110000"/>
                        <a:buFontTx/>
                        <a:buNone/>
                        <a:tabLst/>
                      </a:pPr>
                      <a:r>
                        <a:rPr kumimoji="0" lang="en-US" sz="1800" b="1" i="0" u="none" strike="noStrike" cap="none" normalizeH="0" baseline="0" dirty="0">
                          <a:ln>
                            <a:noFill/>
                          </a:ln>
                          <a:solidFill>
                            <a:schemeClr val="bg1"/>
                          </a:solidFill>
                          <a:effectLst/>
                          <a:latin typeface="+mj-lt"/>
                          <a:ea typeface="MS Mincho" pitchFamily="49" charset="-128"/>
                          <a:cs typeface="Times New Roman" pitchFamily="18" charset="0"/>
                        </a:rPr>
                        <a:t>2.5X</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31217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52600" y="204788"/>
            <a:ext cx="8153400" cy="938212"/>
          </a:xfrm>
        </p:spPr>
        <p:txBody>
          <a:bodyPr/>
          <a:lstStyle/>
          <a:p>
            <a:r>
              <a:rPr lang="en-US" altLang="en-US" sz="2400" dirty="0"/>
              <a:t>ITU-T  G.657 Bend Loss Insensitive SM Fiber</a:t>
            </a:r>
            <a:endParaRPr lang="en-US" altLang="en-US" sz="1800" i="1" dirty="0">
              <a:solidFill>
                <a:schemeClr val="accent1"/>
              </a:solidFill>
            </a:endParaRPr>
          </a:p>
        </p:txBody>
      </p:sp>
      <p:graphicFrame>
        <p:nvGraphicFramePr>
          <p:cNvPr id="1160228" name="Group 36"/>
          <p:cNvGraphicFramePr>
            <a:graphicFrameLocks noGrp="1"/>
          </p:cNvGraphicFramePr>
          <p:nvPr>
            <p:ph idx="1"/>
            <p:extLst>
              <p:ext uri="{D42A27DB-BD31-4B8C-83A1-F6EECF244321}">
                <p14:modId xmlns:p14="http://schemas.microsoft.com/office/powerpoint/2010/main" val="1413363989"/>
              </p:ext>
            </p:extLst>
          </p:nvPr>
        </p:nvGraphicFramePr>
        <p:xfrm>
          <a:off x="1141396" y="1398763"/>
          <a:ext cx="7416800" cy="3991037"/>
        </p:xfrm>
        <a:graphic>
          <a:graphicData uri="http://schemas.openxmlformats.org/drawingml/2006/table">
            <a:tbl>
              <a:tblPr/>
              <a:tblGrid>
                <a:gridCol w="3708400">
                  <a:extLst>
                    <a:ext uri="{9D8B030D-6E8A-4147-A177-3AD203B41FA5}">
                      <a16:colId xmlns:a16="http://schemas.microsoft.com/office/drawing/2014/main" val="20000"/>
                    </a:ext>
                  </a:extLst>
                </a:gridCol>
                <a:gridCol w="3708400">
                  <a:extLst>
                    <a:ext uri="{9D8B030D-6E8A-4147-A177-3AD203B41FA5}">
                      <a16:colId xmlns:a16="http://schemas.microsoft.com/office/drawing/2014/main" val="20001"/>
                    </a:ext>
                  </a:extLst>
                </a:gridCol>
              </a:tblGrid>
              <a:tr h="1056863">
                <a:tc>
                  <a:txBody>
                    <a:bodyPr/>
                    <a:lstStyle/>
                    <a:p>
                      <a:pPr marL="0" marR="0" lvl="0" indent="0" algn="ctr" defTabSz="914400" rtl="0" eaLnBrk="0" fontAlgn="base" latinLnBrk="0" hangingPunct="0">
                        <a:lnSpc>
                          <a:spcPct val="120000"/>
                        </a:lnSpc>
                        <a:spcBef>
                          <a:spcPct val="50000"/>
                        </a:spcBef>
                        <a:spcAft>
                          <a:spcPct val="0"/>
                        </a:spcAft>
                        <a:buClr>
                          <a:schemeClr val="tx2"/>
                        </a:buClr>
                        <a:buSzPct val="110000"/>
                        <a:buFont typeface="Wingdings" pitchFamily="2" charset="2"/>
                        <a:buNone/>
                        <a:tabLst/>
                      </a:pPr>
                      <a:r>
                        <a:rPr kumimoji="0" lang="en-US" sz="2000" b="1" i="0" u="none" strike="noStrike" cap="none" normalizeH="0" baseline="0" dirty="0">
                          <a:ln>
                            <a:noFill/>
                          </a:ln>
                          <a:solidFill>
                            <a:schemeClr val="tx1"/>
                          </a:solidFill>
                          <a:effectLst/>
                          <a:latin typeface="Arial" pitchFamily="34" charset="0"/>
                        </a:rPr>
                        <a:t>Minimum design radius</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00000"/>
                        </a:lnSpc>
                        <a:spcBef>
                          <a:spcPct val="50000"/>
                        </a:spcBef>
                        <a:spcAft>
                          <a:spcPct val="0"/>
                        </a:spcAft>
                        <a:buClr>
                          <a:schemeClr val="tx2"/>
                        </a:buClr>
                        <a:buSzPct val="110000"/>
                        <a:buFont typeface="Wingdings" pitchFamily="2" charset="2"/>
                        <a:buNone/>
                        <a:tabLst/>
                        <a:defRPr/>
                      </a:pPr>
                      <a:r>
                        <a:rPr kumimoji="0" lang="en-US" sz="2000" b="1" i="0" u="none" strike="noStrike" cap="none" normalizeH="0" baseline="0" dirty="0">
                          <a:ln>
                            <a:noFill/>
                          </a:ln>
                          <a:solidFill>
                            <a:schemeClr val="tx1"/>
                          </a:solidFill>
                          <a:effectLst/>
                          <a:latin typeface="Arial" pitchFamily="34" charset="0"/>
                        </a:rPr>
                        <a:t>ITU-T G.657 Fiber Standard</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1109085">
                <a:tc>
                  <a:txBody>
                    <a:bodyPr/>
                    <a:lstStyle/>
                    <a:p>
                      <a:pPr marL="0" marR="0" lvl="0" indent="0" algn="ctr" defTabSz="914400" rtl="0" eaLnBrk="0" fontAlgn="base" latinLnBrk="0" hangingPunct="0">
                        <a:lnSpc>
                          <a:spcPct val="120000"/>
                        </a:lnSpc>
                        <a:spcBef>
                          <a:spcPct val="50000"/>
                        </a:spcBef>
                        <a:spcAft>
                          <a:spcPct val="0"/>
                        </a:spcAft>
                        <a:buClr>
                          <a:schemeClr val="tx2"/>
                        </a:buClr>
                        <a:buSzPct val="110000"/>
                        <a:buFont typeface="Wingdings" pitchFamily="2" charset="2"/>
                        <a:buNone/>
                        <a:tabLst/>
                      </a:pPr>
                      <a:r>
                        <a:rPr kumimoji="0" lang="en-US" sz="1800" b="1" i="0" u="none" strike="noStrike" cap="none" normalizeH="0" baseline="0" dirty="0">
                          <a:ln>
                            <a:noFill/>
                          </a:ln>
                          <a:solidFill>
                            <a:schemeClr val="tx1"/>
                          </a:solidFill>
                          <a:effectLst/>
                          <a:latin typeface="Arial" pitchFamily="34" charset="0"/>
                        </a:rPr>
                        <a:t>10 mm</a:t>
                      </a:r>
                    </a:p>
                    <a:p>
                      <a:pPr marL="0" marR="0" lvl="0" indent="0" algn="ctr" defTabSz="914400" rtl="0" eaLnBrk="0" fontAlgn="base" latinLnBrk="0" hangingPunct="0">
                        <a:lnSpc>
                          <a:spcPct val="120000"/>
                        </a:lnSpc>
                        <a:spcBef>
                          <a:spcPct val="50000"/>
                        </a:spcBef>
                        <a:spcAft>
                          <a:spcPct val="0"/>
                        </a:spcAft>
                        <a:buClr>
                          <a:schemeClr val="tx2"/>
                        </a:buClr>
                        <a:buSzPct val="110000"/>
                        <a:buFont typeface="Wingdings" pitchFamily="2" charset="2"/>
                        <a:buNone/>
                        <a:tabLst/>
                      </a:pPr>
                      <a:r>
                        <a:rPr kumimoji="0" lang="en-US" sz="1600" b="1" i="0" u="none" strike="noStrike" kern="1200" cap="none" normalizeH="0" baseline="0" dirty="0">
                          <a:ln>
                            <a:noFill/>
                          </a:ln>
                          <a:solidFill>
                            <a:srgbClr val="0000CC"/>
                          </a:solidFill>
                          <a:effectLst/>
                          <a:latin typeface="Arial" pitchFamily="34" charset="0"/>
                          <a:ea typeface="+mn-ea"/>
                          <a:cs typeface="+mn-cs"/>
                        </a:rPr>
                        <a:t>Bend Challenged OSP Cable</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20000"/>
                        </a:lnSpc>
                        <a:spcBef>
                          <a:spcPct val="50000"/>
                        </a:spcBef>
                        <a:spcAft>
                          <a:spcPct val="0"/>
                        </a:spcAft>
                        <a:buClr>
                          <a:schemeClr val="tx2"/>
                        </a:buClr>
                        <a:buSzPct val="110000"/>
                        <a:buFont typeface="Wingdings" pitchFamily="2" charset="2"/>
                        <a:buNone/>
                        <a:tabLst/>
                      </a:pPr>
                      <a:r>
                        <a:rPr kumimoji="0" lang="en-US" sz="2000" b="1" i="0" u="none" strike="noStrike" cap="none" normalizeH="0" baseline="0" dirty="0">
                          <a:ln>
                            <a:noFill/>
                          </a:ln>
                          <a:solidFill>
                            <a:schemeClr val="bg1"/>
                          </a:solidFill>
                          <a:effectLst/>
                          <a:latin typeface="Arial" pitchFamily="34" charset="0"/>
                        </a:rPr>
                        <a:t>G.657A1</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1"/>
                  </a:ext>
                </a:extLst>
              </a:tr>
              <a:tr h="737782">
                <a:tc>
                  <a:txBody>
                    <a:bodyPr/>
                    <a:lstStyle/>
                    <a:p>
                      <a:pPr marL="0" marR="0" lvl="0" indent="0" algn="ctr" defTabSz="914400" rtl="0" eaLnBrk="0" fontAlgn="base" latinLnBrk="0" hangingPunct="0">
                        <a:lnSpc>
                          <a:spcPct val="120000"/>
                        </a:lnSpc>
                        <a:spcBef>
                          <a:spcPct val="50000"/>
                        </a:spcBef>
                        <a:spcAft>
                          <a:spcPct val="0"/>
                        </a:spcAft>
                        <a:buClr>
                          <a:schemeClr val="tx2"/>
                        </a:buClr>
                        <a:buSzPct val="110000"/>
                        <a:buFont typeface="Wingdings" pitchFamily="2" charset="2"/>
                        <a:buNone/>
                        <a:tabLst/>
                      </a:pPr>
                      <a:r>
                        <a:rPr kumimoji="0" lang="en-US" sz="1800" b="1" i="0" u="none" strike="noStrike" cap="none" normalizeH="0" baseline="0" dirty="0">
                          <a:ln>
                            <a:noFill/>
                          </a:ln>
                          <a:solidFill>
                            <a:schemeClr val="tx1"/>
                          </a:solidFill>
                          <a:effectLst/>
                          <a:latin typeface="Arial" pitchFamily="34" charset="0"/>
                        </a:rPr>
                        <a:t>7.5 mm</a:t>
                      </a:r>
                    </a:p>
                    <a:p>
                      <a:pPr marL="0" marR="0" lvl="0" indent="0" algn="ctr" defTabSz="914400" rtl="0" eaLnBrk="0" fontAlgn="base" latinLnBrk="0" hangingPunct="0">
                        <a:lnSpc>
                          <a:spcPct val="120000"/>
                        </a:lnSpc>
                        <a:spcBef>
                          <a:spcPct val="50000"/>
                        </a:spcBef>
                        <a:spcAft>
                          <a:spcPct val="0"/>
                        </a:spcAft>
                        <a:buClr>
                          <a:schemeClr val="tx2"/>
                        </a:buClr>
                        <a:buSzPct val="110000"/>
                        <a:buFont typeface="Wingdings" pitchFamily="2" charset="2"/>
                        <a:buNone/>
                        <a:tabLst/>
                      </a:pPr>
                      <a:r>
                        <a:rPr kumimoji="0" lang="en-US" sz="1600" b="1" i="0" u="none" strike="noStrike" cap="none" normalizeH="0" baseline="0" dirty="0">
                          <a:ln>
                            <a:noFill/>
                          </a:ln>
                          <a:solidFill>
                            <a:srgbClr val="0000CC"/>
                          </a:solidFill>
                          <a:effectLst/>
                          <a:latin typeface="Arial" pitchFamily="34" charset="0"/>
                        </a:rPr>
                        <a:t>Most Connectivity Applications</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20000"/>
                        </a:lnSpc>
                        <a:spcBef>
                          <a:spcPct val="50000"/>
                        </a:spcBef>
                        <a:spcAft>
                          <a:spcPct val="0"/>
                        </a:spcAft>
                        <a:buClr>
                          <a:schemeClr val="tx2"/>
                        </a:buClr>
                        <a:buSzPct val="110000"/>
                        <a:buFont typeface="Wingdings" pitchFamily="2" charset="2"/>
                        <a:buNone/>
                        <a:tabLst/>
                      </a:pPr>
                      <a:r>
                        <a:rPr kumimoji="0" lang="en-US" sz="2000" b="1" i="0" u="none" strike="noStrike" cap="none" normalizeH="0" baseline="0" dirty="0">
                          <a:ln>
                            <a:noFill/>
                          </a:ln>
                          <a:solidFill>
                            <a:schemeClr val="bg1"/>
                          </a:solidFill>
                          <a:effectLst/>
                          <a:latin typeface="Arial" pitchFamily="34" charset="0"/>
                        </a:rPr>
                        <a:t>G.657A2</a:t>
                      </a:r>
                      <a:endParaRPr kumimoji="0" lang="en-US" sz="2000" b="1" i="0" u="none" strike="noStrike" cap="none" normalizeH="0" baseline="0" dirty="0">
                        <a:ln>
                          <a:noFill/>
                        </a:ln>
                        <a:solidFill>
                          <a:schemeClr val="tx1"/>
                        </a:solidFill>
                        <a:effectLst/>
                        <a:latin typeface="Arial" pitchFamily="34" charset="0"/>
                      </a:endParaRPr>
                    </a:p>
                    <a:p>
                      <a:pPr marL="0" marR="0" lvl="0" indent="0" algn="ctr" defTabSz="914400" rtl="0" eaLnBrk="0" fontAlgn="base" latinLnBrk="0" hangingPunct="0">
                        <a:lnSpc>
                          <a:spcPct val="120000"/>
                        </a:lnSpc>
                        <a:spcBef>
                          <a:spcPct val="50000"/>
                        </a:spcBef>
                        <a:spcAft>
                          <a:spcPct val="0"/>
                        </a:spcAft>
                        <a:buClr>
                          <a:schemeClr val="tx2"/>
                        </a:buClr>
                        <a:buSzPct val="110000"/>
                        <a:buFont typeface="Wingdings" pitchFamily="2" charset="2"/>
                        <a:buNone/>
                        <a:tabLst/>
                      </a:pPr>
                      <a:endParaRPr kumimoji="0" lang="en-US" sz="2000" b="1" i="0" u="none" strike="noStrike" cap="none" normalizeH="0" baseline="0" dirty="0">
                        <a:ln>
                          <a:noFill/>
                        </a:ln>
                        <a:solidFill>
                          <a:schemeClr val="tx1"/>
                        </a:solidFill>
                        <a:effectLst/>
                        <a:latin typeface="Arial" pitchFamily="34" charset="0"/>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2"/>
                  </a:ext>
                </a:extLst>
              </a:tr>
              <a:tr h="883310">
                <a:tc>
                  <a:txBody>
                    <a:bodyPr/>
                    <a:lstStyle/>
                    <a:p>
                      <a:pPr marL="0" marR="0" lvl="0" indent="0" algn="ctr" defTabSz="914400" rtl="0" eaLnBrk="0" fontAlgn="base" latinLnBrk="0" hangingPunct="0">
                        <a:lnSpc>
                          <a:spcPct val="120000"/>
                        </a:lnSpc>
                        <a:spcBef>
                          <a:spcPct val="50000"/>
                        </a:spcBef>
                        <a:spcAft>
                          <a:spcPct val="0"/>
                        </a:spcAft>
                        <a:buClr>
                          <a:schemeClr val="tx2"/>
                        </a:buClr>
                        <a:buSzPct val="110000"/>
                        <a:buFont typeface="Wingdings" pitchFamily="2" charset="2"/>
                        <a:buNone/>
                        <a:tabLst/>
                      </a:pPr>
                      <a:r>
                        <a:rPr kumimoji="0" lang="en-US" sz="1800" b="1" i="0" u="none" strike="noStrike" cap="none" normalizeH="0" baseline="0" dirty="0">
                          <a:ln>
                            <a:noFill/>
                          </a:ln>
                          <a:solidFill>
                            <a:schemeClr val="tx1"/>
                          </a:solidFill>
                          <a:effectLst/>
                          <a:latin typeface="Arial" pitchFamily="34" charset="0"/>
                        </a:rPr>
                        <a:t>5.0 mm</a:t>
                      </a:r>
                    </a:p>
                    <a:p>
                      <a:pPr marL="0" marR="0" lvl="0" indent="0" algn="ctr" defTabSz="914400" rtl="0" eaLnBrk="0" fontAlgn="base" latinLnBrk="0" hangingPunct="0">
                        <a:lnSpc>
                          <a:spcPct val="120000"/>
                        </a:lnSpc>
                        <a:spcBef>
                          <a:spcPct val="50000"/>
                        </a:spcBef>
                        <a:spcAft>
                          <a:spcPct val="0"/>
                        </a:spcAft>
                        <a:buClr>
                          <a:schemeClr val="tx2"/>
                        </a:buClr>
                        <a:buSzPct val="110000"/>
                        <a:buFont typeface="Wingdings" pitchFamily="2" charset="2"/>
                        <a:buNone/>
                        <a:tabLst/>
                      </a:pPr>
                      <a:r>
                        <a:rPr kumimoji="0" lang="en-US" sz="1800" b="1" i="0" u="none" strike="noStrike" cap="none" normalizeH="0" baseline="0" dirty="0">
                          <a:ln>
                            <a:noFill/>
                          </a:ln>
                          <a:solidFill>
                            <a:srgbClr val="0000CC"/>
                          </a:solidFill>
                          <a:effectLst/>
                          <a:latin typeface="Arial" pitchFamily="34" charset="0"/>
                        </a:rPr>
                        <a:t>In Home/MDU Drop</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120000"/>
                        </a:lnSpc>
                        <a:spcBef>
                          <a:spcPct val="50000"/>
                        </a:spcBef>
                        <a:spcAft>
                          <a:spcPct val="0"/>
                        </a:spcAft>
                        <a:buClr>
                          <a:schemeClr val="tx2"/>
                        </a:buClr>
                        <a:buSzPct val="110000"/>
                        <a:buFont typeface="Wingdings" pitchFamily="2" charset="2"/>
                        <a:buNone/>
                        <a:tabLst/>
                        <a:defRPr/>
                      </a:pPr>
                      <a:r>
                        <a:rPr kumimoji="0" lang="en-US" sz="2000" b="1" i="0" u="none" strike="noStrike" cap="none" normalizeH="0" baseline="0" dirty="0">
                          <a:ln>
                            <a:noFill/>
                          </a:ln>
                          <a:solidFill>
                            <a:schemeClr val="bg1"/>
                          </a:solidFill>
                          <a:effectLst/>
                          <a:latin typeface="Arial" pitchFamily="34" charset="0"/>
                        </a:rPr>
                        <a:t>G.657B3</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val="10003"/>
                  </a:ext>
                </a:extLst>
              </a:tr>
            </a:tbl>
          </a:graphicData>
        </a:graphic>
      </p:graphicFrame>
      <p:pic>
        <p:nvPicPr>
          <p:cNvPr id="3" name="Picture 2">
            <a:extLst>
              <a:ext uri="{FF2B5EF4-FFF2-40B4-BE49-F238E27FC236}">
                <a16:creationId xmlns:a16="http://schemas.microsoft.com/office/drawing/2014/main" id="{65849047-C48D-4C3A-B02C-4AD0A2F53471}"/>
              </a:ext>
            </a:extLst>
          </p:cNvPr>
          <p:cNvPicPr>
            <a:picLocks noChangeAspect="1"/>
          </p:cNvPicPr>
          <p:nvPr/>
        </p:nvPicPr>
        <p:blipFill>
          <a:blip r:embed="rId3"/>
          <a:stretch>
            <a:fillRect/>
          </a:stretch>
        </p:blipFill>
        <p:spPr>
          <a:xfrm>
            <a:off x="9030101" y="2578775"/>
            <a:ext cx="2212206" cy="836676"/>
          </a:xfrm>
          <a:prstGeom prst="rect">
            <a:avLst/>
          </a:prstGeom>
        </p:spPr>
      </p:pic>
      <p:pic>
        <p:nvPicPr>
          <p:cNvPr id="7" name="Picture 6">
            <a:extLst>
              <a:ext uri="{FF2B5EF4-FFF2-40B4-BE49-F238E27FC236}">
                <a16:creationId xmlns:a16="http://schemas.microsoft.com/office/drawing/2014/main" id="{6FA15801-D119-44DD-8AA2-A03A0156266F}"/>
              </a:ext>
            </a:extLst>
          </p:cNvPr>
          <p:cNvPicPr>
            <a:picLocks noChangeAspect="1"/>
          </p:cNvPicPr>
          <p:nvPr/>
        </p:nvPicPr>
        <p:blipFill>
          <a:blip r:embed="rId4"/>
          <a:stretch>
            <a:fillRect/>
          </a:stretch>
        </p:blipFill>
        <p:spPr>
          <a:xfrm>
            <a:off x="9030101" y="4697223"/>
            <a:ext cx="2124296" cy="705879"/>
          </a:xfrm>
          <a:prstGeom prst="rect">
            <a:avLst/>
          </a:prstGeom>
        </p:spPr>
      </p:pic>
    </p:spTree>
    <p:extLst>
      <p:ext uri="{BB962C8B-B14F-4D97-AF65-F5344CB8AC3E}">
        <p14:creationId xmlns:p14="http://schemas.microsoft.com/office/powerpoint/2010/main" val="1062237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48F86-3D78-499C-A7FA-3F797AF43C20}"/>
              </a:ext>
            </a:extLst>
          </p:cNvPr>
          <p:cNvSpPr>
            <a:spLocks noGrp="1"/>
          </p:cNvSpPr>
          <p:nvPr>
            <p:ph type="title"/>
          </p:nvPr>
        </p:nvSpPr>
        <p:spPr>
          <a:xfrm>
            <a:off x="292080" y="63686"/>
            <a:ext cx="10515600" cy="882428"/>
          </a:xfrm>
        </p:spPr>
        <p:txBody>
          <a:bodyPr>
            <a:normAutofit/>
          </a:bodyPr>
          <a:lstStyle/>
          <a:p>
            <a:r>
              <a:rPr lang="en-US" sz="2800" dirty="0"/>
              <a:t>Different fiber types do different jobs</a:t>
            </a:r>
          </a:p>
        </p:txBody>
      </p:sp>
      <p:pic>
        <p:nvPicPr>
          <p:cNvPr id="5" name="Content Placeholder 4">
            <a:extLst>
              <a:ext uri="{FF2B5EF4-FFF2-40B4-BE49-F238E27FC236}">
                <a16:creationId xmlns:a16="http://schemas.microsoft.com/office/drawing/2014/main" id="{5A4E8E33-61D7-41A2-B6DF-95DF4E89EE7A}"/>
              </a:ext>
            </a:extLst>
          </p:cNvPr>
          <p:cNvPicPr>
            <a:picLocks noGrp="1" noChangeAspect="1"/>
          </p:cNvPicPr>
          <p:nvPr>
            <p:ph idx="1"/>
          </p:nvPr>
        </p:nvPicPr>
        <p:blipFill>
          <a:blip r:embed="rId2"/>
          <a:stretch>
            <a:fillRect/>
          </a:stretch>
        </p:blipFill>
        <p:spPr>
          <a:xfrm>
            <a:off x="177811" y="2066924"/>
            <a:ext cx="3241172" cy="2428187"/>
          </a:xfrm>
        </p:spPr>
      </p:pic>
      <p:sp>
        <p:nvSpPr>
          <p:cNvPr id="6" name="TextBox 5">
            <a:extLst>
              <a:ext uri="{FF2B5EF4-FFF2-40B4-BE49-F238E27FC236}">
                <a16:creationId xmlns:a16="http://schemas.microsoft.com/office/drawing/2014/main" id="{F9AD0379-788C-413F-AFC0-1DC3F0A167A4}"/>
              </a:ext>
            </a:extLst>
          </p:cNvPr>
          <p:cNvSpPr txBox="1"/>
          <p:nvPr/>
        </p:nvSpPr>
        <p:spPr>
          <a:xfrm>
            <a:off x="292080" y="5355892"/>
            <a:ext cx="2630848" cy="461665"/>
          </a:xfrm>
          <a:prstGeom prst="rect">
            <a:avLst/>
          </a:prstGeom>
          <a:noFill/>
        </p:spPr>
        <p:txBody>
          <a:bodyPr wrap="none" rtlCol="0">
            <a:spAutoFit/>
          </a:bodyPr>
          <a:lstStyle/>
          <a:p>
            <a:r>
              <a:rPr lang="en-US" sz="2400" dirty="0"/>
              <a:t>G.652.D/G.657A1</a:t>
            </a:r>
          </a:p>
        </p:txBody>
      </p:sp>
      <p:sp>
        <p:nvSpPr>
          <p:cNvPr id="7" name="TextBox 6">
            <a:extLst>
              <a:ext uri="{FF2B5EF4-FFF2-40B4-BE49-F238E27FC236}">
                <a16:creationId xmlns:a16="http://schemas.microsoft.com/office/drawing/2014/main" id="{07101DC3-EACD-4C2A-9001-6171BE234FE9}"/>
              </a:ext>
            </a:extLst>
          </p:cNvPr>
          <p:cNvSpPr txBox="1"/>
          <p:nvPr/>
        </p:nvSpPr>
        <p:spPr>
          <a:xfrm>
            <a:off x="133727" y="1463936"/>
            <a:ext cx="3454792" cy="461665"/>
          </a:xfrm>
          <a:prstGeom prst="rect">
            <a:avLst/>
          </a:prstGeom>
          <a:noFill/>
        </p:spPr>
        <p:txBody>
          <a:bodyPr wrap="none" rtlCol="0">
            <a:spAutoFit/>
          </a:bodyPr>
          <a:lstStyle/>
          <a:p>
            <a:r>
              <a:rPr lang="en-US" sz="2400" dirty="0"/>
              <a:t>Network core and drops</a:t>
            </a:r>
          </a:p>
        </p:txBody>
      </p:sp>
      <p:pic>
        <p:nvPicPr>
          <p:cNvPr id="8" name="Picture 7">
            <a:extLst>
              <a:ext uri="{FF2B5EF4-FFF2-40B4-BE49-F238E27FC236}">
                <a16:creationId xmlns:a16="http://schemas.microsoft.com/office/drawing/2014/main" id="{2C7DCC93-D0BD-4747-B9FF-B672DED596BB}"/>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983160" y="1755731"/>
            <a:ext cx="2112840" cy="2184399"/>
          </a:xfrm>
          <a:prstGeom prst="rect">
            <a:avLst/>
          </a:prstGeom>
          <a:noFill/>
        </p:spPr>
      </p:pic>
      <p:pic>
        <p:nvPicPr>
          <p:cNvPr id="10" name="Picture 9">
            <a:extLst>
              <a:ext uri="{FF2B5EF4-FFF2-40B4-BE49-F238E27FC236}">
                <a16:creationId xmlns:a16="http://schemas.microsoft.com/office/drawing/2014/main" id="{A6A110B6-FD03-42D7-9055-31CAC3C6E85A}"/>
              </a:ext>
            </a:extLst>
          </p:cNvPr>
          <p:cNvPicPr>
            <a:picLocks noChangeAspect="1"/>
          </p:cNvPicPr>
          <p:nvPr/>
        </p:nvPicPr>
        <p:blipFill>
          <a:blip r:embed="rId4"/>
          <a:stretch>
            <a:fillRect/>
          </a:stretch>
        </p:blipFill>
        <p:spPr>
          <a:xfrm>
            <a:off x="4053635" y="4098028"/>
            <a:ext cx="1731839" cy="1212288"/>
          </a:xfrm>
          <a:prstGeom prst="rect">
            <a:avLst/>
          </a:prstGeom>
        </p:spPr>
      </p:pic>
      <p:sp>
        <p:nvSpPr>
          <p:cNvPr id="11" name="TextBox 10">
            <a:extLst>
              <a:ext uri="{FF2B5EF4-FFF2-40B4-BE49-F238E27FC236}">
                <a16:creationId xmlns:a16="http://schemas.microsoft.com/office/drawing/2014/main" id="{E0F18E79-DAB1-4705-86F3-86A9E36A7B45}"/>
              </a:ext>
            </a:extLst>
          </p:cNvPr>
          <p:cNvSpPr txBox="1"/>
          <p:nvPr/>
        </p:nvSpPr>
        <p:spPr>
          <a:xfrm>
            <a:off x="3823272" y="991689"/>
            <a:ext cx="2478564" cy="830997"/>
          </a:xfrm>
          <a:prstGeom prst="rect">
            <a:avLst/>
          </a:prstGeom>
          <a:noFill/>
        </p:spPr>
        <p:txBody>
          <a:bodyPr wrap="none" rtlCol="0">
            <a:spAutoFit/>
          </a:bodyPr>
          <a:lstStyle/>
          <a:p>
            <a:r>
              <a:rPr lang="en-US" sz="2400" dirty="0"/>
              <a:t>Cabinets, boxes,</a:t>
            </a:r>
          </a:p>
          <a:p>
            <a:pPr algn="ctr"/>
            <a:r>
              <a:rPr lang="en-US" sz="2400" dirty="0"/>
              <a:t>closures</a:t>
            </a:r>
          </a:p>
        </p:txBody>
      </p:sp>
      <p:pic>
        <p:nvPicPr>
          <p:cNvPr id="4" name="Picture 3">
            <a:extLst>
              <a:ext uri="{FF2B5EF4-FFF2-40B4-BE49-F238E27FC236}">
                <a16:creationId xmlns:a16="http://schemas.microsoft.com/office/drawing/2014/main" id="{81016495-CF82-4CC1-9F7B-4346FFEA480D}"/>
              </a:ext>
            </a:extLst>
          </p:cNvPr>
          <p:cNvPicPr>
            <a:picLocks noChangeAspect="1"/>
          </p:cNvPicPr>
          <p:nvPr/>
        </p:nvPicPr>
        <p:blipFill>
          <a:blip r:embed="rId5"/>
          <a:stretch>
            <a:fillRect/>
          </a:stretch>
        </p:blipFill>
        <p:spPr>
          <a:xfrm>
            <a:off x="6678502" y="1637963"/>
            <a:ext cx="2269511" cy="1702133"/>
          </a:xfrm>
          <a:prstGeom prst="rect">
            <a:avLst/>
          </a:prstGeom>
        </p:spPr>
      </p:pic>
      <p:pic>
        <p:nvPicPr>
          <p:cNvPr id="12" name="Picture 11">
            <a:extLst>
              <a:ext uri="{FF2B5EF4-FFF2-40B4-BE49-F238E27FC236}">
                <a16:creationId xmlns:a16="http://schemas.microsoft.com/office/drawing/2014/main" id="{19259789-142E-4045-B152-4BDEE998F103}"/>
              </a:ext>
            </a:extLst>
          </p:cNvPr>
          <p:cNvPicPr>
            <a:picLocks noChangeAspect="1"/>
          </p:cNvPicPr>
          <p:nvPr/>
        </p:nvPicPr>
        <p:blipFill>
          <a:blip r:embed="rId6"/>
          <a:stretch>
            <a:fillRect/>
          </a:stretch>
        </p:blipFill>
        <p:spPr>
          <a:xfrm rot="5400000">
            <a:off x="8735841" y="2092883"/>
            <a:ext cx="3746683" cy="2810012"/>
          </a:xfrm>
          <a:prstGeom prst="rect">
            <a:avLst/>
          </a:prstGeom>
        </p:spPr>
      </p:pic>
      <p:pic>
        <p:nvPicPr>
          <p:cNvPr id="14" name="Picture 13">
            <a:extLst>
              <a:ext uri="{FF2B5EF4-FFF2-40B4-BE49-F238E27FC236}">
                <a16:creationId xmlns:a16="http://schemas.microsoft.com/office/drawing/2014/main" id="{8A3E469E-884F-4548-B302-37B0C4432C28}"/>
              </a:ext>
            </a:extLst>
          </p:cNvPr>
          <p:cNvPicPr>
            <a:picLocks noChangeAspect="1"/>
          </p:cNvPicPr>
          <p:nvPr/>
        </p:nvPicPr>
        <p:blipFill>
          <a:blip r:embed="rId7"/>
          <a:stretch>
            <a:fillRect/>
          </a:stretch>
        </p:blipFill>
        <p:spPr>
          <a:xfrm>
            <a:off x="6545365" y="3429000"/>
            <a:ext cx="2569185" cy="1926891"/>
          </a:xfrm>
          <a:prstGeom prst="rect">
            <a:avLst/>
          </a:prstGeom>
        </p:spPr>
      </p:pic>
      <p:sp>
        <p:nvSpPr>
          <p:cNvPr id="15" name="TextBox 14">
            <a:extLst>
              <a:ext uri="{FF2B5EF4-FFF2-40B4-BE49-F238E27FC236}">
                <a16:creationId xmlns:a16="http://schemas.microsoft.com/office/drawing/2014/main" id="{CE4D031E-9948-4F75-80AF-59ACFD4C6F47}"/>
              </a:ext>
            </a:extLst>
          </p:cNvPr>
          <p:cNvSpPr txBox="1"/>
          <p:nvPr/>
        </p:nvSpPr>
        <p:spPr>
          <a:xfrm>
            <a:off x="3670408" y="5373870"/>
            <a:ext cx="2630848" cy="461665"/>
          </a:xfrm>
          <a:prstGeom prst="rect">
            <a:avLst/>
          </a:prstGeom>
          <a:noFill/>
        </p:spPr>
        <p:txBody>
          <a:bodyPr wrap="none" rtlCol="0">
            <a:spAutoFit/>
          </a:bodyPr>
          <a:lstStyle/>
          <a:p>
            <a:r>
              <a:rPr lang="en-US" sz="2400" dirty="0"/>
              <a:t>G.652.D/G.657A2</a:t>
            </a:r>
          </a:p>
        </p:txBody>
      </p:sp>
      <p:sp>
        <p:nvSpPr>
          <p:cNvPr id="16" name="TextBox 15">
            <a:extLst>
              <a:ext uri="{FF2B5EF4-FFF2-40B4-BE49-F238E27FC236}">
                <a16:creationId xmlns:a16="http://schemas.microsoft.com/office/drawing/2014/main" id="{73B2112C-DA2E-4C3C-A8F3-6EA2C7269C79}"/>
              </a:ext>
            </a:extLst>
          </p:cNvPr>
          <p:cNvSpPr txBox="1"/>
          <p:nvPr/>
        </p:nvSpPr>
        <p:spPr>
          <a:xfrm>
            <a:off x="8881019" y="5379310"/>
            <a:ext cx="1399742" cy="461665"/>
          </a:xfrm>
          <a:prstGeom prst="rect">
            <a:avLst/>
          </a:prstGeom>
          <a:noFill/>
        </p:spPr>
        <p:txBody>
          <a:bodyPr wrap="none" rtlCol="0">
            <a:spAutoFit/>
          </a:bodyPr>
          <a:lstStyle/>
          <a:p>
            <a:r>
              <a:rPr lang="en-US" sz="2400" dirty="0"/>
              <a:t>G.657B3</a:t>
            </a:r>
          </a:p>
        </p:txBody>
      </p:sp>
      <p:sp>
        <p:nvSpPr>
          <p:cNvPr id="17" name="TextBox 16">
            <a:extLst>
              <a:ext uri="{FF2B5EF4-FFF2-40B4-BE49-F238E27FC236}">
                <a16:creationId xmlns:a16="http://schemas.microsoft.com/office/drawing/2014/main" id="{1BDB017D-8D37-4A74-9BE6-8680071A95FC}"/>
              </a:ext>
            </a:extLst>
          </p:cNvPr>
          <p:cNvSpPr txBox="1"/>
          <p:nvPr/>
        </p:nvSpPr>
        <p:spPr>
          <a:xfrm>
            <a:off x="7745570" y="1070886"/>
            <a:ext cx="3353803" cy="461665"/>
          </a:xfrm>
          <a:prstGeom prst="rect">
            <a:avLst/>
          </a:prstGeom>
          <a:noFill/>
        </p:spPr>
        <p:txBody>
          <a:bodyPr wrap="none" rtlCol="0">
            <a:spAutoFit/>
          </a:bodyPr>
          <a:lstStyle/>
          <a:p>
            <a:r>
              <a:rPr lang="en-US" sz="2400" dirty="0"/>
              <a:t>In homes and buildings</a:t>
            </a:r>
          </a:p>
        </p:txBody>
      </p:sp>
      <p:sp>
        <p:nvSpPr>
          <p:cNvPr id="18" name="Oval 17">
            <a:extLst>
              <a:ext uri="{FF2B5EF4-FFF2-40B4-BE49-F238E27FC236}">
                <a16:creationId xmlns:a16="http://schemas.microsoft.com/office/drawing/2014/main" id="{22DA1C21-CDA8-4D7C-8391-62D93DE15BC0}"/>
              </a:ext>
            </a:extLst>
          </p:cNvPr>
          <p:cNvSpPr/>
          <p:nvPr/>
        </p:nvSpPr>
        <p:spPr>
          <a:xfrm>
            <a:off x="2370990" y="5355891"/>
            <a:ext cx="551938" cy="4924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a:extLst>
              <a:ext uri="{FF2B5EF4-FFF2-40B4-BE49-F238E27FC236}">
                <a16:creationId xmlns:a16="http://schemas.microsoft.com/office/drawing/2014/main" id="{8BB6B055-F27E-4D62-8A41-3DBA2AF07F78}"/>
              </a:ext>
            </a:extLst>
          </p:cNvPr>
          <p:cNvSpPr/>
          <p:nvPr/>
        </p:nvSpPr>
        <p:spPr>
          <a:xfrm>
            <a:off x="5677155" y="5402459"/>
            <a:ext cx="551938" cy="4924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a:extLst>
              <a:ext uri="{FF2B5EF4-FFF2-40B4-BE49-F238E27FC236}">
                <a16:creationId xmlns:a16="http://schemas.microsoft.com/office/drawing/2014/main" id="{23D5586D-712A-4B68-BEC6-2F4BB6D2B708}"/>
              </a:ext>
            </a:extLst>
          </p:cNvPr>
          <p:cNvSpPr/>
          <p:nvPr/>
        </p:nvSpPr>
        <p:spPr>
          <a:xfrm>
            <a:off x="9728823" y="5373869"/>
            <a:ext cx="551938" cy="4924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71867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193" y="315448"/>
            <a:ext cx="4472353" cy="654919"/>
          </a:xfrm>
        </p:spPr>
        <p:txBody>
          <a:bodyPr>
            <a:normAutofit/>
          </a:bodyPr>
          <a:lstStyle/>
          <a:p>
            <a:r>
              <a:rPr lang="en-US" dirty="0"/>
              <a:t>Why Fiber? </a:t>
            </a:r>
          </a:p>
        </p:txBody>
      </p:sp>
      <p:grpSp>
        <p:nvGrpSpPr>
          <p:cNvPr id="24" name="Group 23"/>
          <p:cNvGrpSpPr/>
          <p:nvPr/>
        </p:nvGrpSpPr>
        <p:grpSpPr>
          <a:xfrm>
            <a:off x="931984" y="2267651"/>
            <a:ext cx="10515600" cy="2000548"/>
            <a:chOff x="628650" y="1282240"/>
            <a:chExt cx="7886700" cy="1500411"/>
          </a:xfrm>
        </p:grpSpPr>
        <p:sp>
          <p:nvSpPr>
            <p:cNvPr id="26" name="Title 1"/>
            <p:cNvSpPr txBox="1">
              <a:spLocks/>
            </p:cNvSpPr>
            <p:nvPr/>
          </p:nvSpPr>
          <p:spPr>
            <a:xfrm>
              <a:off x="628650" y="1282240"/>
              <a:ext cx="7886700" cy="1500411"/>
            </a:xfrm>
            <a:prstGeom prst="rect">
              <a:avLst/>
            </a:prstGeom>
          </p:spPr>
          <p:txBody>
            <a:bodyPr lIns="57150" tIns="28575" rIns="57150" bIns="28575" anchor="t">
              <a:spAutoFit/>
            </a:bodyPr>
            <a:lstStyle>
              <a:lvl1pPr algn="ctr" defTabSz="1097253" rtl="0" eaLnBrk="1" latinLnBrk="0" hangingPunct="1">
                <a:lnSpc>
                  <a:spcPct val="100000"/>
                </a:lnSpc>
                <a:spcBef>
                  <a:spcPct val="0"/>
                </a:spcBef>
                <a:buNone/>
                <a:defRPr sz="2800" b="1" i="0" kern="1200" cap="all" spc="100" baseline="0">
                  <a:solidFill>
                    <a:schemeClr val="tx1"/>
                  </a:solidFill>
                  <a:latin typeface="Arial" charset="0"/>
                  <a:ea typeface="Arial" charset="0"/>
                  <a:cs typeface="Arial" charset="0"/>
                </a:defRPr>
              </a:lvl1pPr>
            </a:lstStyle>
            <a:p>
              <a:r>
                <a:rPr lang="en-US" sz="12500" dirty="0">
                  <a:solidFill>
                    <a:srgbClr val="434345"/>
                  </a:solidFill>
                </a:rPr>
                <a:t>1</a:t>
              </a:r>
            </a:p>
          </p:txBody>
        </p:sp>
        <p:sp>
          <p:nvSpPr>
            <p:cNvPr id="27" name="Title 1"/>
            <p:cNvSpPr txBox="1">
              <a:spLocks/>
            </p:cNvSpPr>
            <p:nvPr/>
          </p:nvSpPr>
          <p:spPr>
            <a:xfrm>
              <a:off x="628650" y="1867264"/>
              <a:ext cx="7886700" cy="366446"/>
            </a:xfrm>
            <a:prstGeom prst="rect">
              <a:avLst/>
            </a:prstGeom>
          </p:spPr>
          <p:txBody>
            <a:bodyPr lIns="57150" tIns="28575" rIns="57150" bIns="28575" anchor="t">
              <a:spAutoFit/>
            </a:bodyPr>
            <a:lstStyle>
              <a:lvl1pPr algn="ctr" defTabSz="1097253" rtl="0" eaLnBrk="1" latinLnBrk="0" hangingPunct="1">
                <a:lnSpc>
                  <a:spcPct val="100000"/>
                </a:lnSpc>
                <a:spcBef>
                  <a:spcPct val="0"/>
                </a:spcBef>
                <a:buNone/>
                <a:defRPr sz="2800" b="1" i="0" kern="1200" cap="all" spc="100" baseline="0">
                  <a:solidFill>
                    <a:schemeClr val="tx1"/>
                  </a:solidFill>
                  <a:latin typeface="Arial" charset="0"/>
                  <a:ea typeface="Arial" charset="0"/>
                  <a:cs typeface="Arial" charset="0"/>
                </a:defRPr>
              </a:lvl1pPr>
            </a:lstStyle>
            <a:p>
              <a:r>
                <a:rPr lang="en-US" b="0" cap="none" spc="0" dirty="0"/>
                <a:t>Fiber is future proof</a:t>
              </a:r>
            </a:p>
          </p:txBody>
        </p:sp>
      </p:grpSp>
      <p:sp>
        <p:nvSpPr>
          <p:cNvPr id="7" name="Slide Number Placeholder 4"/>
          <p:cNvSpPr txBox="1">
            <a:spLocks/>
          </p:cNvSpPr>
          <p:nvPr/>
        </p:nvSpPr>
        <p:spPr>
          <a:xfrm>
            <a:off x="6435969" y="6450307"/>
            <a:ext cx="508000" cy="365125"/>
          </a:xfrm>
          <a:prstGeom prst="rect">
            <a:avLst/>
          </a:prstGeom>
        </p:spPr>
        <p:txBody>
          <a:bodyPr lIns="121917" tIns="60958" rIns="121917" bIns="6095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8B8FC6-801F-4484-882E-589AFAAB9056}" type="slidenum">
              <a:rPr lang="en-US" sz="1900">
                <a:solidFill>
                  <a:schemeClr val="bg2">
                    <a:lumMod val="50000"/>
                  </a:schemeClr>
                </a:solidFill>
                <a:latin typeface="Arial" panose="020B0604020202020204" pitchFamily="34" charset="0"/>
                <a:cs typeface="Arial" panose="020B0604020202020204" pitchFamily="34" charset="0"/>
              </a:rPr>
              <a:pPr/>
              <a:t>4</a:t>
            </a:fld>
            <a:endParaRPr lang="en-US" sz="19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055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4769" y="218395"/>
            <a:ext cx="8229600" cy="718271"/>
          </a:xfrm>
        </p:spPr>
        <p:txBody>
          <a:bodyPr>
            <a:normAutofit/>
          </a:bodyPr>
          <a:lstStyle/>
          <a:p>
            <a:r>
              <a:rPr lang="en-US" dirty="0"/>
              <a:t>What makes Bend Insensitive Fiber special?</a:t>
            </a:r>
            <a:endParaRPr lang="en-US" sz="2200" i="1" dirty="0">
              <a:solidFill>
                <a:srgbClr val="002060"/>
              </a:solidFill>
            </a:endParaRPr>
          </a:p>
        </p:txBody>
      </p:sp>
      <p:sp>
        <p:nvSpPr>
          <p:cNvPr id="2" name="Slide Number Placeholder 1"/>
          <p:cNvSpPr>
            <a:spLocks noGrp="1"/>
          </p:cNvSpPr>
          <p:nvPr>
            <p:ph type="sldNum" sz="quarter" idx="12"/>
          </p:nvPr>
        </p:nvSpPr>
        <p:spPr/>
        <p:txBody>
          <a:bodyPr/>
          <a:lstStyle/>
          <a:p>
            <a:pPr>
              <a:defRPr/>
            </a:pPr>
            <a:fld id="{7047EC89-AF67-4921-971C-7CD482828778}" type="slidenum">
              <a:rPr lang="en-US" smtClean="0"/>
              <a:pPr>
                <a:defRPr/>
              </a:pPr>
              <a:t>40</a:t>
            </a:fld>
            <a:endParaRPr lang="en-US"/>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0790" y="2184253"/>
            <a:ext cx="3402545" cy="132715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53935" y="2314575"/>
            <a:ext cx="2216785" cy="1196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375660" y="4575572"/>
            <a:ext cx="6440274" cy="369332"/>
          </a:xfrm>
          <a:prstGeom prst="rect">
            <a:avLst/>
          </a:prstGeom>
          <a:noFill/>
        </p:spPr>
        <p:txBody>
          <a:bodyPr wrap="square" rtlCol="0">
            <a:spAutoFit/>
          </a:bodyPr>
          <a:lstStyle/>
          <a:p>
            <a:r>
              <a:rPr lang="en-US" dirty="0"/>
              <a:t>Representative index of refraction profiles (not exact)</a:t>
            </a:r>
          </a:p>
        </p:txBody>
      </p:sp>
      <p:sp>
        <p:nvSpPr>
          <p:cNvPr id="9" name="TextBox 8"/>
          <p:cNvSpPr txBox="1"/>
          <p:nvPr/>
        </p:nvSpPr>
        <p:spPr>
          <a:xfrm>
            <a:off x="1844041" y="3606047"/>
            <a:ext cx="4449951" cy="646331"/>
          </a:xfrm>
          <a:prstGeom prst="rect">
            <a:avLst/>
          </a:prstGeom>
          <a:noFill/>
        </p:spPr>
        <p:txBody>
          <a:bodyPr wrap="square" rtlCol="0">
            <a:spAutoFit/>
          </a:bodyPr>
          <a:lstStyle/>
          <a:p>
            <a:pPr algn="ctr"/>
            <a:r>
              <a:rPr lang="en-US" dirty="0"/>
              <a:t>Standard Single-mode fiber</a:t>
            </a:r>
          </a:p>
          <a:p>
            <a:pPr algn="ctr"/>
            <a:r>
              <a:rPr lang="en-US" dirty="0"/>
              <a:t>Allows light to leak out during bending</a:t>
            </a:r>
          </a:p>
        </p:txBody>
      </p:sp>
      <p:sp>
        <p:nvSpPr>
          <p:cNvPr id="10" name="TextBox 9"/>
          <p:cNvSpPr txBox="1"/>
          <p:nvPr/>
        </p:nvSpPr>
        <p:spPr>
          <a:xfrm>
            <a:off x="6713085" y="3606047"/>
            <a:ext cx="3762568" cy="646331"/>
          </a:xfrm>
          <a:prstGeom prst="rect">
            <a:avLst/>
          </a:prstGeom>
          <a:noFill/>
        </p:spPr>
        <p:txBody>
          <a:bodyPr wrap="none" rtlCol="0">
            <a:spAutoFit/>
          </a:bodyPr>
          <a:lstStyle/>
          <a:p>
            <a:pPr algn="ctr"/>
            <a:r>
              <a:rPr lang="en-US" dirty="0"/>
              <a:t>Bend insensitive fiber</a:t>
            </a:r>
          </a:p>
          <a:p>
            <a:pPr algn="ctr"/>
            <a:r>
              <a:rPr lang="en-US" dirty="0"/>
              <a:t>More complex profile captures light</a:t>
            </a:r>
          </a:p>
        </p:txBody>
      </p:sp>
    </p:spTree>
    <p:extLst>
      <p:ext uri="{BB962C8B-B14F-4D97-AF65-F5344CB8AC3E}">
        <p14:creationId xmlns:p14="http://schemas.microsoft.com/office/powerpoint/2010/main" val="25828192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4C4DB-8BCB-4CE9-BF84-4632468E25C8}"/>
              </a:ext>
            </a:extLst>
          </p:cNvPr>
          <p:cNvSpPr>
            <a:spLocks noGrp="1"/>
          </p:cNvSpPr>
          <p:nvPr>
            <p:ph type="title"/>
          </p:nvPr>
        </p:nvSpPr>
        <p:spPr>
          <a:xfrm>
            <a:off x="523876" y="468316"/>
            <a:ext cx="10515600" cy="492125"/>
          </a:xfrm>
        </p:spPr>
        <p:txBody>
          <a:bodyPr>
            <a:normAutofit fontScale="90000"/>
          </a:bodyPr>
          <a:lstStyle/>
          <a:p>
            <a:r>
              <a:rPr lang="en-US" sz="3733" dirty="0"/>
              <a:t>Different fibers can be spliced</a:t>
            </a:r>
          </a:p>
        </p:txBody>
      </p:sp>
      <p:sp>
        <p:nvSpPr>
          <p:cNvPr id="3" name="Content Placeholder 2">
            <a:extLst>
              <a:ext uri="{FF2B5EF4-FFF2-40B4-BE49-F238E27FC236}">
                <a16:creationId xmlns:a16="http://schemas.microsoft.com/office/drawing/2014/main" id="{07E5AA97-B136-4020-86F2-225E06336DD3}"/>
              </a:ext>
            </a:extLst>
          </p:cNvPr>
          <p:cNvSpPr>
            <a:spLocks noGrp="1"/>
          </p:cNvSpPr>
          <p:nvPr>
            <p:ph idx="1"/>
          </p:nvPr>
        </p:nvSpPr>
        <p:spPr>
          <a:xfrm>
            <a:off x="217170" y="1825625"/>
            <a:ext cx="6029324" cy="3535647"/>
          </a:xfrm>
        </p:spPr>
        <p:txBody>
          <a:bodyPr>
            <a:normAutofit/>
          </a:bodyPr>
          <a:lstStyle/>
          <a:p>
            <a:r>
              <a:rPr lang="en-US" dirty="0"/>
              <a:t>Single-mode fibers from different manufacturers can be spliced together </a:t>
            </a:r>
          </a:p>
          <a:p>
            <a:r>
              <a:rPr lang="en-US" dirty="0"/>
              <a:t>G.652D and G.657 can be spliced together</a:t>
            </a:r>
          </a:p>
          <a:p>
            <a:r>
              <a:rPr lang="en-US" dirty="0"/>
              <a:t>Fibers with different mode field diameters may show a “gainer”</a:t>
            </a:r>
          </a:p>
          <a:p>
            <a:pPr lvl="1"/>
            <a:r>
              <a:rPr lang="en-US" dirty="0"/>
              <a:t>These don’t typically affect network performance</a:t>
            </a:r>
          </a:p>
          <a:p>
            <a:r>
              <a:rPr lang="en-US" dirty="0">
                <a:solidFill>
                  <a:srgbClr val="FF0000"/>
                </a:solidFill>
              </a:rPr>
              <a:t>Do not </a:t>
            </a:r>
            <a:r>
              <a:rPr lang="en-US" dirty="0"/>
              <a:t>splice single-mode to multimode fibers together</a:t>
            </a:r>
          </a:p>
        </p:txBody>
      </p:sp>
      <p:pic>
        <p:nvPicPr>
          <p:cNvPr id="5" name="Picture 4">
            <a:extLst>
              <a:ext uri="{FF2B5EF4-FFF2-40B4-BE49-F238E27FC236}">
                <a16:creationId xmlns:a16="http://schemas.microsoft.com/office/drawing/2014/main" id="{EF1CE3DE-CAA1-4CC4-9136-C69D1BD1A2C9}"/>
              </a:ext>
            </a:extLst>
          </p:cNvPr>
          <p:cNvPicPr>
            <a:picLocks noChangeAspect="1"/>
          </p:cNvPicPr>
          <p:nvPr/>
        </p:nvPicPr>
        <p:blipFill>
          <a:blip r:embed="rId2"/>
          <a:stretch>
            <a:fillRect/>
          </a:stretch>
        </p:blipFill>
        <p:spPr>
          <a:xfrm>
            <a:off x="6690909" y="1825625"/>
            <a:ext cx="4786716" cy="3439193"/>
          </a:xfrm>
          <a:prstGeom prst="rect">
            <a:avLst/>
          </a:prstGeom>
        </p:spPr>
      </p:pic>
    </p:spTree>
    <p:extLst>
      <p:ext uri="{BB962C8B-B14F-4D97-AF65-F5344CB8AC3E}">
        <p14:creationId xmlns:p14="http://schemas.microsoft.com/office/powerpoint/2010/main" val="2256886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235203" y="6248400"/>
            <a:ext cx="1897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1267" name="Rectangle 3"/>
          <p:cNvSpPr>
            <a:spLocks noChangeArrowheads="1"/>
          </p:cNvSpPr>
          <p:nvPr/>
        </p:nvSpPr>
        <p:spPr bwMode="auto">
          <a:xfrm>
            <a:off x="4673600" y="62484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1268" name="Rectangle 4"/>
          <p:cNvSpPr>
            <a:spLocks noChangeArrowheads="1"/>
          </p:cNvSpPr>
          <p:nvPr/>
        </p:nvSpPr>
        <p:spPr bwMode="auto">
          <a:xfrm>
            <a:off x="2336800" y="1905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sz="4800">
              <a:solidFill>
                <a:schemeClr val="bg2"/>
              </a:solidFill>
              <a:latin typeface="Arial Narrow" pitchFamily="34" charset="0"/>
            </a:endParaRPr>
          </a:p>
        </p:txBody>
      </p:sp>
      <p:grpSp>
        <p:nvGrpSpPr>
          <p:cNvPr id="11269" name="Group 5"/>
          <p:cNvGrpSpPr>
            <a:grpSpLocks/>
          </p:cNvGrpSpPr>
          <p:nvPr/>
        </p:nvGrpSpPr>
        <p:grpSpPr bwMode="auto">
          <a:xfrm>
            <a:off x="2843212" y="1812530"/>
            <a:ext cx="6505575" cy="2252662"/>
            <a:chOff x="758" y="1508"/>
            <a:chExt cx="4098" cy="1419"/>
          </a:xfrm>
        </p:grpSpPr>
        <p:sp>
          <p:nvSpPr>
            <p:cNvPr id="11273" name="Freeform 6"/>
            <p:cNvSpPr>
              <a:spLocks/>
            </p:cNvSpPr>
            <p:nvPr/>
          </p:nvSpPr>
          <p:spPr bwMode="auto">
            <a:xfrm>
              <a:off x="1404" y="1986"/>
              <a:ext cx="1150" cy="463"/>
            </a:xfrm>
            <a:custGeom>
              <a:avLst/>
              <a:gdLst>
                <a:gd name="T0" fmla="*/ 0 w 1150"/>
                <a:gd name="T1" fmla="*/ 462 h 463"/>
                <a:gd name="T2" fmla="*/ 125 w 1150"/>
                <a:gd name="T3" fmla="*/ 393 h 463"/>
                <a:gd name="T4" fmla="*/ 267 w 1150"/>
                <a:gd name="T5" fmla="*/ 354 h 463"/>
                <a:gd name="T6" fmla="*/ 552 w 1150"/>
                <a:gd name="T7" fmla="*/ 305 h 463"/>
                <a:gd name="T8" fmla="*/ 677 w 1150"/>
                <a:gd name="T9" fmla="*/ 295 h 463"/>
                <a:gd name="T10" fmla="*/ 775 w 1150"/>
                <a:gd name="T11" fmla="*/ 285 h 463"/>
                <a:gd name="T12" fmla="*/ 846 w 1150"/>
                <a:gd name="T13" fmla="*/ 285 h 463"/>
                <a:gd name="T14" fmla="*/ 873 w 1150"/>
                <a:gd name="T15" fmla="*/ 285 h 463"/>
                <a:gd name="T16" fmla="*/ 962 w 1150"/>
                <a:gd name="T17" fmla="*/ 285 h 463"/>
                <a:gd name="T18" fmla="*/ 962 w 1150"/>
                <a:gd name="T19" fmla="*/ 334 h 463"/>
                <a:gd name="T20" fmla="*/ 1149 w 1150"/>
                <a:gd name="T21" fmla="*/ 236 h 463"/>
                <a:gd name="T22" fmla="*/ 962 w 1150"/>
                <a:gd name="T23" fmla="*/ 128 h 463"/>
                <a:gd name="T24" fmla="*/ 962 w 1150"/>
                <a:gd name="T25" fmla="*/ 177 h 463"/>
                <a:gd name="T26" fmla="*/ 873 w 1150"/>
                <a:gd name="T27" fmla="*/ 177 h 463"/>
                <a:gd name="T28" fmla="*/ 846 w 1150"/>
                <a:gd name="T29" fmla="*/ 177 h 463"/>
                <a:gd name="T30" fmla="*/ 775 w 1150"/>
                <a:gd name="T31" fmla="*/ 167 h 463"/>
                <a:gd name="T32" fmla="*/ 677 w 1150"/>
                <a:gd name="T33" fmla="*/ 157 h 463"/>
                <a:gd name="T34" fmla="*/ 552 w 1150"/>
                <a:gd name="T35" fmla="*/ 147 h 463"/>
                <a:gd name="T36" fmla="*/ 267 w 1150"/>
                <a:gd name="T37" fmla="*/ 88 h 463"/>
                <a:gd name="T38" fmla="*/ 125 w 1150"/>
                <a:gd name="T39" fmla="*/ 49 h 463"/>
                <a:gd name="T40" fmla="*/ 0 w 1150"/>
                <a:gd name="T41" fmla="*/ 0 h 463"/>
                <a:gd name="T42" fmla="*/ 0 w 1150"/>
                <a:gd name="T43" fmla="*/ 462 h 4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150"/>
                <a:gd name="T67" fmla="*/ 0 h 463"/>
                <a:gd name="T68" fmla="*/ 1150 w 1150"/>
                <a:gd name="T69" fmla="*/ 463 h 4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150" h="463">
                  <a:moveTo>
                    <a:pt x="0" y="462"/>
                  </a:moveTo>
                  <a:lnTo>
                    <a:pt x="125" y="393"/>
                  </a:lnTo>
                  <a:lnTo>
                    <a:pt x="267" y="354"/>
                  </a:lnTo>
                  <a:lnTo>
                    <a:pt x="552" y="305"/>
                  </a:lnTo>
                  <a:lnTo>
                    <a:pt x="677" y="295"/>
                  </a:lnTo>
                  <a:lnTo>
                    <a:pt x="775" y="285"/>
                  </a:lnTo>
                  <a:lnTo>
                    <a:pt x="846" y="285"/>
                  </a:lnTo>
                  <a:lnTo>
                    <a:pt x="873" y="285"/>
                  </a:lnTo>
                  <a:lnTo>
                    <a:pt x="962" y="285"/>
                  </a:lnTo>
                  <a:lnTo>
                    <a:pt x="962" y="334"/>
                  </a:lnTo>
                  <a:lnTo>
                    <a:pt x="1149" y="236"/>
                  </a:lnTo>
                  <a:lnTo>
                    <a:pt x="962" y="128"/>
                  </a:lnTo>
                  <a:lnTo>
                    <a:pt x="962" y="177"/>
                  </a:lnTo>
                  <a:lnTo>
                    <a:pt x="873" y="177"/>
                  </a:lnTo>
                  <a:lnTo>
                    <a:pt x="846" y="177"/>
                  </a:lnTo>
                  <a:lnTo>
                    <a:pt x="775" y="167"/>
                  </a:lnTo>
                  <a:lnTo>
                    <a:pt x="677" y="157"/>
                  </a:lnTo>
                  <a:lnTo>
                    <a:pt x="552" y="147"/>
                  </a:lnTo>
                  <a:lnTo>
                    <a:pt x="267" y="88"/>
                  </a:lnTo>
                  <a:lnTo>
                    <a:pt x="125" y="49"/>
                  </a:lnTo>
                  <a:lnTo>
                    <a:pt x="0" y="0"/>
                  </a:lnTo>
                  <a:lnTo>
                    <a:pt x="0" y="462"/>
                  </a:lnTo>
                </a:path>
              </a:pathLst>
            </a:custGeom>
            <a:gradFill rotWithShape="0">
              <a:gsLst>
                <a:gs pos="0">
                  <a:srgbClr val="F6BF69"/>
                </a:gs>
                <a:gs pos="100000">
                  <a:srgbClr val="7B5F34"/>
                </a:gs>
              </a:gsLst>
              <a:lin ang="0" scaled="1"/>
            </a:gradFill>
            <a:ln w="12700" cap="rnd" cmpd="sng">
              <a:solidFill>
                <a:srgbClr val="000080"/>
              </a:solidFill>
              <a:prstDash val="solid"/>
              <a:round/>
              <a:headEnd/>
              <a:tailEnd/>
            </a:ln>
          </p:spPr>
          <p:txBody>
            <a:bodyPr/>
            <a:lstStyle/>
            <a:p>
              <a:endParaRPr lang="en-US"/>
            </a:p>
          </p:txBody>
        </p:sp>
        <p:sp>
          <p:nvSpPr>
            <p:cNvPr id="11274" name="Oval 7"/>
            <p:cNvSpPr>
              <a:spLocks noChangeArrowheads="1"/>
            </p:cNvSpPr>
            <p:nvPr/>
          </p:nvSpPr>
          <p:spPr bwMode="auto">
            <a:xfrm>
              <a:off x="4417" y="1512"/>
              <a:ext cx="439" cy="1409"/>
            </a:xfrm>
            <a:prstGeom prst="ellipse">
              <a:avLst/>
            </a:prstGeom>
            <a:noFill/>
            <a:ln w="127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1275" name="Line 8"/>
            <p:cNvSpPr>
              <a:spLocks noChangeShapeType="1"/>
            </p:cNvSpPr>
            <p:nvPr/>
          </p:nvSpPr>
          <p:spPr bwMode="auto">
            <a:xfrm>
              <a:off x="948" y="1508"/>
              <a:ext cx="3677" cy="0"/>
            </a:xfrm>
            <a:prstGeom prst="line">
              <a:avLst/>
            </a:prstGeom>
            <a:noFill/>
            <a:ln w="12700">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76" name="Line 9"/>
            <p:cNvSpPr>
              <a:spLocks noChangeShapeType="1"/>
            </p:cNvSpPr>
            <p:nvPr/>
          </p:nvSpPr>
          <p:spPr bwMode="auto">
            <a:xfrm>
              <a:off x="948" y="2927"/>
              <a:ext cx="3677" cy="0"/>
            </a:xfrm>
            <a:prstGeom prst="line">
              <a:avLst/>
            </a:prstGeom>
            <a:noFill/>
            <a:ln w="12700">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77" name="Line 10"/>
            <p:cNvSpPr>
              <a:spLocks noChangeShapeType="1"/>
            </p:cNvSpPr>
            <p:nvPr/>
          </p:nvSpPr>
          <p:spPr bwMode="auto">
            <a:xfrm>
              <a:off x="997" y="1978"/>
              <a:ext cx="3431" cy="0"/>
            </a:xfrm>
            <a:prstGeom prst="line">
              <a:avLst/>
            </a:prstGeom>
            <a:noFill/>
            <a:ln w="12700">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1278" name="Line 11"/>
            <p:cNvSpPr>
              <a:spLocks noChangeShapeType="1"/>
            </p:cNvSpPr>
            <p:nvPr/>
          </p:nvSpPr>
          <p:spPr bwMode="auto">
            <a:xfrm>
              <a:off x="992" y="2463"/>
              <a:ext cx="3430" cy="0"/>
            </a:xfrm>
            <a:prstGeom prst="line">
              <a:avLst/>
            </a:prstGeom>
            <a:noFill/>
            <a:ln w="12700">
              <a:solidFill>
                <a:srgbClr val="00008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1279" name="Group 12"/>
            <p:cNvGrpSpPr>
              <a:grpSpLocks/>
            </p:cNvGrpSpPr>
            <p:nvPr/>
          </p:nvGrpSpPr>
          <p:grpSpPr bwMode="auto">
            <a:xfrm>
              <a:off x="758" y="1512"/>
              <a:ext cx="439" cy="1409"/>
              <a:chOff x="758" y="1512"/>
              <a:chExt cx="439" cy="1409"/>
            </a:xfrm>
          </p:grpSpPr>
          <p:sp>
            <p:nvSpPr>
              <p:cNvPr id="11280" name="Oval 13"/>
              <p:cNvSpPr>
                <a:spLocks noChangeArrowheads="1"/>
              </p:cNvSpPr>
              <p:nvPr/>
            </p:nvSpPr>
            <p:spPr bwMode="auto">
              <a:xfrm>
                <a:off x="758" y="1512"/>
                <a:ext cx="439" cy="1409"/>
              </a:xfrm>
              <a:prstGeom prst="ellipse">
                <a:avLst/>
              </a:prstGeom>
              <a:noFill/>
              <a:ln w="127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1281" name="Oval 14"/>
              <p:cNvSpPr>
                <a:spLocks noChangeArrowheads="1"/>
              </p:cNvSpPr>
              <p:nvPr/>
            </p:nvSpPr>
            <p:spPr bwMode="auto">
              <a:xfrm>
                <a:off x="925" y="1978"/>
                <a:ext cx="105" cy="476"/>
              </a:xfrm>
              <a:prstGeom prst="ellipse">
                <a:avLst/>
              </a:prstGeom>
              <a:noFill/>
              <a:ln w="12700">
                <a:solidFill>
                  <a:srgbClr val="000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grpSp>
      </p:grpSp>
      <p:sp>
        <p:nvSpPr>
          <p:cNvPr id="11270" name="Rectangle 15"/>
          <p:cNvSpPr>
            <a:spLocks noGrp="1" noChangeArrowheads="1"/>
          </p:cNvSpPr>
          <p:nvPr>
            <p:ph type="title"/>
          </p:nvPr>
        </p:nvSpPr>
        <p:spPr>
          <a:xfrm>
            <a:off x="787400" y="237335"/>
            <a:ext cx="7772400" cy="765175"/>
          </a:xfrm>
        </p:spPr>
        <p:txBody>
          <a:bodyPr>
            <a:normAutofit/>
          </a:bodyPr>
          <a:lstStyle/>
          <a:p>
            <a:pPr eaLnBrk="1" hangingPunct="1"/>
            <a:r>
              <a:rPr lang="en-US" altLang="en-US" sz="2800" dirty="0"/>
              <a:t>Intrinsic Attenuation - “Absorption”</a:t>
            </a:r>
          </a:p>
        </p:txBody>
      </p:sp>
      <p:sp>
        <p:nvSpPr>
          <p:cNvPr id="55303" name="Rectangle 16"/>
          <p:cNvSpPr>
            <a:spLocks noChangeArrowheads="1"/>
          </p:cNvSpPr>
          <p:nvPr/>
        </p:nvSpPr>
        <p:spPr bwMode="auto">
          <a:xfrm>
            <a:off x="2122484" y="4320780"/>
            <a:ext cx="81915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tx1"/>
              </a:buClr>
              <a:defRPr/>
            </a:pPr>
            <a:r>
              <a:rPr lang="en-US" sz="2000" dirty="0"/>
              <a:t>Natural impurities (OH ions) in the glass absorb light energy</a:t>
            </a:r>
          </a:p>
          <a:p>
            <a:pPr marL="342900" indent="-342900">
              <a:spcBef>
                <a:spcPct val="20000"/>
              </a:spcBef>
              <a:buClr>
                <a:schemeClr val="tx1"/>
              </a:buClr>
              <a:defRPr/>
            </a:pPr>
            <a:r>
              <a:rPr lang="en-US" sz="2000" dirty="0"/>
              <a:t>1 ppm causes 40 dB/km loss @ 1383 nm</a:t>
            </a:r>
          </a:p>
        </p:txBody>
      </p:sp>
      <p:sp>
        <p:nvSpPr>
          <p:cNvPr id="11272" name="Footer Placeholder 3"/>
          <p:cNvSpPr>
            <a:spLocks noGrp="1"/>
          </p:cNvSpPr>
          <p:nvPr>
            <p:ph type="ftr" sz="quarter" idx="4294967295"/>
          </p:nvPr>
        </p:nvSpPr>
        <p:spPr>
          <a:xfrm>
            <a:off x="1905000" y="6477000"/>
            <a:ext cx="8763000" cy="381000"/>
          </a:xfrm>
          <a:prstGeom prst="rect">
            <a:avLst/>
          </a:prstGeom>
          <a:noFill/>
        </p:spPr>
        <p:txBody>
          <a:bodyPr/>
          <a:lstStyle>
            <a:lvl1pPr defTabSz="1006475">
              <a:defRPr sz="2400">
                <a:solidFill>
                  <a:schemeClr val="tx1"/>
                </a:solidFill>
                <a:latin typeface="Helvetica Neue Light" charset="0"/>
              </a:defRPr>
            </a:lvl1pPr>
            <a:lvl2pPr marL="742950" indent="-285750" defTabSz="1006475">
              <a:defRPr sz="2400">
                <a:solidFill>
                  <a:schemeClr val="tx1"/>
                </a:solidFill>
                <a:latin typeface="Helvetica Neue Light" charset="0"/>
              </a:defRPr>
            </a:lvl2pPr>
            <a:lvl3pPr marL="1143000" indent="-228600" defTabSz="1006475">
              <a:defRPr sz="2400">
                <a:solidFill>
                  <a:schemeClr val="tx1"/>
                </a:solidFill>
                <a:latin typeface="Helvetica Neue Light" charset="0"/>
              </a:defRPr>
            </a:lvl3pPr>
            <a:lvl4pPr marL="1600200" indent="-228600" defTabSz="1006475">
              <a:defRPr sz="2400">
                <a:solidFill>
                  <a:schemeClr val="tx1"/>
                </a:solidFill>
                <a:latin typeface="Helvetica Neue Light" charset="0"/>
              </a:defRPr>
            </a:lvl4pPr>
            <a:lvl5pPr marL="2057400" indent="-228600" defTabSz="1006475">
              <a:defRPr sz="2400">
                <a:solidFill>
                  <a:schemeClr val="tx1"/>
                </a:solidFill>
                <a:latin typeface="Helvetica Neue Light" charset="0"/>
              </a:defRPr>
            </a:lvl5pPr>
            <a:lvl6pPr marL="2514600" indent="-228600" defTabSz="1006475" eaLnBrk="0" fontAlgn="base" hangingPunct="0">
              <a:spcBef>
                <a:spcPct val="50000"/>
              </a:spcBef>
              <a:spcAft>
                <a:spcPct val="0"/>
              </a:spcAft>
              <a:defRPr sz="2400">
                <a:solidFill>
                  <a:schemeClr val="tx1"/>
                </a:solidFill>
                <a:latin typeface="Helvetica Neue Light" charset="0"/>
              </a:defRPr>
            </a:lvl6pPr>
            <a:lvl7pPr marL="2971800" indent="-228600" defTabSz="1006475" eaLnBrk="0" fontAlgn="base" hangingPunct="0">
              <a:spcBef>
                <a:spcPct val="50000"/>
              </a:spcBef>
              <a:spcAft>
                <a:spcPct val="0"/>
              </a:spcAft>
              <a:defRPr sz="2400">
                <a:solidFill>
                  <a:schemeClr val="tx1"/>
                </a:solidFill>
                <a:latin typeface="Helvetica Neue Light" charset="0"/>
              </a:defRPr>
            </a:lvl7pPr>
            <a:lvl8pPr marL="3429000" indent="-228600" defTabSz="1006475" eaLnBrk="0" fontAlgn="base" hangingPunct="0">
              <a:spcBef>
                <a:spcPct val="50000"/>
              </a:spcBef>
              <a:spcAft>
                <a:spcPct val="0"/>
              </a:spcAft>
              <a:defRPr sz="2400">
                <a:solidFill>
                  <a:schemeClr val="tx1"/>
                </a:solidFill>
                <a:latin typeface="Helvetica Neue Light" charset="0"/>
              </a:defRPr>
            </a:lvl8pPr>
            <a:lvl9pPr marL="3886200" indent="-228600" defTabSz="1006475" eaLnBrk="0" fontAlgn="base" hangingPunct="0">
              <a:spcBef>
                <a:spcPct val="50000"/>
              </a:spcBef>
              <a:spcAft>
                <a:spcPct val="0"/>
              </a:spcAft>
              <a:defRPr sz="2400">
                <a:solidFill>
                  <a:schemeClr val="tx1"/>
                </a:solidFill>
                <a:latin typeface="Helvetica Neue Light" charset="0"/>
              </a:defRPr>
            </a:lvl9pPr>
          </a:lstStyle>
          <a:p>
            <a:r>
              <a:rPr lang="en-US" altLang="en-US" sz="1200">
                <a:latin typeface="Verdana" pitchFamily="34" charset="0"/>
              </a:rPr>
              <a:t>OFS Proprietary 				 		</a:t>
            </a:r>
            <a:r>
              <a:rPr lang="en-US" altLang="en-US" sz="1300">
                <a:latin typeface="Verdana" pitchFamily="34" charset="0"/>
              </a:rPr>
              <a:t>Page </a:t>
            </a:r>
            <a:fld id="{28329E01-7B0E-4C9A-848C-B7AB781130ED}" type="slidenum">
              <a:rPr lang="en-US" altLang="en-US" sz="1300">
                <a:latin typeface="Verdana" pitchFamily="34" charset="0"/>
              </a:rPr>
              <a:pPr/>
              <a:t>42</a:t>
            </a:fld>
            <a:endParaRPr lang="en-US" altLang="en-US" sz="1300">
              <a:latin typeface="Verdana" pitchFamily="34" charset="0"/>
            </a:endParaRPr>
          </a:p>
        </p:txBody>
      </p:sp>
    </p:spTree>
    <p:extLst>
      <p:ext uri="{BB962C8B-B14F-4D97-AF65-F5344CB8AC3E}">
        <p14:creationId xmlns:p14="http://schemas.microsoft.com/office/powerpoint/2010/main" val="3741258281"/>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14808" y="1402351"/>
            <a:ext cx="8137346" cy="500175"/>
          </a:xfrm>
          <a:prstGeom prst="rect">
            <a:avLst/>
          </a:prstGeom>
          <a:noFill/>
          <a:ln w="3175">
            <a:noFill/>
            <a:miter lim="800000"/>
            <a:headEnd/>
            <a:tailEnd/>
          </a:ln>
        </p:spPr>
      </p:pic>
      <p:sp>
        <p:nvSpPr>
          <p:cNvPr id="23555" name="Rectangle 3"/>
          <p:cNvSpPr>
            <a:spLocks noGrp="1" noChangeArrowheads="1"/>
          </p:cNvSpPr>
          <p:nvPr>
            <p:ph type="title"/>
          </p:nvPr>
        </p:nvSpPr>
        <p:spPr>
          <a:xfrm>
            <a:off x="357681" y="130580"/>
            <a:ext cx="8030798" cy="606391"/>
          </a:xfrm>
        </p:spPr>
        <p:txBody>
          <a:bodyPr>
            <a:noAutofit/>
          </a:bodyPr>
          <a:lstStyle/>
          <a:p>
            <a:pPr>
              <a:lnSpc>
                <a:spcPct val="100000"/>
              </a:lnSpc>
            </a:pPr>
            <a:r>
              <a:rPr lang="en-US" sz="2800" dirty="0"/>
              <a:t>The entire optical spectrum will be needed</a:t>
            </a:r>
            <a:endParaRPr lang="en-US" sz="2800" i="1" dirty="0">
              <a:solidFill>
                <a:schemeClr val="tx1"/>
              </a:solidFill>
            </a:endParaRPr>
          </a:p>
        </p:txBody>
      </p:sp>
      <p:sp>
        <p:nvSpPr>
          <p:cNvPr id="23556" name="Text Box 6"/>
          <p:cNvSpPr txBox="1">
            <a:spLocks noChangeArrowheads="1"/>
          </p:cNvSpPr>
          <p:nvPr/>
        </p:nvSpPr>
        <p:spPr bwMode="auto">
          <a:xfrm>
            <a:off x="5043064" y="1097548"/>
            <a:ext cx="2820772" cy="338554"/>
          </a:xfrm>
          <a:prstGeom prst="rect">
            <a:avLst/>
          </a:prstGeom>
          <a:solidFill>
            <a:schemeClr val="bg1"/>
          </a:solidFill>
          <a:ln w="3175">
            <a:noFill/>
            <a:miter lim="800000"/>
            <a:headEnd/>
            <a:tailEnd/>
          </a:ln>
        </p:spPr>
        <p:txBody>
          <a:bodyPr wrap="none">
            <a:spAutoFit/>
          </a:bodyPr>
          <a:lstStyle/>
          <a:p>
            <a:pPr eaLnBrk="0" hangingPunct="0">
              <a:spcBef>
                <a:spcPct val="50000"/>
              </a:spcBef>
            </a:pPr>
            <a:r>
              <a:rPr lang="en-US" sz="1600" b="1" i="1" dirty="0">
                <a:solidFill>
                  <a:prstClr val="black"/>
                </a:solidFill>
                <a:latin typeface="Helvetica Neue Light" charset="0"/>
              </a:rPr>
              <a:t>ITU-T Wavelength Bands (nm)</a:t>
            </a:r>
            <a:endParaRPr lang="en-US" sz="1600" b="1" i="1" dirty="0">
              <a:solidFill>
                <a:srgbClr val="0036E2"/>
              </a:solidFill>
              <a:latin typeface="Helvetica Neue Light" charset="0"/>
            </a:endParaRPr>
          </a:p>
        </p:txBody>
      </p:sp>
      <p:sp>
        <p:nvSpPr>
          <p:cNvPr id="23568" name="Text Box 5"/>
          <p:cNvSpPr txBox="1">
            <a:spLocks noChangeArrowheads="1"/>
          </p:cNvSpPr>
          <p:nvPr/>
        </p:nvSpPr>
        <p:spPr bwMode="auto">
          <a:xfrm>
            <a:off x="3489332" y="1929304"/>
            <a:ext cx="6821847" cy="153888"/>
          </a:xfrm>
          <a:prstGeom prst="rect">
            <a:avLst/>
          </a:prstGeom>
          <a:solidFill>
            <a:schemeClr val="bg1"/>
          </a:solidFill>
          <a:ln w="3175">
            <a:noFill/>
            <a:miter lim="800000"/>
            <a:headEnd/>
            <a:tailEnd/>
          </a:ln>
        </p:spPr>
        <p:txBody>
          <a:bodyPr wrap="square" tIns="0" bIns="0">
            <a:spAutoFit/>
          </a:bodyPr>
          <a:lstStyle/>
          <a:p>
            <a:pPr algn="dist" eaLnBrk="0" hangingPunct="0">
              <a:spcBef>
                <a:spcPct val="50000"/>
              </a:spcBef>
            </a:pPr>
            <a:r>
              <a:rPr lang="en-US" sz="1000" b="1" dirty="0">
                <a:solidFill>
                  <a:prstClr val="black"/>
                </a:solidFill>
                <a:latin typeface="Helvetica Neue Light" charset="0"/>
              </a:rPr>
              <a:t>1260 1280 1300 1320 1340 1360 1380 1400 1420 1440 1460 1480 1500 1520 1540 1560 1580 1600 1620 </a:t>
            </a:r>
          </a:p>
        </p:txBody>
      </p:sp>
      <p:sp>
        <p:nvSpPr>
          <p:cNvPr id="23571" name="Oval 9"/>
          <p:cNvSpPr>
            <a:spLocks noChangeArrowheads="1"/>
          </p:cNvSpPr>
          <p:nvPr/>
        </p:nvSpPr>
        <p:spPr bwMode="auto">
          <a:xfrm>
            <a:off x="7731950" y="4803542"/>
            <a:ext cx="259766" cy="519351"/>
          </a:xfrm>
          <a:prstGeom prst="ellipse">
            <a:avLst/>
          </a:prstGeom>
          <a:noFill/>
          <a:ln w="3175">
            <a:noFill/>
            <a:round/>
            <a:headEnd/>
            <a:tailEnd/>
          </a:ln>
        </p:spPr>
        <p:txBody>
          <a:bodyPr wrap="none" anchor="ctr">
            <a:spAutoFit/>
          </a:bodyPr>
          <a:lstStyle/>
          <a:p>
            <a:pPr eaLnBrk="0" hangingPunct="0">
              <a:spcBef>
                <a:spcPct val="50000"/>
              </a:spcBef>
            </a:pPr>
            <a:endParaRPr lang="en-US" dirty="0">
              <a:solidFill>
                <a:prstClr val="black"/>
              </a:solidFill>
            </a:endParaRPr>
          </a:p>
        </p:txBody>
      </p:sp>
      <p:grpSp>
        <p:nvGrpSpPr>
          <p:cNvPr id="6" name="Group 5"/>
          <p:cNvGrpSpPr/>
          <p:nvPr/>
        </p:nvGrpSpPr>
        <p:grpSpPr>
          <a:xfrm>
            <a:off x="1481732" y="2955761"/>
            <a:ext cx="8713713" cy="338554"/>
            <a:chOff x="38100" y="2986394"/>
            <a:chExt cx="8713713" cy="338554"/>
          </a:xfrm>
        </p:grpSpPr>
        <p:sp>
          <p:nvSpPr>
            <p:cNvPr id="38" name="Rectangle 37"/>
            <p:cNvSpPr/>
            <p:nvPr/>
          </p:nvSpPr>
          <p:spPr bwMode="auto">
            <a:xfrm>
              <a:off x="2249634" y="3060700"/>
              <a:ext cx="6502179" cy="230832"/>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12700" algn="ctr">
              <a:noFill/>
              <a:miter lim="800000"/>
              <a:headEnd/>
              <a:tailEnd/>
            </a:ln>
          </p:spPr>
          <p:txBody>
            <a:bodyPr wrap="square">
              <a:spAutoFit/>
            </a:bodyPr>
            <a:lstStyle/>
            <a:p>
              <a:pPr algn="ctr" eaLnBrk="0" hangingPunct="0">
                <a:spcBef>
                  <a:spcPct val="50000"/>
                </a:spcBef>
              </a:pPr>
              <a:endParaRPr lang="en-US" sz="900" b="1" dirty="0">
                <a:solidFill>
                  <a:prstClr val="white"/>
                </a:solidFill>
              </a:endParaRPr>
            </a:p>
          </p:txBody>
        </p:sp>
        <p:sp>
          <p:nvSpPr>
            <p:cNvPr id="40" name="Rectangle 39"/>
            <p:cNvSpPr/>
            <p:nvPr/>
          </p:nvSpPr>
          <p:spPr bwMode="auto">
            <a:xfrm>
              <a:off x="7695881" y="3060701"/>
              <a:ext cx="668550" cy="253916"/>
            </a:xfrm>
            <a:prstGeom prst="rect">
              <a:avLst/>
            </a:prstGeom>
            <a:solidFill>
              <a:schemeClr val="bg1"/>
            </a:solidFill>
            <a:ln w="12700" algn="ctr">
              <a:noFill/>
              <a:miter lim="800000"/>
              <a:headEnd/>
              <a:tailEnd/>
            </a:ln>
          </p:spPr>
          <p:txBody>
            <a:bodyPr wrap="square">
              <a:spAutoFit/>
            </a:bodyPr>
            <a:lstStyle/>
            <a:p>
              <a:pPr algn="ctr" eaLnBrk="0" hangingPunct="0">
                <a:spcBef>
                  <a:spcPct val="50000"/>
                </a:spcBef>
              </a:pPr>
              <a:endParaRPr lang="en-US" sz="1050" b="1" dirty="0">
                <a:solidFill>
                  <a:prstClr val="white"/>
                </a:solidFill>
              </a:endParaRPr>
            </a:p>
          </p:txBody>
        </p:sp>
        <p:sp>
          <p:nvSpPr>
            <p:cNvPr id="42" name="TextBox 41"/>
            <p:cNvSpPr txBox="1"/>
            <p:nvPr/>
          </p:nvSpPr>
          <p:spPr>
            <a:xfrm>
              <a:off x="38100" y="2986394"/>
              <a:ext cx="1539158" cy="338554"/>
            </a:xfrm>
            <a:prstGeom prst="rect">
              <a:avLst/>
            </a:prstGeom>
            <a:noFill/>
          </p:spPr>
          <p:txBody>
            <a:bodyPr wrap="square" rtlCol="0">
              <a:spAutoFit/>
            </a:bodyPr>
            <a:lstStyle/>
            <a:p>
              <a:pPr>
                <a:spcBef>
                  <a:spcPts val="100"/>
                </a:spcBef>
              </a:pPr>
              <a:r>
                <a:rPr lang="en-US" sz="1600" b="1" dirty="0">
                  <a:solidFill>
                    <a:prstClr val="black"/>
                  </a:solidFill>
                </a:rPr>
                <a:t>RFoG</a:t>
              </a:r>
              <a:endParaRPr lang="en-US" sz="1600" b="1" dirty="0">
                <a:solidFill>
                  <a:srgbClr val="C00000"/>
                </a:solidFill>
              </a:endParaRPr>
            </a:p>
          </p:txBody>
        </p:sp>
        <p:sp>
          <p:nvSpPr>
            <p:cNvPr id="39" name="Rectangle 38"/>
            <p:cNvSpPr/>
            <p:nvPr/>
          </p:nvSpPr>
          <p:spPr bwMode="auto">
            <a:xfrm>
              <a:off x="3399597" y="3057497"/>
              <a:ext cx="3668610" cy="237666"/>
            </a:xfrm>
            <a:prstGeom prst="rect">
              <a:avLst/>
            </a:prstGeom>
            <a:solidFill>
              <a:schemeClr val="bg1"/>
            </a:solidFill>
            <a:ln w="12700" algn="ctr">
              <a:noFill/>
              <a:miter lim="800000"/>
              <a:headEnd/>
              <a:tailEnd/>
            </a:ln>
          </p:spPr>
          <p:txBody>
            <a:bodyPr wrap="square">
              <a:spAutoFit/>
            </a:bodyPr>
            <a:lstStyle/>
            <a:p>
              <a:pPr algn="ctr" eaLnBrk="0" hangingPunct="0">
                <a:spcBef>
                  <a:spcPct val="50000"/>
                </a:spcBef>
              </a:pPr>
              <a:endParaRPr lang="en-US" sz="800" b="1" dirty="0">
                <a:solidFill>
                  <a:prstClr val="white"/>
                </a:solidFill>
              </a:endParaRPr>
            </a:p>
          </p:txBody>
        </p:sp>
      </p:grpSp>
      <p:grpSp>
        <p:nvGrpSpPr>
          <p:cNvPr id="8" name="Group 7"/>
          <p:cNvGrpSpPr/>
          <p:nvPr/>
        </p:nvGrpSpPr>
        <p:grpSpPr>
          <a:xfrm>
            <a:off x="1467367" y="2667233"/>
            <a:ext cx="8845010" cy="338554"/>
            <a:chOff x="83211" y="3019491"/>
            <a:chExt cx="8845010" cy="338554"/>
          </a:xfrm>
        </p:grpSpPr>
        <p:sp>
          <p:nvSpPr>
            <p:cNvPr id="5" name="Rectangle 4"/>
            <p:cNvSpPr/>
            <p:nvPr/>
          </p:nvSpPr>
          <p:spPr bwMode="auto">
            <a:xfrm>
              <a:off x="2310059" y="3109268"/>
              <a:ext cx="6490240" cy="230832"/>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12700" algn="ctr">
              <a:noFill/>
              <a:miter lim="800000"/>
              <a:headEnd/>
              <a:tailEnd/>
            </a:ln>
          </p:spPr>
          <p:txBody>
            <a:bodyPr wrap="square">
              <a:spAutoFit/>
            </a:bodyPr>
            <a:lstStyle/>
            <a:p>
              <a:pPr algn="ctr" eaLnBrk="0" hangingPunct="0">
                <a:spcBef>
                  <a:spcPct val="50000"/>
                </a:spcBef>
              </a:pPr>
              <a:endParaRPr lang="en-US" sz="900" b="1" dirty="0">
                <a:solidFill>
                  <a:prstClr val="white"/>
                </a:solidFill>
              </a:endParaRPr>
            </a:p>
          </p:txBody>
        </p:sp>
        <p:sp>
          <p:nvSpPr>
            <p:cNvPr id="24" name="Rectangle 23"/>
            <p:cNvSpPr/>
            <p:nvPr/>
          </p:nvSpPr>
          <p:spPr bwMode="auto">
            <a:xfrm>
              <a:off x="4127182" y="3091893"/>
              <a:ext cx="2191143" cy="253916"/>
            </a:xfrm>
            <a:prstGeom prst="rect">
              <a:avLst/>
            </a:prstGeom>
            <a:solidFill>
              <a:schemeClr val="bg1"/>
            </a:solidFill>
            <a:ln w="12700" algn="ctr">
              <a:noFill/>
              <a:miter lim="800000"/>
              <a:headEnd/>
              <a:tailEnd/>
            </a:ln>
          </p:spPr>
          <p:txBody>
            <a:bodyPr wrap="square">
              <a:spAutoFit/>
            </a:bodyPr>
            <a:lstStyle/>
            <a:p>
              <a:pPr algn="ctr" eaLnBrk="0" hangingPunct="0">
                <a:spcBef>
                  <a:spcPct val="50000"/>
                </a:spcBef>
              </a:pPr>
              <a:endParaRPr lang="en-US" sz="1050" b="1" dirty="0">
                <a:solidFill>
                  <a:prstClr val="white"/>
                </a:solidFill>
              </a:endParaRPr>
            </a:p>
          </p:txBody>
        </p:sp>
        <p:sp>
          <p:nvSpPr>
            <p:cNvPr id="26" name="Rectangle 25"/>
            <p:cNvSpPr/>
            <p:nvPr/>
          </p:nvSpPr>
          <p:spPr bwMode="auto">
            <a:xfrm>
              <a:off x="7755354" y="3110815"/>
              <a:ext cx="1172867" cy="246221"/>
            </a:xfrm>
            <a:prstGeom prst="rect">
              <a:avLst/>
            </a:prstGeom>
            <a:solidFill>
              <a:schemeClr val="bg1"/>
            </a:solidFill>
            <a:ln w="12700" algn="ctr">
              <a:noFill/>
              <a:miter lim="800000"/>
              <a:headEnd/>
              <a:tailEnd/>
            </a:ln>
          </p:spPr>
          <p:txBody>
            <a:bodyPr wrap="square">
              <a:spAutoFit/>
            </a:bodyPr>
            <a:lstStyle/>
            <a:p>
              <a:pPr algn="ctr" eaLnBrk="0" hangingPunct="0">
                <a:spcBef>
                  <a:spcPct val="50000"/>
                </a:spcBef>
              </a:pPr>
              <a:endParaRPr lang="en-US" sz="1000" b="1" dirty="0">
                <a:solidFill>
                  <a:prstClr val="white"/>
                </a:solidFill>
              </a:endParaRPr>
            </a:p>
          </p:txBody>
        </p:sp>
        <p:sp>
          <p:nvSpPr>
            <p:cNvPr id="49" name="TextBox 48"/>
            <p:cNvSpPr txBox="1"/>
            <p:nvPr/>
          </p:nvSpPr>
          <p:spPr>
            <a:xfrm>
              <a:off x="83211" y="3019491"/>
              <a:ext cx="1294883" cy="338554"/>
            </a:xfrm>
            <a:prstGeom prst="rect">
              <a:avLst/>
            </a:prstGeom>
            <a:noFill/>
          </p:spPr>
          <p:txBody>
            <a:bodyPr wrap="square" rtlCol="0">
              <a:spAutoFit/>
            </a:bodyPr>
            <a:lstStyle/>
            <a:p>
              <a:pPr>
                <a:spcBef>
                  <a:spcPts val="100"/>
                </a:spcBef>
              </a:pPr>
              <a:r>
                <a:rPr lang="en-US" sz="1600" b="1" dirty="0">
                  <a:solidFill>
                    <a:prstClr val="black"/>
                  </a:solidFill>
                </a:rPr>
                <a:t>GE/GPON    </a:t>
              </a:r>
            </a:p>
          </p:txBody>
        </p:sp>
      </p:grpSp>
      <p:grpSp>
        <p:nvGrpSpPr>
          <p:cNvPr id="9" name="Group 8"/>
          <p:cNvGrpSpPr/>
          <p:nvPr/>
        </p:nvGrpSpPr>
        <p:grpSpPr>
          <a:xfrm>
            <a:off x="1475135" y="3482113"/>
            <a:ext cx="8796071" cy="355128"/>
            <a:chOff x="38514" y="3464397"/>
            <a:chExt cx="8796071" cy="355128"/>
          </a:xfrm>
        </p:grpSpPr>
        <p:sp>
          <p:nvSpPr>
            <p:cNvPr id="27" name="Rectangle 26"/>
            <p:cNvSpPr/>
            <p:nvPr/>
          </p:nvSpPr>
          <p:spPr bwMode="auto">
            <a:xfrm>
              <a:off x="2249634" y="3541368"/>
              <a:ext cx="6518815" cy="215444"/>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12700" algn="ctr">
              <a:noFill/>
              <a:miter lim="800000"/>
              <a:headEnd/>
              <a:tailEnd/>
            </a:ln>
          </p:spPr>
          <p:txBody>
            <a:bodyPr wrap="square">
              <a:spAutoFit/>
            </a:bodyPr>
            <a:lstStyle/>
            <a:p>
              <a:pPr algn="ctr" eaLnBrk="0" hangingPunct="0">
                <a:spcBef>
                  <a:spcPct val="50000"/>
                </a:spcBef>
              </a:pPr>
              <a:endParaRPr lang="en-US" sz="800" b="1" dirty="0">
                <a:solidFill>
                  <a:prstClr val="white"/>
                </a:solidFill>
              </a:endParaRPr>
            </a:p>
          </p:txBody>
        </p:sp>
        <p:sp>
          <p:nvSpPr>
            <p:cNvPr id="28" name="Rectangle 27"/>
            <p:cNvSpPr/>
            <p:nvPr/>
          </p:nvSpPr>
          <p:spPr bwMode="auto">
            <a:xfrm>
              <a:off x="2602060" y="3505200"/>
              <a:ext cx="5210175" cy="261610"/>
            </a:xfrm>
            <a:prstGeom prst="rect">
              <a:avLst/>
            </a:prstGeom>
            <a:solidFill>
              <a:schemeClr val="bg1"/>
            </a:solidFill>
            <a:ln w="12700" algn="ctr">
              <a:noFill/>
              <a:miter lim="800000"/>
              <a:headEnd/>
              <a:tailEnd/>
            </a:ln>
          </p:spPr>
          <p:txBody>
            <a:bodyPr wrap="square">
              <a:spAutoFit/>
            </a:bodyPr>
            <a:lstStyle/>
            <a:p>
              <a:pPr algn="ctr" eaLnBrk="0" hangingPunct="0">
                <a:spcBef>
                  <a:spcPct val="50000"/>
                </a:spcBef>
              </a:pPr>
              <a:endParaRPr lang="en-US" sz="1100" b="1" dirty="0">
                <a:solidFill>
                  <a:prstClr val="white"/>
                </a:solidFill>
              </a:endParaRPr>
            </a:p>
          </p:txBody>
        </p:sp>
        <p:sp>
          <p:nvSpPr>
            <p:cNvPr id="29" name="Rectangle 28"/>
            <p:cNvSpPr/>
            <p:nvPr/>
          </p:nvSpPr>
          <p:spPr bwMode="auto">
            <a:xfrm>
              <a:off x="8047329" y="3505200"/>
              <a:ext cx="787256" cy="276999"/>
            </a:xfrm>
            <a:prstGeom prst="rect">
              <a:avLst/>
            </a:prstGeom>
            <a:solidFill>
              <a:schemeClr val="bg1"/>
            </a:solidFill>
            <a:ln w="12700" algn="ctr">
              <a:noFill/>
              <a:miter lim="800000"/>
              <a:headEnd/>
              <a:tailEnd/>
            </a:ln>
          </p:spPr>
          <p:txBody>
            <a:bodyPr wrap="square">
              <a:spAutoFit/>
            </a:bodyPr>
            <a:lstStyle/>
            <a:p>
              <a:pPr algn="ctr" eaLnBrk="0" hangingPunct="0">
                <a:spcBef>
                  <a:spcPct val="50000"/>
                </a:spcBef>
              </a:pPr>
              <a:endParaRPr lang="en-US" sz="1200" b="1" dirty="0">
                <a:solidFill>
                  <a:prstClr val="white"/>
                </a:solidFill>
              </a:endParaRPr>
            </a:p>
          </p:txBody>
        </p:sp>
        <p:grpSp>
          <p:nvGrpSpPr>
            <p:cNvPr id="50" name="Group 49"/>
            <p:cNvGrpSpPr/>
            <p:nvPr/>
          </p:nvGrpSpPr>
          <p:grpSpPr>
            <a:xfrm>
              <a:off x="38514" y="3464397"/>
              <a:ext cx="2169552" cy="355128"/>
              <a:chOff x="486189" y="5403850"/>
              <a:chExt cx="2169552" cy="355128"/>
            </a:xfrm>
          </p:grpSpPr>
          <p:sp>
            <p:nvSpPr>
              <p:cNvPr id="51" name="TextBox 50"/>
              <p:cNvSpPr txBox="1"/>
              <p:nvPr/>
            </p:nvSpPr>
            <p:spPr>
              <a:xfrm>
                <a:off x="2015822" y="5420424"/>
                <a:ext cx="639919" cy="338554"/>
              </a:xfrm>
              <a:prstGeom prst="rect">
                <a:avLst/>
              </a:prstGeom>
              <a:noFill/>
            </p:spPr>
            <p:txBody>
              <a:bodyPr wrap="none" rtlCol="0">
                <a:spAutoFit/>
              </a:bodyPr>
              <a:lstStyle/>
              <a:p>
                <a:pPr>
                  <a:spcBef>
                    <a:spcPts val="100"/>
                  </a:spcBef>
                </a:pPr>
                <a:r>
                  <a:rPr lang="en-US" sz="1600" dirty="0">
                    <a:solidFill>
                      <a:srgbClr val="C00000"/>
                    </a:solidFill>
                  </a:rPr>
                  <a:t>2016</a:t>
                </a:r>
              </a:p>
            </p:txBody>
          </p:sp>
          <p:sp>
            <p:nvSpPr>
              <p:cNvPr id="52" name="TextBox 51"/>
              <p:cNvSpPr txBox="1"/>
              <p:nvPr/>
            </p:nvSpPr>
            <p:spPr>
              <a:xfrm>
                <a:off x="486189" y="5403850"/>
                <a:ext cx="1539158" cy="338554"/>
              </a:xfrm>
              <a:prstGeom prst="rect">
                <a:avLst/>
              </a:prstGeom>
              <a:noFill/>
            </p:spPr>
            <p:txBody>
              <a:bodyPr wrap="square" rtlCol="0">
                <a:spAutoFit/>
              </a:bodyPr>
              <a:lstStyle/>
              <a:p>
                <a:pPr>
                  <a:spcBef>
                    <a:spcPts val="100"/>
                  </a:spcBef>
                </a:pPr>
                <a:r>
                  <a:rPr lang="en-US" sz="1600" b="1" dirty="0">
                    <a:solidFill>
                      <a:prstClr val="black"/>
                    </a:solidFill>
                  </a:rPr>
                  <a:t>10GPON	</a:t>
                </a:r>
                <a:endParaRPr lang="en-US" sz="1400" b="1" dirty="0">
                  <a:solidFill>
                    <a:srgbClr val="C00000"/>
                  </a:solidFill>
                </a:endParaRPr>
              </a:p>
            </p:txBody>
          </p:sp>
        </p:grpSp>
      </p:grpSp>
      <p:grpSp>
        <p:nvGrpSpPr>
          <p:cNvPr id="10" name="Group 9"/>
          <p:cNvGrpSpPr/>
          <p:nvPr/>
        </p:nvGrpSpPr>
        <p:grpSpPr>
          <a:xfrm>
            <a:off x="1480545" y="3863004"/>
            <a:ext cx="8711300" cy="600075"/>
            <a:chOff x="57149" y="3725954"/>
            <a:chExt cx="8711300" cy="600075"/>
          </a:xfrm>
        </p:grpSpPr>
        <p:sp>
          <p:nvSpPr>
            <p:cNvPr id="30" name="Rectangle 29"/>
            <p:cNvSpPr/>
            <p:nvPr/>
          </p:nvSpPr>
          <p:spPr bwMode="auto">
            <a:xfrm>
              <a:off x="2221059" y="3796344"/>
              <a:ext cx="6547390" cy="240024"/>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12700" algn="ctr">
              <a:noFill/>
              <a:miter lim="800000"/>
              <a:headEnd/>
              <a:tailEnd/>
            </a:ln>
          </p:spPr>
          <p:txBody>
            <a:bodyPr wrap="square">
              <a:spAutoFit/>
            </a:bodyPr>
            <a:lstStyle/>
            <a:p>
              <a:pPr algn="ctr" eaLnBrk="0" hangingPunct="0">
                <a:spcBef>
                  <a:spcPct val="50000"/>
                </a:spcBef>
              </a:pPr>
              <a:endParaRPr lang="en-US" sz="900" b="1" dirty="0">
                <a:solidFill>
                  <a:prstClr val="white"/>
                </a:solidFill>
              </a:endParaRPr>
            </a:p>
          </p:txBody>
        </p:sp>
        <p:sp>
          <p:nvSpPr>
            <p:cNvPr id="31" name="Rectangle 30"/>
            <p:cNvSpPr/>
            <p:nvPr/>
          </p:nvSpPr>
          <p:spPr bwMode="auto">
            <a:xfrm>
              <a:off x="2221060" y="3792380"/>
              <a:ext cx="4780078" cy="261610"/>
            </a:xfrm>
            <a:prstGeom prst="rect">
              <a:avLst/>
            </a:prstGeom>
            <a:solidFill>
              <a:schemeClr val="bg1"/>
            </a:solidFill>
            <a:ln w="12700" algn="ctr">
              <a:noFill/>
              <a:miter lim="800000"/>
              <a:headEnd/>
              <a:tailEnd/>
            </a:ln>
          </p:spPr>
          <p:txBody>
            <a:bodyPr wrap="square">
              <a:spAutoFit/>
            </a:bodyPr>
            <a:lstStyle/>
            <a:p>
              <a:pPr algn="ctr" eaLnBrk="0" hangingPunct="0">
                <a:spcBef>
                  <a:spcPct val="50000"/>
                </a:spcBef>
              </a:pPr>
              <a:endParaRPr lang="en-US" sz="1100" b="1" dirty="0">
                <a:solidFill>
                  <a:prstClr val="white"/>
                </a:solidFill>
              </a:endParaRPr>
            </a:p>
          </p:txBody>
        </p:sp>
        <p:grpSp>
          <p:nvGrpSpPr>
            <p:cNvPr id="53" name="Group 52"/>
            <p:cNvGrpSpPr/>
            <p:nvPr/>
          </p:nvGrpSpPr>
          <p:grpSpPr>
            <a:xfrm>
              <a:off x="57149" y="3725954"/>
              <a:ext cx="2270866" cy="600075"/>
              <a:chOff x="505238" y="5636324"/>
              <a:chExt cx="2270866" cy="600075"/>
            </a:xfrm>
          </p:grpSpPr>
          <p:sp>
            <p:nvSpPr>
              <p:cNvPr id="54" name="TextBox 53"/>
              <p:cNvSpPr txBox="1"/>
              <p:nvPr/>
            </p:nvSpPr>
            <p:spPr>
              <a:xfrm>
                <a:off x="2022372" y="5636324"/>
                <a:ext cx="753732" cy="597599"/>
              </a:xfrm>
              <a:prstGeom prst="rect">
                <a:avLst/>
              </a:prstGeom>
              <a:noFill/>
            </p:spPr>
            <p:txBody>
              <a:bodyPr wrap="none" rtlCol="0">
                <a:spAutoFit/>
              </a:bodyPr>
              <a:lstStyle/>
              <a:p>
                <a:pPr>
                  <a:spcBef>
                    <a:spcPts val="100"/>
                  </a:spcBef>
                </a:pPr>
                <a:r>
                  <a:rPr lang="en-US" sz="1600" dirty="0">
                    <a:solidFill>
                      <a:srgbClr val="C00000"/>
                    </a:solidFill>
                  </a:rPr>
                  <a:t>2018-</a:t>
                </a:r>
              </a:p>
              <a:p>
                <a:pPr>
                  <a:spcBef>
                    <a:spcPts val="100"/>
                  </a:spcBef>
                </a:pPr>
                <a:r>
                  <a:rPr lang="en-US" sz="1600" dirty="0">
                    <a:solidFill>
                      <a:srgbClr val="C00000"/>
                    </a:solidFill>
                  </a:rPr>
                  <a:t>2020?</a:t>
                </a:r>
              </a:p>
            </p:txBody>
          </p:sp>
          <p:sp>
            <p:nvSpPr>
              <p:cNvPr id="55" name="TextBox 54"/>
              <p:cNvSpPr txBox="1"/>
              <p:nvPr/>
            </p:nvSpPr>
            <p:spPr>
              <a:xfrm>
                <a:off x="505238" y="5638800"/>
                <a:ext cx="1711343" cy="597599"/>
              </a:xfrm>
              <a:prstGeom prst="rect">
                <a:avLst/>
              </a:prstGeom>
              <a:noFill/>
            </p:spPr>
            <p:txBody>
              <a:bodyPr wrap="square" rtlCol="0">
                <a:spAutoFit/>
              </a:bodyPr>
              <a:lstStyle/>
              <a:p>
                <a:pPr>
                  <a:spcBef>
                    <a:spcPts val="100"/>
                  </a:spcBef>
                </a:pPr>
                <a:r>
                  <a:rPr lang="en-US" sz="1600" b="1" dirty="0">
                    <a:solidFill>
                      <a:prstClr val="black"/>
                    </a:solidFill>
                  </a:rPr>
                  <a:t>NG-PON2</a:t>
                </a:r>
              </a:p>
              <a:p>
                <a:pPr>
                  <a:spcBef>
                    <a:spcPts val="100"/>
                  </a:spcBef>
                </a:pPr>
                <a:r>
                  <a:rPr lang="en-US" sz="1600" b="1" dirty="0">
                    <a:solidFill>
                      <a:prstClr val="black"/>
                    </a:solidFill>
                  </a:rPr>
                  <a:t>(40G-PON)</a:t>
                </a:r>
              </a:p>
            </p:txBody>
          </p:sp>
        </p:grpSp>
      </p:grpSp>
      <p:grpSp>
        <p:nvGrpSpPr>
          <p:cNvPr id="65" name="Group 64"/>
          <p:cNvGrpSpPr/>
          <p:nvPr/>
        </p:nvGrpSpPr>
        <p:grpSpPr>
          <a:xfrm>
            <a:off x="1469030" y="1576196"/>
            <a:ext cx="8776495" cy="856645"/>
            <a:chOff x="45109" y="2217330"/>
            <a:chExt cx="8776495" cy="856645"/>
          </a:xfrm>
        </p:grpSpPr>
        <p:sp>
          <p:nvSpPr>
            <p:cNvPr id="66" name="Rectangle 65"/>
            <p:cNvSpPr/>
            <p:nvPr/>
          </p:nvSpPr>
          <p:spPr bwMode="auto">
            <a:xfrm>
              <a:off x="2259259" y="2807275"/>
              <a:ext cx="6562345" cy="230832"/>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12700" algn="ctr">
              <a:noFill/>
              <a:miter lim="800000"/>
              <a:headEnd/>
              <a:tailEnd/>
            </a:ln>
          </p:spPr>
          <p:txBody>
            <a:bodyPr wrap="square">
              <a:spAutoFit/>
            </a:bodyPr>
            <a:lstStyle/>
            <a:p>
              <a:pPr algn="ctr" eaLnBrk="0" hangingPunct="0">
                <a:spcBef>
                  <a:spcPct val="50000"/>
                </a:spcBef>
              </a:pPr>
              <a:endParaRPr lang="en-US" sz="900" b="1" dirty="0">
                <a:solidFill>
                  <a:prstClr val="white"/>
                </a:solidFill>
              </a:endParaRPr>
            </a:p>
          </p:txBody>
        </p:sp>
        <p:grpSp>
          <p:nvGrpSpPr>
            <p:cNvPr id="67" name="Group 66"/>
            <p:cNvGrpSpPr/>
            <p:nvPr/>
          </p:nvGrpSpPr>
          <p:grpSpPr>
            <a:xfrm>
              <a:off x="45109" y="2217330"/>
              <a:ext cx="2252949" cy="856645"/>
              <a:chOff x="502309" y="4193182"/>
              <a:chExt cx="2252949" cy="856645"/>
            </a:xfrm>
          </p:grpSpPr>
          <p:sp>
            <p:nvSpPr>
              <p:cNvPr id="68" name="TextBox 67"/>
              <p:cNvSpPr txBox="1"/>
              <p:nvPr/>
            </p:nvSpPr>
            <p:spPr>
              <a:xfrm>
                <a:off x="2012747" y="4473575"/>
                <a:ext cx="742511" cy="566822"/>
              </a:xfrm>
              <a:prstGeom prst="rect">
                <a:avLst/>
              </a:prstGeom>
              <a:noFill/>
            </p:spPr>
            <p:txBody>
              <a:bodyPr wrap="none" rtlCol="0">
                <a:spAutoFit/>
              </a:bodyPr>
              <a:lstStyle/>
              <a:p>
                <a:pPr>
                  <a:spcBef>
                    <a:spcPts val="100"/>
                  </a:spcBef>
                </a:pPr>
                <a:r>
                  <a:rPr lang="en-US" sz="1400" u="sng" dirty="0">
                    <a:solidFill>
                      <a:srgbClr val="C00000"/>
                    </a:solidFill>
                  </a:rPr>
                  <a:t>Year</a:t>
                </a:r>
                <a:endParaRPr lang="en-US" sz="1600" u="sng" dirty="0">
                  <a:solidFill>
                    <a:srgbClr val="C00000"/>
                  </a:solidFill>
                </a:endParaRPr>
              </a:p>
              <a:p>
                <a:pPr>
                  <a:spcBef>
                    <a:spcPts val="100"/>
                  </a:spcBef>
                </a:pPr>
                <a:r>
                  <a:rPr lang="en-US" sz="1600" dirty="0">
                    <a:solidFill>
                      <a:srgbClr val="C00000"/>
                    </a:solidFill>
                  </a:rPr>
                  <a:t>1990s</a:t>
                </a:r>
              </a:p>
            </p:txBody>
          </p:sp>
          <p:sp>
            <p:nvSpPr>
              <p:cNvPr id="69" name="TextBox 68"/>
              <p:cNvSpPr txBox="1"/>
              <p:nvPr/>
            </p:nvSpPr>
            <p:spPr>
              <a:xfrm>
                <a:off x="502309" y="4193182"/>
                <a:ext cx="1680504" cy="856645"/>
              </a:xfrm>
              <a:prstGeom prst="rect">
                <a:avLst/>
              </a:prstGeom>
              <a:noFill/>
            </p:spPr>
            <p:txBody>
              <a:bodyPr wrap="square" rtlCol="0">
                <a:spAutoFit/>
              </a:bodyPr>
              <a:lstStyle/>
              <a:p>
                <a:pPr>
                  <a:spcBef>
                    <a:spcPts val="100"/>
                  </a:spcBef>
                </a:pPr>
                <a:endParaRPr lang="en-US" sz="1600" b="1" dirty="0">
                  <a:solidFill>
                    <a:prstClr val="black"/>
                  </a:solidFill>
                </a:endParaRPr>
              </a:p>
              <a:p>
                <a:pPr>
                  <a:spcBef>
                    <a:spcPts val="100"/>
                  </a:spcBef>
                </a:pPr>
                <a:r>
                  <a:rPr lang="en-US" sz="1600" b="1" u="sng" dirty="0">
                    <a:solidFill>
                      <a:prstClr val="black"/>
                    </a:solidFill>
                  </a:rPr>
                  <a:t>Technology</a:t>
                </a:r>
              </a:p>
              <a:p>
                <a:pPr>
                  <a:spcBef>
                    <a:spcPts val="100"/>
                  </a:spcBef>
                </a:pPr>
                <a:r>
                  <a:rPr lang="en-US" sz="1600" b="1" dirty="0">
                    <a:solidFill>
                      <a:prstClr val="black"/>
                    </a:solidFill>
                  </a:rPr>
                  <a:t>P2P &amp; DWDM</a:t>
                </a:r>
              </a:p>
            </p:txBody>
          </p:sp>
        </p:grpSp>
      </p:grpSp>
      <p:sp>
        <p:nvSpPr>
          <p:cNvPr id="70" name="Rectangle 69"/>
          <p:cNvSpPr/>
          <p:nvPr/>
        </p:nvSpPr>
        <p:spPr>
          <a:xfrm>
            <a:off x="4957651" y="2166138"/>
            <a:ext cx="3547177" cy="2413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Rectangle 70"/>
          <p:cNvSpPr/>
          <p:nvPr/>
        </p:nvSpPr>
        <p:spPr>
          <a:xfrm>
            <a:off x="9153873" y="2153438"/>
            <a:ext cx="1103552" cy="2451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4" name="Group 3"/>
          <p:cNvGrpSpPr/>
          <p:nvPr/>
        </p:nvGrpSpPr>
        <p:grpSpPr>
          <a:xfrm>
            <a:off x="1449321" y="1889541"/>
            <a:ext cx="8902699" cy="1117329"/>
            <a:chOff x="81893" y="1764300"/>
            <a:chExt cx="8902699" cy="1117329"/>
          </a:xfrm>
        </p:grpSpPr>
        <p:sp>
          <p:nvSpPr>
            <p:cNvPr id="37" name="Rectangle 36"/>
            <p:cNvSpPr/>
            <p:nvPr/>
          </p:nvSpPr>
          <p:spPr bwMode="auto">
            <a:xfrm>
              <a:off x="2328452" y="2393425"/>
              <a:ext cx="6562345" cy="230832"/>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12700" algn="ctr">
              <a:noFill/>
              <a:miter lim="800000"/>
              <a:headEnd/>
              <a:tailEnd/>
            </a:ln>
          </p:spPr>
          <p:txBody>
            <a:bodyPr wrap="square">
              <a:spAutoFit/>
            </a:bodyPr>
            <a:lstStyle/>
            <a:p>
              <a:pPr algn="ctr" eaLnBrk="0" hangingPunct="0">
                <a:spcBef>
                  <a:spcPct val="50000"/>
                </a:spcBef>
              </a:pPr>
              <a:endParaRPr lang="en-US" sz="900" b="1" dirty="0">
                <a:solidFill>
                  <a:prstClr val="white"/>
                </a:solidFill>
              </a:endParaRPr>
            </a:p>
          </p:txBody>
        </p:sp>
        <p:grpSp>
          <p:nvGrpSpPr>
            <p:cNvPr id="44" name="Group 43"/>
            <p:cNvGrpSpPr/>
            <p:nvPr/>
          </p:nvGrpSpPr>
          <p:grpSpPr>
            <a:xfrm>
              <a:off x="81893" y="1764300"/>
              <a:ext cx="2190800" cy="1117329"/>
              <a:chOff x="469900" y="4227127"/>
              <a:chExt cx="2190800" cy="1117329"/>
            </a:xfrm>
          </p:grpSpPr>
          <p:sp>
            <p:nvSpPr>
              <p:cNvPr id="45" name="TextBox 44"/>
              <p:cNvSpPr txBox="1"/>
              <p:nvPr/>
            </p:nvSpPr>
            <p:spPr>
              <a:xfrm>
                <a:off x="1918189" y="5005902"/>
                <a:ext cx="742511" cy="338554"/>
              </a:xfrm>
              <a:prstGeom prst="rect">
                <a:avLst/>
              </a:prstGeom>
              <a:noFill/>
            </p:spPr>
            <p:txBody>
              <a:bodyPr wrap="none" rtlCol="0">
                <a:spAutoFit/>
              </a:bodyPr>
              <a:lstStyle/>
              <a:p>
                <a:pPr>
                  <a:spcBef>
                    <a:spcPts val="100"/>
                  </a:spcBef>
                </a:pPr>
                <a:r>
                  <a:rPr lang="en-US" sz="1600" dirty="0">
                    <a:solidFill>
                      <a:srgbClr val="C00000"/>
                    </a:solidFill>
                  </a:rPr>
                  <a:t>2000s</a:t>
                </a:r>
              </a:p>
            </p:txBody>
          </p:sp>
          <p:sp>
            <p:nvSpPr>
              <p:cNvPr id="46" name="TextBox 45"/>
              <p:cNvSpPr txBox="1"/>
              <p:nvPr/>
            </p:nvSpPr>
            <p:spPr>
              <a:xfrm>
                <a:off x="469900" y="4227127"/>
                <a:ext cx="1539158" cy="856645"/>
              </a:xfrm>
              <a:prstGeom prst="rect">
                <a:avLst/>
              </a:prstGeom>
              <a:noFill/>
            </p:spPr>
            <p:txBody>
              <a:bodyPr wrap="square" rtlCol="0">
                <a:spAutoFit/>
              </a:bodyPr>
              <a:lstStyle/>
              <a:p>
                <a:pPr>
                  <a:spcBef>
                    <a:spcPts val="100"/>
                  </a:spcBef>
                </a:pPr>
                <a:endParaRPr lang="en-US" sz="1600" b="1" dirty="0">
                  <a:solidFill>
                    <a:prstClr val="black"/>
                  </a:solidFill>
                </a:endParaRPr>
              </a:p>
              <a:p>
                <a:pPr>
                  <a:spcBef>
                    <a:spcPts val="100"/>
                  </a:spcBef>
                </a:pPr>
                <a:endParaRPr lang="en-US" sz="1600" b="1" dirty="0">
                  <a:solidFill>
                    <a:prstClr val="black"/>
                  </a:solidFill>
                </a:endParaRPr>
              </a:p>
              <a:p>
                <a:pPr>
                  <a:spcBef>
                    <a:spcPts val="100"/>
                  </a:spcBef>
                </a:pPr>
                <a:r>
                  <a:rPr lang="en-US" sz="1600" b="1" dirty="0">
                    <a:solidFill>
                      <a:prstClr val="black"/>
                    </a:solidFill>
                  </a:rPr>
                  <a:t>12 ch CWDM</a:t>
                </a:r>
              </a:p>
            </p:txBody>
          </p:sp>
        </p:grpSp>
        <p:sp>
          <p:nvSpPr>
            <p:cNvPr id="2" name="Rectangle 1"/>
            <p:cNvSpPr/>
            <p:nvPr/>
          </p:nvSpPr>
          <p:spPr>
            <a:xfrm>
              <a:off x="4143913" y="2371100"/>
              <a:ext cx="1825087" cy="2498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Rectangle 57"/>
            <p:cNvSpPr/>
            <p:nvPr/>
          </p:nvSpPr>
          <p:spPr>
            <a:xfrm>
              <a:off x="8325523" y="2383800"/>
              <a:ext cx="659069" cy="29566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59" name="Rectangle 58"/>
          <p:cNvSpPr/>
          <p:nvPr/>
        </p:nvSpPr>
        <p:spPr bwMode="auto">
          <a:xfrm>
            <a:off x="8163274" y="2749600"/>
            <a:ext cx="522520" cy="276999"/>
          </a:xfrm>
          <a:prstGeom prst="rect">
            <a:avLst/>
          </a:prstGeom>
          <a:solidFill>
            <a:schemeClr val="bg1"/>
          </a:solidFill>
          <a:ln w="12700" algn="ctr">
            <a:noFill/>
            <a:miter lim="800000"/>
            <a:headEnd/>
            <a:tailEnd/>
          </a:ln>
        </p:spPr>
        <p:txBody>
          <a:bodyPr wrap="square">
            <a:spAutoFit/>
          </a:bodyPr>
          <a:lstStyle/>
          <a:p>
            <a:pPr algn="ctr" eaLnBrk="0" hangingPunct="0">
              <a:spcBef>
                <a:spcPct val="50000"/>
              </a:spcBef>
            </a:pPr>
            <a:endParaRPr lang="en-US" sz="1200" b="1" dirty="0">
              <a:solidFill>
                <a:prstClr val="white"/>
              </a:solidFill>
            </a:endParaRPr>
          </a:p>
        </p:txBody>
      </p:sp>
      <p:grpSp>
        <p:nvGrpSpPr>
          <p:cNvPr id="11" name="Group 10"/>
          <p:cNvGrpSpPr/>
          <p:nvPr/>
        </p:nvGrpSpPr>
        <p:grpSpPr>
          <a:xfrm>
            <a:off x="1491006" y="3219712"/>
            <a:ext cx="8800920" cy="348778"/>
            <a:chOff x="123581" y="3040914"/>
            <a:chExt cx="8800920" cy="348778"/>
          </a:xfrm>
        </p:grpSpPr>
        <p:grpSp>
          <p:nvGrpSpPr>
            <p:cNvPr id="7" name="Group 6"/>
            <p:cNvGrpSpPr/>
            <p:nvPr/>
          </p:nvGrpSpPr>
          <p:grpSpPr>
            <a:xfrm>
              <a:off x="123581" y="3040914"/>
              <a:ext cx="8672786" cy="348778"/>
              <a:chOff x="123581" y="3040914"/>
              <a:chExt cx="8672786" cy="348778"/>
            </a:xfrm>
          </p:grpSpPr>
          <p:sp>
            <p:nvSpPr>
              <p:cNvPr id="60" name="Rectangle 59"/>
              <p:cNvSpPr/>
              <p:nvPr/>
            </p:nvSpPr>
            <p:spPr bwMode="auto">
              <a:xfrm>
                <a:off x="2318827" y="3117593"/>
                <a:ext cx="6477540" cy="230832"/>
              </a:xfrm>
              <a:prstGeom prst="rect">
                <a:avLst/>
              </a:prstGeom>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1"/>
                <a:tileRect/>
              </a:gradFill>
              <a:ln w="12700" algn="ctr">
                <a:noFill/>
                <a:miter lim="800000"/>
                <a:headEnd/>
                <a:tailEnd/>
              </a:ln>
            </p:spPr>
            <p:txBody>
              <a:bodyPr wrap="square">
                <a:spAutoFit/>
              </a:bodyPr>
              <a:lstStyle/>
              <a:p>
                <a:pPr algn="ctr" eaLnBrk="0" hangingPunct="0">
                  <a:spcBef>
                    <a:spcPct val="50000"/>
                  </a:spcBef>
                </a:pPr>
                <a:endParaRPr lang="en-US" sz="900" b="1" dirty="0">
                  <a:solidFill>
                    <a:prstClr val="white"/>
                  </a:solidFill>
                </a:endParaRPr>
              </a:p>
            </p:txBody>
          </p:sp>
          <p:sp>
            <p:nvSpPr>
              <p:cNvPr id="63" name="TextBox 62"/>
              <p:cNvSpPr txBox="1"/>
              <p:nvPr/>
            </p:nvSpPr>
            <p:spPr>
              <a:xfrm>
                <a:off x="123581" y="3040914"/>
                <a:ext cx="1664216" cy="338554"/>
              </a:xfrm>
              <a:prstGeom prst="rect">
                <a:avLst/>
              </a:prstGeom>
              <a:noFill/>
            </p:spPr>
            <p:txBody>
              <a:bodyPr wrap="square" rtlCol="0">
                <a:spAutoFit/>
              </a:bodyPr>
              <a:lstStyle/>
              <a:p>
                <a:pPr>
                  <a:spcBef>
                    <a:spcPts val="100"/>
                  </a:spcBef>
                </a:pPr>
                <a:r>
                  <a:rPr lang="en-US" sz="1600" b="1" dirty="0">
                    <a:solidFill>
                      <a:prstClr val="black"/>
                    </a:solidFill>
                  </a:rPr>
                  <a:t>E-Band CWDM    </a:t>
                </a:r>
              </a:p>
            </p:txBody>
          </p:sp>
          <p:sp>
            <p:nvSpPr>
              <p:cNvPr id="64" name="TextBox 63"/>
              <p:cNvSpPr txBox="1"/>
              <p:nvPr/>
            </p:nvSpPr>
            <p:spPr>
              <a:xfrm>
                <a:off x="1637440" y="3051138"/>
                <a:ext cx="742511" cy="338554"/>
              </a:xfrm>
              <a:prstGeom prst="rect">
                <a:avLst/>
              </a:prstGeom>
              <a:noFill/>
            </p:spPr>
            <p:txBody>
              <a:bodyPr wrap="none" rtlCol="0">
                <a:spAutoFit/>
              </a:bodyPr>
              <a:lstStyle/>
              <a:p>
                <a:pPr>
                  <a:spcBef>
                    <a:spcPts val="100"/>
                  </a:spcBef>
                </a:pPr>
                <a:r>
                  <a:rPr lang="en-US" sz="1600" dirty="0">
                    <a:solidFill>
                      <a:srgbClr val="C00000"/>
                    </a:solidFill>
                  </a:rPr>
                  <a:t>2000s</a:t>
                </a:r>
              </a:p>
            </p:txBody>
          </p:sp>
        </p:grpSp>
        <p:sp>
          <p:nvSpPr>
            <p:cNvPr id="61" name="Rectangle 60"/>
            <p:cNvSpPr/>
            <p:nvPr/>
          </p:nvSpPr>
          <p:spPr bwMode="auto">
            <a:xfrm>
              <a:off x="5949749" y="3098743"/>
              <a:ext cx="2974752" cy="246221"/>
            </a:xfrm>
            <a:prstGeom prst="rect">
              <a:avLst/>
            </a:prstGeom>
            <a:solidFill>
              <a:schemeClr val="bg1"/>
            </a:solidFill>
            <a:ln w="12700" algn="ctr">
              <a:noFill/>
              <a:miter lim="800000"/>
              <a:headEnd/>
              <a:tailEnd/>
            </a:ln>
          </p:spPr>
          <p:txBody>
            <a:bodyPr wrap="square">
              <a:spAutoFit/>
            </a:bodyPr>
            <a:lstStyle/>
            <a:p>
              <a:pPr algn="ctr" eaLnBrk="0" hangingPunct="0">
                <a:spcBef>
                  <a:spcPct val="50000"/>
                </a:spcBef>
              </a:pPr>
              <a:endParaRPr lang="en-US" sz="1000" b="1" dirty="0">
                <a:solidFill>
                  <a:prstClr val="white"/>
                </a:solidFill>
              </a:endParaRPr>
            </a:p>
          </p:txBody>
        </p:sp>
        <p:sp>
          <p:nvSpPr>
            <p:cNvPr id="62" name="Rectangle 61"/>
            <p:cNvSpPr/>
            <p:nvPr/>
          </p:nvSpPr>
          <p:spPr bwMode="auto">
            <a:xfrm>
              <a:off x="2298874" y="3106768"/>
              <a:ext cx="1845039" cy="246221"/>
            </a:xfrm>
            <a:prstGeom prst="rect">
              <a:avLst/>
            </a:prstGeom>
            <a:solidFill>
              <a:schemeClr val="bg1"/>
            </a:solidFill>
            <a:ln w="12700" algn="ctr">
              <a:noFill/>
              <a:miter lim="800000"/>
              <a:headEnd/>
              <a:tailEnd/>
            </a:ln>
          </p:spPr>
          <p:txBody>
            <a:bodyPr wrap="square">
              <a:spAutoFit/>
            </a:bodyPr>
            <a:lstStyle/>
            <a:p>
              <a:pPr algn="ctr" eaLnBrk="0" hangingPunct="0">
                <a:spcBef>
                  <a:spcPct val="50000"/>
                </a:spcBef>
              </a:pPr>
              <a:endParaRPr lang="en-US" sz="1000" b="1" dirty="0">
                <a:solidFill>
                  <a:prstClr val="white"/>
                </a:solidFill>
              </a:endParaRPr>
            </a:p>
          </p:txBody>
        </p:sp>
      </p:grpSp>
      <p:sp>
        <p:nvSpPr>
          <p:cNvPr id="72" name="Rectangle 71"/>
          <p:cNvSpPr/>
          <p:nvPr/>
        </p:nvSpPr>
        <p:spPr>
          <a:xfrm>
            <a:off x="3666299" y="2145288"/>
            <a:ext cx="550206" cy="2413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ight Triangle 21"/>
          <p:cNvSpPr/>
          <p:nvPr/>
        </p:nvSpPr>
        <p:spPr>
          <a:xfrm rot="10800000">
            <a:off x="7503633" y="4652470"/>
            <a:ext cx="2918874" cy="40011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79" name="Rectangle 78"/>
          <p:cNvSpPr/>
          <p:nvPr/>
        </p:nvSpPr>
        <p:spPr bwMode="auto">
          <a:xfrm>
            <a:off x="8827764" y="3912106"/>
            <a:ext cx="865187" cy="261610"/>
          </a:xfrm>
          <a:prstGeom prst="rect">
            <a:avLst/>
          </a:prstGeom>
          <a:solidFill>
            <a:schemeClr val="bg1"/>
          </a:solidFill>
          <a:ln w="12700" algn="ctr">
            <a:noFill/>
            <a:miter lim="800000"/>
            <a:headEnd/>
            <a:tailEnd/>
          </a:ln>
        </p:spPr>
        <p:txBody>
          <a:bodyPr wrap="square">
            <a:spAutoFit/>
          </a:bodyPr>
          <a:lstStyle/>
          <a:p>
            <a:pPr algn="ctr" eaLnBrk="0" hangingPunct="0">
              <a:spcBef>
                <a:spcPct val="50000"/>
              </a:spcBef>
            </a:pPr>
            <a:endParaRPr lang="en-US" sz="1100" b="1" dirty="0">
              <a:solidFill>
                <a:prstClr val="white"/>
              </a:solidFill>
            </a:endParaRPr>
          </a:p>
        </p:txBody>
      </p:sp>
      <p:sp>
        <p:nvSpPr>
          <p:cNvPr id="81" name="Rectangle 80"/>
          <p:cNvSpPr/>
          <p:nvPr/>
        </p:nvSpPr>
        <p:spPr bwMode="auto">
          <a:xfrm>
            <a:off x="9958688" y="3929312"/>
            <a:ext cx="244305" cy="261610"/>
          </a:xfrm>
          <a:prstGeom prst="rect">
            <a:avLst/>
          </a:prstGeom>
          <a:solidFill>
            <a:schemeClr val="bg1"/>
          </a:solidFill>
          <a:ln w="12700" algn="ctr">
            <a:noFill/>
            <a:miter lim="800000"/>
            <a:headEnd/>
            <a:tailEnd/>
          </a:ln>
        </p:spPr>
        <p:txBody>
          <a:bodyPr wrap="square">
            <a:spAutoFit/>
          </a:bodyPr>
          <a:lstStyle/>
          <a:p>
            <a:pPr algn="ctr" eaLnBrk="0" hangingPunct="0">
              <a:spcBef>
                <a:spcPct val="50000"/>
              </a:spcBef>
            </a:pPr>
            <a:endParaRPr lang="en-US" sz="1100" b="1" dirty="0">
              <a:solidFill>
                <a:prstClr val="white"/>
              </a:solidFill>
            </a:endParaRPr>
          </a:p>
        </p:txBody>
      </p:sp>
      <p:sp>
        <p:nvSpPr>
          <p:cNvPr id="3" name="TextBox 2"/>
          <p:cNvSpPr txBox="1"/>
          <p:nvPr/>
        </p:nvSpPr>
        <p:spPr>
          <a:xfrm>
            <a:off x="2696876" y="4995719"/>
            <a:ext cx="7286365" cy="830997"/>
          </a:xfrm>
          <a:prstGeom prst="rect">
            <a:avLst/>
          </a:prstGeom>
          <a:noFill/>
        </p:spPr>
        <p:txBody>
          <a:bodyPr wrap="square" rtlCol="0">
            <a:spAutoFit/>
          </a:bodyPr>
          <a:lstStyle/>
          <a:p>
            <a:pPr algn="ctr"/>
            <a:r>
              <a:rPr lang="en-US" sz="2400" dirty="0"/>
              <a:t>The first 30 years used 1310/1550 nm.  </a:t>
            </a:r>
          </a:p>
          <a:p>
            <a:pPr algn="ctr"/>
            <a:r>
              <a:rPr lang="en-US" sz="2400" dirty="0"/>
              <a:t>The next 30 will require the entire ITU spectrum.</a:t>
            </a:r>
          </a:p>
        </p:txBody>
      </p:sp>
    </p:spTree>
    <p:extLst>
      <p:ext uri="{BB962C8B-B14F-4D97-AF65-F5344CB8AC3E}">
        <p14:creationId xmlns:p14="http://schemas.microsoft.com/office/powerpoint/2010/main" val="304547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57620" y="57317"/>
            <a:ext cx="6972955" cy="1108075"/>
          </a:xfrm>
        </p:spPr>
        <p:txBody>
          <a:bodyPr>
            <a:noAutofit/>
          </a:bodyPr>
          <a:lstStyle/>
          <a:p>
            <a:r>
              <a:rPr lang="en-US" sz="2800" dirty="0">
                <a:solidFill>
                  <a:srgbClr val="C00000"/>
                </a:solidFill>
              </a:rPr>
              <a:t>Zero Water Peak Performance</a:t>
            </a:r>
            <a:br>
              <a:rPr lang="en-US" sz="2000" dirty="0">
                <a:solidFill>
                  <a:srgbClr val="C00000"/>
                </a:solidFill>
              </a:rPr>
            </a:br>
            <a:r>
              <a:rPr lang="en-US" sz="2000" i="1" dirty="0">
                <a:solidFill>
                  <a:srgbClr val="002060"/>
                </a:solidFill>
              </a:rPr>
              <a:t>Clean performance through the optical spectrum</a:t>
            </a:r>
          </a:p>
        </p:txBody>
      </p:sp>
      <p:sp>
        <p:nvSpPr>
          <p:cNvPr id="305" name="Rectangle 2">
            <a:extLst>
              <a:ext uri="{FF2B5EF4-FFF2-40B4-BE49-F238E27FC236}">
                <a16:creationId xmlns:a16="http://schemas.microsoft.com/office/drawing/2014/main" id="{13A404CF-5E65-4A42-8B05-1D95E694D98A}"/>
              </a:ext>
            </a:extLst>
          </p:cNvPr>
          <p:cNvSpPr>
            <a:spLocks noChangeArrowheads="1"/>
          </p:cNvSpPr>
          <p:nvPr/>
        </p:nvSpPr>
        <p:spPr bwMode="auto">
          <a:xfrm>
            <a:off x="7503841" y="2976227"/>
            <a:ext cx="25796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endParaRPr lang="en-US" sz="1600" b="1">
              <a:solidFill>
                <a:srgbClr val="009900"/>
              </a:solidFill>
            </a:endParaRPr>
          </a:p>
        </p:txBody>
      </p:sp>
      <p:sp>
        <p:nvSpPr>
          <p:cNvPr id="306" name="TextBox 5">
            <a:extLst>
              <a:ext uri="{FF2B5EF4-FFF2-40B4-BE49-F238E27FC236}">
                <a16:creationId xmlns:a16="http://schemas.microsoft.com/office/drawing/2014/main" id="{4AA8266A-7457-4C3D-A363-2A02AC898509}"/>
              </a:ext>
            </a:extLst>
          </p:cNvPr>
          <p:cNvSpPr txBox="1">
            <a:spLocks noChangeArrowheads="1"/>
          </p:cNvSpPr>
          <p:nvPr/>
        </p:nvSpPr>
        <p:spPr bwMode="auto">
          <a:xfrm>
            <a:off x="3544170" y="5509631"/>
            <a:ext cx="56800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t>ZWP - Up to 22% lower loss in the water peak region</a:t>
            </a:r>
          </a:p>
        </p:txBody>
      </p:sp>
      <p:sp>
        <p:nvSpPr>
          <p:cNvPr id="307" name="Rectangle 2">
            <a:extLst>
              <a:ext uri="{FF2B5EF4-FFF2-40B4-BE49-F238E27FC236}">
                <a16:creationId xmlns:a16="http://schemas.microsoft.com/office/drawing/2014/main" id="{A77D9596-6F72-4029-B4BA-3A91ADADA983}"/>
              </a:ext>
            </a:extLst>
          </p:cNvPr>
          <p:cNvSpPr>
            <a:spLocks noChangeArrowheads="1"/>
          </p:cNvSpPr>
          <p:nvPr/>
        </p:nvSpPr>
        <p:spPr bwMode="auto">
          <a:xfrm>
            <a:off x="7343352" y="2855902"/>
            <a:ext cx="2493297" cy="330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p>
            <a:pPr algn="ctr"/>
            <a:endParaRPr lang="en-US" sz="1600" b="1">
              <a:solidFill>
                <a:srgbClr val="009900"/>
              </a:solidFill>
            </a:endParaRPr>
          </a:p>
        </p:txBody>
      </p:sp>
      <p:grpSp>
        <p:nvGrpSpPr>
          <p:cNvPr id="308" name="Group 157">
            <a:extLst>
              <a:ext uri="{FF2B5EF4-FFF2-40B4-BE49-F238E27FC236}">
                <a16:creationId xmlns:a16="http://schemas.microsoft.com/office/drawing/2014/main" id="{849DC721-903E-40CF-A781-64C6A4C7D0E1}"/>
              </a:ext>
            </a:extLst>
          </p:cNvPr>
          <p:cNvGrpSpPr>
            <a:grpSpLocks/>
          </p:cNvGrpSpPr>
          <p:nvPr/>
        </p:nvGrpSpPr>
        <p:grpSpPr bwMode="auto">
          <a:xfrm>
            <a:off x="8760857" y="1677874"/>
            <a:ext cx="684429" cy="3106579"/>
            <a:chOff x="3918" y="921"/>
            <a:chExt cx="589" cy="1709"/>
          </a:xfrm>
          <a:solidFill>
            <a:srgbClr val="FF0000"/>
          </a:solidFill>
        </p:grpSpPr>
        <p:sp>
          <p:nvSpPr>
            <p:cNvPr id="309" name="Rectangle 158">
              <a:extLst>
                <a:ext uri="{FF2B5EF4-FFF2-40B4-BE49-F238E27FC236}">
                  <a16:creationId xmlns:a16="http://schemas.microsoft.com/office/drawing/2014/main" id="{C244F733-2F96-45CA-9805-5B74736055E3}"/>
                </a:ext>
              </a:extLst>
            </p:cNvPr>
            <p:cNvSpPr>
              <a:spLocks noChangeArrowheads="1"/>
            </p:cNvSpPr>
            <p:nvPr/>
          </p:nvSpPr>
          <p:spPr bwMode="auto">
            <a:xfrm>
              <a:off x="3918" y="921"/>
              <a:ext cx="18"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310" name="Rectangle 159">
              <a:extLst>
                <a:ext uri="{FF2B5EF4-FFF2-40B4-BE49-F238E27FC236}">
                  <a16:creationId xmlns:a16="http://schemas.microsoft.com/office/drawing/2014/main" id="{BADA1B67-5523-4516-9D19-A42096CF5E90}"/>
                </a:ext>
              </a:extLst>
            </p:cNvPr>
            <p:cNvSpPr>
              <a:spLocks noChangeArrowheads="1"/>
            </p:cNvSpPr>
            <p:nvPr/>
          </p:nvSpPr>
          <p:spPr bwMode="auto">
            <a:xfrm>
              <a:off x="3936" y="921"/>
              <a:ext cx="18"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311" name="Rectangle 160">
              <a:extLst>
                <a:ext uri="{FF2B5EF4-FFF2-40B4-BE49-F238E27FC236}">
                  <a16:creationId xmlns:a16="http://schemas.microsoft.com/office/drawing/2014/main" id="{8CBDFA7F-EC80-4E6F-B3A1-10A7DB897206}"/>
                </a:ext>
              </a:extLst>
            </p:cNvPr>
            <p:cNvSpPr>
              <a:spLocks noChangeArrowheads="1"/>
            </p:cNvSpPr>
            <p:nvPr/>
          </p:nvSpPr>
          <p:spPr bwMode="auto">
            <a:xfrm>
              <a:off x="3954" y="921"/>
              <a:ext cx="19"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312" name="Rectangle 161">
              <a:extLst>
                <a:ext uri="{FF2B5EF4-FFF2-40B4-BE49-F238E27FC236}">
                  <a16:creationId xmlns:a16="http://schemas.microsoft.com/office/drawing/2014/main" id="{98011EE8-4745-4AE7-A3CD-E8EFEF35F8BC}"/>
                </a:ext>
              </a:extLst>
            </p:cNvPr>
            <p:cNvSpPr>
              <a:spLocks noChangeArrowheads="1"/>
            </p:cNvSpPr>
            <p:nvPr/>
          </p:nvSpPr>
          <p:spPr bwMode="auto">
            <a:xfrm>
              <a:off x="3973" y="921"/>
              <a:ext cx="18"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313" name="Rectangle 162">
              <a:extLst>
                <a:ext uri="{FF2B5EF4-FFF2-40B4-BE49-F238E27FC236}">
                  <a16:creationId xmlns:a16="http://schemas.microsoft.com/office/drawing/2014/main" id="{47967EFD-B802-42B7-B222-DA446A2208DE}"/>
                </a:ext>
              </a:extLst>
            </p:cNvPr>
            <p:cNvSpPr>
              <a:spLocks noChangeArrowheads="1"/>
            </p:cNvSpPr>
            <p:nvPr/>
          </p:nvSpPr>
          <p:spPr bwMode="auto">
            <a:xfrm>
              <a:off x="3991" y="921"/>
              <a:ext cx="19"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314" name="Rectangle 163">
              <a:extLst>
                <a:ext uri="{FF2B5EF4-FFF2-40B4-BE49-F238E27FC236}">
                  <a16:creationId xmlns:a16="http://schemas.microsoft.com/office/drawing/2014/main" id="{AA88EC0F-9BE3-45D1-B370-37E329DF9F27}"/>
                </a:ext>
              </a:extLst>
            </p:cNvPr>
            <p:cNvSpPr>
              <a:spLocks noChangeArrowheads="1"/>
            </p:cNvSpPr>
            <p:nvPr/>
          </p:nvSpPr>
          <p:spPr bwMode="auto">
            <a:xfrm>
              <a:off x="4010" y="921"/>
              <a:ext cx="18"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315" name="Rectangle 164">
              <a:extLst>
                <a:ext uri="{FF2B5EF4-FFF2-40B4-BE49-F238E27FC236}">
                  <a16:creationId xmlns:a16="http://schemas.microsoft.com/office/drawing/2014/main" id="{8D2E5933-918B-4011-9484-DF2F64FEC7BC}"/>
                </a:ext>
              </a:extLst>
            </p:cNvPr>
            <p:cNvSpPr>
              <a:spLocks noChangeArrowheads="1"/>
            </p:cNvSpPr>
            <p:nvPr/>
          </p:nvSpPr>
          <p:spPr bwMode="auto">
            <a:xfrm>
              <a:off x="4028" y="921"/>
              <a:ext cx="19"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16" name="Rectangle 165">
              <a:extLst>
                <a:ext uri="{FF2B5EF4-FFF2-40B4-BE49-F238E27FC236}">
                  <a16:creationId xmlns:a16="http://schemas.microsoft.com/office/drawing/2014/main" id="{70035D7A-0D15-4F72-8466-26D5C40CCDEF}"/>
                </a:ext>
              </a:extLst>
            </p:cNvPr>
            <p:cNvSpPr>
              <a:spLocks noChangeArrowheads="1"/>
            </p:cNvSpPr>
            <p:nvPr/>
          </p:nvSpPr>
          <p:spPr bwMode="auto">
            <a:xfrm>
              <a:off x="4047" y="921"/>
              <a:ext cx="18"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17" name="Rectangle 166">
              <a:extLst>
                <a:ext uri="{FF2B5EF4-FFF2-40B4-BE49-F238E27FC236}">
                  <a16:creationId xmlns:a16="http://schemas.microsoft.com/office/drawing/2014/main" id="{2737B17B-DB90-428C-A8DE-011282B11A1C}"/>
                </a:ext>
              </a:extLst>
            </p:cNvPr>
            <p:cNvSpPr>
              <a:spLocks noChangeArrowheads="1"/>
            </p:cNvSpPr>
            <p:nvPr/>
          </p:nvSpPr>
          <p:spPr bwMode="auto">
            <a:xfrm>
              <a:off x="4065" y="921"/>
              <a:ext cx="18"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18" name="Rectangle 167">
              <a:extLst>
                <a:ext uri="{FF2B5EF4-FFF2-40B4-BE49-F238E27FC236}">
                  <a16:creationId xmlns:a16="http://schemas.microsoft.com/office/drawing/2014/main" id="{C9B785AD-C8EB-4573-A688-47F513F69CBB}"/>
                </a:ext>
              </a:extLst>
            </p:cNvPr>
            <p:cNvSpPr>
              <a:spLocks noChangeArrowheads="1"/>
            </p:cNvSpPr>
            <p:nvPr/>
          </p:nvSpPr>
          <p:spPr bwMode="auto">
            <a:xfrm>
              <a:off x="4083" y="921"/>
              <a:ext cx="19"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19" name="Rectangle 168">
              <a:extLst>
                <a:ext uri="{FF2B5EF4-FFF2-40B4-BE49-F238E27FC236}">
                  <a16:creationId xmlns:a16="http://schemas.microsoft.com/office/drawing/2014/main" id="{1B0FAEA3-072E-484A-8CA0-FB415065E4CD}"/>
                </a:ext>
              </a:extLst>
            </p:cNvPr>
            <p:cNvSpPr>
              <a:spLocks noChangeArrowheads="1"/>
            </p:cNvSpPr>
            <p:nvPr/>
          </p:nvSpPr>
          <p:spPr bwMode="auto">
            <a:xfrm>
              <a:off x="4102" y="921"/>
              <a:ext cx="18"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20" name="Rectangle 169">
              <a:extLst>
                <a:ext uri="{FF2B5EF4-FFF2-40B4-BE49-F238E27FC236}">
                  <a16:creationId xmlns:a16="http://schemas.microsoft.com/office/drawing/2014/main" id="{6923F47A-76F2-464C-A2FA-383B822F0E06}"/>
                </a:ext>
              </a:extLst>
            </p:cNvPr>
            <p:cNvSpPr>
              <a:spLocks noChangeArrowheads="1"/>
            </p:cNvSpPr>
            <p:nvPr/>
          </p:nvSpPr>
          <p:spPr bwMode="auto">
            <a:xfrm>
              <a:off x="4120" y="921"/>
              <a:ext cx="19"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21" name="Rectangle 170">
              <a:extLst>
                <a:ext uri="{FF2B5EF4-FFF2-40B4-BE49-F238E27FC236}">
                  <a16:creationId xmlns:a16="http://schemas.microsoft.com/office/drawing/2014/main" id="{DFADB1FC-F37F-4E8E-A52E-B76C0051EFA3}"/>
                </a:ext>
              </a:extLst>
            </p:cNvPr>
            <p:cNvSpPr>
              <a:spLocks noChangeArrowheads="1"/>
            </p:cNvSpPr>
            <p:nvPr/>
          </p:nvSpPr>
          <p:spPr bwMode="auto">
            <a:xfrm>
              <a:off x="4139" y="921"/>
              <a:ext cx="18"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22" name="Rectangle 171">
              <a:extLst>
                <a:ext uri="{FF2B5EF4-FFF2-40B4-BE49-F238E27FC236}">
                  <a16:creationId xmlns:a16="http://schemas.microsoft.com/office/drawing/2014/main" id="{DBEFEB36-E72E-480A-B1EC-0909983B49FD}"/>
                </a:ext>
              </a:extLst>
            </p:cNvPr>
            <p:cNvSpPr>
              <a:spLocks noChangeArrowheads="1"/>
            </p:cNvSpPr>
            <p:nvPr/>
          </p:nvSpPr>
          <p:spPr bwMode="auto">
            <a:xfrm>
              <a:off x="4157" y="921"/>
              <a:ext cx="18"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23" name="Rectangle 172">
              <a:extLst>
                <a:ext uri="{FF2B5EF4-FFF2-40B4-BE49-F238E27FC236}">
                  <a16:creationId xmlns:a16="http://schemas.microsoft.com/office/drawing/2014/main" id="{687B335D-5472-4796-93BA-F90B2D1D0623}"/>
                </a:ext>
              </a:extLst>
            </p:cNvPr>
            <p:cNvSpPr>
              <a:spLocks noChangeArrowheads="1"/>
            </p:cNvSpPr>
            <p:nvPr/>
          </p:nvSpPr>
          <p:spPr bwMode="auto">
            <a:xfrm>
              <a:off x="4175" y="921"/>
              <a:ext cx="19"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24" name="Rectangle 173">
              <a:extLst>
                <a:ext uri="{FF2B5EF4-FFF2-40B4-BE49-F238E27FC236}">
                  <a16:creationId xmlns:a16="http://schemas.microsoft.com/office/drawing/2014/main" id="{01E7C655-77A5-4186-BF33-25924DFFD4E2}"/>
                </a:ext>
              </a:extLst>
            </p:cNvPr>
            <p:cNvSpPr>
              <a:spLocks noChangeArrowheads="1"/>
            </p:cNvSpPr>
            <p:nvPr/>
          </p:nvSpPr>
          <p:spPr bwMode="auto">
            <a:xfrm>
              <a:off x="4194" y="921"/>
              <a:ext cx="18"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25" name="Rectangle 174">
              <a:extLst>
                <a:ext uri="{FF2B5EF4-FFF2-40B4-BE49-F238E27FC236}">
                  <a16:creationId xmlns:a16="http://schemas.microsoft.com/office/drawing/2014/main" id="{AD8745A2-A745-4F92-8DF7-CE3B43979D60}"/>
                </a:ext>
              </a:extLst>
            </p:cNvPr>
            <p:cNvSpPr>
              <a:spLocks noChangeArrowheads="1"/>
            </p:cNvSpPr>
            <p:nvPr/>
          </p:nvSpPr>
          <p:spPr bwMode="auto">
            <a:xfrm>
              <a:off x="4212" y="921"/>
              <a:ext cx="19"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26" name="Rectangle 175">
              <a:extLst>
                <a:ext uri="{FF2B5EF4-FFF2-40B4-BE49-F238E27FC236}">
                  <a16:creationId xmlns:a16="http://schemas.microsoft.com/office/drawing/2014/main" id="{36DF53BB-83CB-46BE-B27D-BBC085EF47E7}"/>
                </a:ext>
              </a:extLst>
            </p:cNvPr>
            <p:cNvSpPr>
              <a:spLocks noChangeArrowheads="1"/>
            </p:cNvSpPr>
            <p:nvPr/>
          </p:nvSpPr>
          <p:spPr bwMode="auto">
            <a:xfrm>
              <a:off x="4231" y="921"/>
              <a:ext cx="18"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27" name="Rectangle 176">
              <a:extLst>
                <a:ext uri="{FF2B5EF4-FFF2-40B4-BE49-F238E27FC236}">
                  <a16:creationId xmlns:a16="http://schemas.microsoft.com/office/drawing/2014/main" id="{84BD6213-8284-4701-8762-66CBAC1ED4A1}"/>
                </a:ext>
              </a:extLst>
            </p:cNvPr>
            <p:cNvSpPr>
              <a:spLocks noChangeArrowheads="1"/>
            </p:cNvSpPr>
            <p:nvPr/>
          </p:nvSpPr>
          <p:spPr bwMode="auto">
            <a:xfrm>
              <a:off x="4249" y="921"/>
              <a:ext cx="19"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28" name="Rectangle 177">
              <a:extLst>
                <a:ext uri="{FF2B5EF4-FFF2-40B4-BE49-F238E27FC236}">
                  <a16:creationId xmlns:a16="http://schemas.microsoft.com/office/drawing/2014/main" id="{54EC3961-6B60-46E7-8F44-648C567C1D61}"/>
                </a:ext>
              </a:extLst>
            </p:cNvPr>
            <p:cNvSpPr>
              <a:spLocks noChangeArrowheads="1"/>
            </p:cNvSpPr>
            <p:nvPr/>
          </p:nvSpPr>
          <p:spPr bwMode="auto">
            <a:xfrm>
              <a:off x="4268" y="921"/>
              <a:ext cx="18"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29" name="Rectangle 178">
              <a:extLst>
                <a:ext uri="{FF2B5EF4-FFF2-40B4-BE49-F238E27FC236}">
                  <a16:creationId xmlns:a16="http://schemas.microsoft.com/office/drawing/2014/main" id="{1C1870F3-DFBF-43DD-93A4-CFF28104BD06}"/>
                </a:ext>
              </a:extLst>
            </p:cNvPr>
            <p:cNvSpPr>
              <a:spLocks noChangeArrowheads="1"/>
            </p:cNvSpPr>
            <p:nvPr/>
          </p:nvSpPr>
          <p:spPr bwMode="auto">
            <a:xfrm>
              <a:off x="4286" y="921"/>
              <a:ext cx="18"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30" name="Rectangle 179">
              <a:extLst>
                <a:ext uri="{FF2B5EF4-FFF2-40B4-BE49-F238E27FC236}">
                  <a16:creationId xmlns:a16="http://schemas.microsoft.com/office/drawing/2014/main" id="{209D505E-D726-494B-BD21-43D27D07A140}"/>
                </a:ext>
              </a:extLst>
            </p:cNvPr>
            <p:cNvSpPr>
              <a:spLocks noChangeArrowheads="1"/>
            </p:cNvSpPr>
            <p:nvPr/>
          </p:nvSpPr>
          <p:spPr bwMode="auto">
            <a:xfrm>
              <a:off x="4304" y="921"/>
              <a:ext cx="19"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31" name="Rectangle 180">
              <a:extLst>
                <a:ext uri="{FF2B5EF4-FFF2-40B4-BE49-F238E27FC236}">
                  <a16:creationId xmlns:a16="http://schemas.microsoft.com/office/drawing/2014/main" id="{D8A164CD-133D-41F8-BB4D-80F4D965A314}"/>
                </a:ext>
              </a:extLst>
            </p:cNvPr>
            <p:cNvSpPr>
              <a:spLocks noChangeArrowheads="1"/>
            </p:cNvSpPr>
            <p:nvPr/>
          </p:nvSpPr>
          <p:spPr bwMode="auto">
            <a:xfrm>
              <a:off x="4323" y="921"/>
              <a:ext cx="19"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32" name="Rectangle 181">
              <a:extLst>
                <a:ext uri="{FF2B5EF4-FFF2-40B4-BE49-F238E27FC236}">
                  <a16:creationId xmlns:a16="http://schemas.microsoft.com/office/drawing/2014/main" id="{7B34A11A-6798-45F6-BC11-E4349A77375C}"/>
                </a:ext>
              </a:extLst>
            </p:cNvPr>
            <p:cNvSpPr>
              <a:spLocks noChangeArrowheads="1"/>
            </p:cNvSpPr>
            <p:nvPr/>
          </p:nvSpPr>
          <p:spPr bwMode="auto">
            <a:xfrm>
              <a:off x="4342" y="921"/>
              <a:ext cx="18"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33" name="Rectangle 182">
              <a:extLst>
                <a:ext uri="{FF2B5EF4-FFF2-40B4-BE49-F238E27FC236}">
                  <a16:creationId xmlns:a16="http://schemas.microsoft.com/office/drawing/2014/main" id="{34455619-E8C0-42B6-A5B8-C901FD9BFF0D}"/>
                </a:ext>
              </a:extLst>
            </p:cNvPr>
            <p:cNvSpPr>
              <a:spLocks noChangeArrowheads="1"/>
            </p:cNvSpPr>
            <p:nvPr/>
          </p:nvSpPr>
          <p:spPr bwMode="auto">
            <a:xfrm>
              <a:off x="4360" y="921"/>
              <a:ext cx="18"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34" name="Rectangle 183">
              <a:extLst>
                <a:ext uri="{FF2B5EF4-FFF2-40B4-BE49-F238E27FC236}">
                  <a16:creationId xmlns:a16="http://schemas.microsoft.com/office/drawing/2014/main" id="{B138E0F5-870A-4D57-88DD-D621BEA9455C}"/>
                </a:ext>
              </a:extLst>
            </p:cNvPr>
            <p:cNvSpPr>
              <a:spLocks noChangeArrowheads="1"/>
            </p:cNvSpPr>
            <p:nvPr/>
          </p:nvSpPr>
          <p:spPr bwMode="auto">
            <a:xfrm>
              <a:off x="4378" y="921"/>
              <a:ext cx="19"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35" name="Rectangle 184">
              <a:extLst>
                <a:ext uri="{FF2B5EF4-FFF2-40B4-BE49-F238E27FC236}">
                  <a16:creationId xmlns:a16="http://schemas.microsoft.com/office/drawing/2014/main" id="{9AA3D0F6-ED63-4FE0-A97D-C5A1E191E28E}"/>
                </a:ext>
              </a:extLst>
            </p:cNvPr>
            <p:cNvSpPr>
              <a:spLocks noChangeArrowheads="1"/>
            </p:cNvSpPr>
            <p:nvPr/>
          </p:nvSpPr>
          <p:spPr bwMode="auto">
            <a:xfrm>
              <a:off x="4397" y="921"/>
              <a:ext cx="18"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36" name="Rectangle 185">
              <a:extLst>
                <a:ext uri="{FF2B5EF4-FFF2-40B4-BE49-F238E27FC236}">
                  <a16:creationId xmlns:a16="http://schemas.microsoft.com/office/drawing/2014/main" id="{D12A17F7-E719-4787-8E58-011116EF6AFF}"/>
                </a:ext>
              </a:extLst>
            </p:cNvPr>
            <p:cNvSpPr>
              <a:spLocks noChangeArrowheads="1"/>
            </p:cNvSpPr>
            <p:nvPr/>
          </p:nvSpPr>
          <p:spPr bwMode="auto">
            <a:xfrm>
              <a:off x="4415" y="921"/>
              <a:ext cx="18"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37" name="Rectangle 186">
              <a:extLst>
                <a:ext uri="{FF2B5EF4-FFF2-40B4-BE49-F238E27FC236}">
                  <a16:creationId xmlns:a16="http://schemas.microsoft.com/office/drawing/2014/main" id="{4DC461C7-F579-4DE3-A57F-7A3790FE35AD}"/>
                </a:ext>
              </a:extLst>
            </p:cNvPr>
            <p:cNvSpPr>
              <a:spLocks noChangeArrowheads="1"/>
            </p:cNvSpPr>
            <p:nvPr/>
          </p:nvSpPr>
          <p:spPr bwMode="auto">
            <a:xfrm>
              <a:off x="4433" y="921"/>
              <a:ext cx="19"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38" name="Rectangle 187">
              <a:extLst>
                <a:ext uri="{FF2B5EF4-FFF2-40B4-BE49-F238E27FC236}">
                  <a16:creationId xmlns:a16="http://schemas.microsoft.com/office/drawing/2014/main" id="{9F06985D-56C2-4207-984A-CB7B4D888889}"/>
                </a:ext>
              </a:extLst>
            </p:cNvPr>
            <p:cNvSpPr>
              <a:spLocks noChangeArrowheads="1"/>
            </p:cNvSpPr>
            <p:nvPr/>
          </p:nvSpPr>
          <p:spPr bwMode="auto">
            <a:xfrm>
              <a:off x="4452" y="921"/>
              <a:ext cx="19"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39" name="Rectangle 188">
              <a:extLst>
                <a:ext uri="{FF2B5EF4-FFF2-40B4-BE49-F238E27FC236}">
                  <a16:creationId xmlns:a16="http://schemas.microsoft.com/office/drawing/2014/main" id="{C2A555E7-5DF1-4674-A59E-16C1D2CDA105}"/>
                </a:ext>
              </a:extLst>
            </p:cNvPr>
            <p:cNvSpPr>
              <a:spLocks noChangeArrowheads="1"/>
            </p:cNvSpPr>
            <p:nvPr/>
          </p:nvSpPr>
          <p:spPr bwMode="auto">
            <a:xfrm>
              <a:off x="4471" y="921"/>
              <a:ext cx="17"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640" name="Rectangle 189">
              <a:extLst>
                <a:ext uri="{FF2B5EF4-FFF2-40B4-BE49-F238E27FC236}">
                  <a16:creationId xmlns:a16="http://schemas.microsoft.com/office/drawing/2014/main" id="{EFF05B66-D6B7-4722-ADBE-9751D7041313}"/>
                </a:ext>
              </a:extLst>
            </p:cNvPr>
            <p:cNvSpPr>
              <a:spLocks noChangeArrowheads="1"/>
            </p:cNvSpPr>
            <p:nvPr/>
          </p:nvSpPr>
          <p:spPr bwMode="auto">
            <a:xfrm>
              <a:off x="4488" y="921"/>
              <a:ext cx="19" cy="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grpSp>
      <p:sp>
        <p:nvSpPr>
          <p:cNvPr id="641" name="Rectangle 7">
            <a:extLst>
              <a:ext uri="{FF2B5EF4-FFF2-40B4-BE49-F238E27FC236}">
                <a16:creationId xmlns:a16="http://schemas.microsoft.com/office/drawing/2014/main" id="{90670DE5-8EA5-4BAC-A369-C3DD3AE4C39A}"/>
              </a:ext>
            </a:extLst>
          </p:cNvPr>
          <p:cNvSpPr>
            <a:spLocks noChangeArrowheads="1"/>
          </p:cNvSpPr>
          <p:nvPr/>
        </p:nvSpPr>
        <p:spPr bwMode="auto">
          <a:xfrm>
            <a:off x="5556579" y="1759810"/>
            <a:ext cx="1988656" cy="28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sz="1700" b="1">
                <a:solidFill>
                  <a:srgbClr val="000000"/>
                </a:solidFill>
                <a:latin typeface="Times New Roman" pitchFamily="18" charset="0"/>
                <a:sym typeface="Symbol" pitchFamily="18" charset="2"/>
              </a:rPr>
              <a:t>wavelength </a:t>
            </a:r>
            <a:r>
              <a:rPr lang="en-US" sz="1700" b="1">
                <a:solidFill>
                  <a:srgbClr val="000000"/>
                </a:solidFill>
                <a:latin typeface="Times New Roman" pitchFamily="18" charset="0"/>
              </a:rPr>
              <a:t>(nm)</a:t>
            </a:r>
            <a:endParaRPr lang="en-US">
              <a:latin typeface="Times New Roman" pitchFamily="18" charset="0"/>
            </a:endParaRPr>
          </a:p>
        </p:txBody>
      </p:sp>
      <p:sp>
        <p:nvSpPr>
          <p:cNvPr id="642" name="Line 58">
            <a:extLst>
              <a:ext uri="{FF2B5EF4-FFF2-40B4-BE49-F238E27FC236}">
                <a16:creationId xmlns:a16="http://schemas.microsoft.com/office/drawing/2014/main" id="{BE8A22D7-F19D-49D2-9942-298536493FEE}"/>
              </a:ext>
            </a:extLst>
          </p:cNvPr>
          <p:cNvSpPr>
            <a:spLocks noChangeShapeType="1"/>
          </p:cNvSpPr>
          <p:nvPr/>
        </p:nvSpPr>
        <p:spPr bwMode="auto">
          <a:xfrm>
            <a:off x="3348556" y="1772013"/>
            <a:ext cx="2049" cy="297931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643" name="Line 59">
            <a:extLst>
              <a:ext uri="{FF2B5EF4-FFF2-40B4-BE49-F238E27FC236}">
                <a16:creationId xmlns:a16="http://schemas.microsoft.com/office/drawing/2014/main" id="{E46BD10D-1534-433D-9BD1-3A8712C622D4}"/>
              </a:ext>
            </a:extLst>
          </p:cNvPr>
          <p:cNvSpPr>
            <a:spLocks noChangeShapeType="1"/>
          </p:cNvSpPr>
          <p:nvPr/>
        </p:nvSpPr>
        <p:spPr bwMode="auto">
          <a:xfrm>
            <a:off x="3291152" y="4751331"/>
            <a:ext cx="57405" cy="17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644" name="Line 60">
            <a:extLst>
              <a:ext uri="{FF2B5EF4-FFF2-40B4-BE49-F238E27FC236}">
                <a16:creationId xmlns:a16="http://schemas.microsoft.com/office/drawing/2014/main" id="{A82929E5-CA7B-41A9-BE0F-ABBAD5823D63}"/>
              </a:ext>
            </a:extLst>
          </p:cNvPr>
          <p:cNvSpPr>
            <a:spLocks noChangeShapeType="1"/>
          </p:cNvSpPr>
          <p:nvPr/>
        </p:nvSpPr>
        <p:spPr bwMode="auto">
          <a:xfrm>
            <a:off x="3291152" y="4008681"/>
            <a:ext cx="57405" cy="17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645" name="Line 61">
            <a:extLst>
              <a:ext uri="{FF2B5EF4-FFF2-40B4-BE49-F238E27FC236}">
                <a16:creationId xmlns:a16="http://schemas.microsoft.com/office/drawing/2014/main" id="{4FB01A41-24AB-479A-ABEF-60920EE8780C}"/>
              </a:ext>
            </a:extLst>
          </p:cNvPr>
          <p:cNvSpPr>
            <a:spLocks noChangeShapeType="1"/>
          </p:cNvSpPr>
          <p:nvPr/>
        </p:nvSpPr>
        <p:spPr bwMode="auto">
          <a:xfrm>
            <a:off x="3291152" y="3266030"/>
            <a:ext cx="57405" cy="1742"/>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646" name="Line 62">
            <a:extLst>
              <a:ext uri="{FF2B5EF4-FFF2-40B4-BE49-F238E27FC236}">
                <a16:creationId xmlns:a16="http://schemas.microsoft.com/office/drawing/2014/main" id="{9D108B78-7161-4CB1-8903-593F7D73F435}"/>
              </a:ext>
            </a:extLst>
          </p:cNvPr>
          <p:cNvSpPr>
            <a:spLocks noChangeShapeType="1"/>
          </p:cNvSpPr>
          <p:nvPr/>
        </p:nvSpPr>
        <p:spPr bwMode="auto">
          <a:xfrm>
            <a:off x="3291152" y="2514663"/>
            <a:ext cx="57405" cy="174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647" name="Line 63">
            <a:extLst>
              <a:ext uri="{FF2B5EF4-FFF2-40B4-BE49-F238E27FC236}">
                <a16:creationId xmlns:a16="http://schemas.microsoft.com/office/drawing/2014/main" id="{093A0D2B-7ACB-4BF0-889C-D8913417F610}"/>
              </a:ext>
            </a:extLst>
          </p:cNvPr>
          <p:cNvSpPr>
            <a:spLocks noChangeShapeType="1"/>
          </p:cNvSpPr>
          <p:nvPr/>
        </p:nvSpPr>
        <p:spPr bwMode="auto">
          <a:xfrm>
            <a:off x="3291152" y="1772013"/>
            <a:ext cx="57405" cy="174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648" name="Line 64">
            <a:extLst>
              <a:ext uri="{FF2B5EF4-FFF2-40B4-BE49-F238E27FC236}">
                <a16:creationId xmlns:a16="http://schemas.microsoft.com/office/drawing/2014/main" id="{391C9180-93C8-47C9-8828-BF330648EAE3}"/>
              </a:ext>
            </a:extLst>
          </p:cNvPr>
          <p:cNvSpPr>
            <a:spLocks noChangeShapeType="1"/>
          </p:cNvSpPr>
          <p:nvPr/>
        </p:nvSpPr>
        <p:spPr bwMode="auto">
          <a:xfrm flipH="1" flipV="1">
            <a:off x="3961553" y="4751331"/>
            <a:ext cx="4100" cy="679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649" name="Line 67">
            <a:extLst>
              <a:ext uri="{FF2B5EF4-FFF2-40B4-BE49-F238E27FC236}">
                <a16:creationId xmlns:a16="http://schemas.microsoft.com/office/drawing/2014/main" id="{B5D09AD1-7767-4CE5-A968-453817DABD24}"/>
              </a:ext>
            </a:extLst>
          </p:cNvPr>
          <p:cNvSpPr>
            <a:spLocks noChangeShapeType="1"/>
          </p:cNvSpPr>
          <p:nvPr/>
        </p:nvSpPr>
        <p:spPr bwMode="auto">
          <a:xfrm flipV="1">
            <a:off x="6503753" y="4751331"/>
            <a:ext cx="0" cy="732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650" name="Line 68">
            <a:extLst>
              <a:ext uri="{FF2B5EF4-FFF2-40B4-BE49-F238E27FC236}">
                <a16:creationId xmlns:a16="http://schemas.microsoft.com/office/drawing/2014/main" id="{5F5305BD-9E24-4004-ACF7-C81334CBA8EF}"/>
              </a:ext>
            </a:extLst>
          </p:cNvPr>
          <p:cNvSpPr>
            <a:spLocks noChangeShapeType="1"/>
          </p:cNvSpPr>
          <p:nvPr/>
        </p:nvSpPr>
        <p:spPr bwMode="auto">
          <a:xfrm flipV="1">
            <a:off x="7348420" y="4751331"/>
            <a:ext cx="2051" cy="679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651" name="Line 69">
            <a:extLst>
              <a:ext uri="{FF2B5EF4-FFF2-40B4-BE49-F238E27FC236}">
                <a16:creationId xmlns:a16="http://schemas.microsoft.com/office/drawing/2014/main" id="{BB745532-7944-40C7-9235-89505E004386}"/>
              </a:ext>
            </a:extLst>
          </p:cNvPr>
          <p:cNvSpPr>
            <a:spLocks noChangeShapeType="1"/>
          </p:cNvSpPr>
          <p:nvPr/>
        </p:nvSpPr>
        <p:spPr bwMode="auto">
          <a:xfrm flipH="1" flipV="1">
            <a:off x="8195137" y="4751331"/>
            <a:ext cx="0" cy="7844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652" name="Line 70">
            <a:extLst>
              <a:ext uri="{FF2B5EF4-FFF2-40B4-BE49-F238E27FC236}">
                <a16:creationId xmlns:a16="http://schemas.microsoft.com/office/drawing/2014/main" id="{F091E233-336C-4430-8E66-DD340B60060A}"/>
              </a:ext>
            </a:extLst>
          </p:cNvPr>
          <p:cNvSpPr>
            <a:spLocks noChangeShapeType="1"/>
          </p:cNvSpPr>
          <p:nvPr/>
        </p:nvSpPr>
        <p:spPr bwMode="auto">
          <a:xfrm flipH="1" flipV="1">
            <a:off x="9041853" y="4751331"/>
            <a:ext cx="0" cy="7321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653" name="Rectangle 71">
            <a:extLst>
              <a:ext uri="{FF2B5EF4-FFF2-40B4-BE49-F238E27FC236}">
                <a16:creationId xmlns:a16="http://schemas.microsoft.com/office/drawing/2014/main" id="{A7395648-9F4C-4624-B17E-F242920327B8}"/>
              </a:ext>
            </a:extLst>
          </p:cNvPr>
          <p:cNvSpPr>
            <a:spLocks noChangeArrowheads="1"/>
          </p:cNvSpPr>
          <p:nvPr/>
        </p:nvSpPr>
        <p:spPr bwMode="auto">
          <a:xfrm>
            <a:off x="3135339" y="4655449"/>
            <a:ext cx="153761" cy="28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54" name="Rectangle 72">
            <a:extLst>
              <a:ext uri="{FF2B5EF4-FFF2-40B4-BE49-F238E27FC236}">
                <a16:creationId xmlns:a16="http://schemas.microsoft.com/office/drawing/2014/main" id="{5AC53940-FA51-4F17-ABED-66634C4CEB5D}"/>
              </a:ext>
            </a:extLst>
          </p:cNvPr>
          <p:cNvSpPr>
            <a:spLocks noChangeArrowheads="1"/>
          </p:cNvSpPr>
          <p:nvPr/>
        </p:nvSpPr>
        <p:spPr bwMode="auto">
          <a:xfrm>
            <a:off x="3118938" y="4631042"/>
            <a:ext cx="118909" cy="21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t>0</a:t>
            </a:r>
            <a:endParaRPr lang="en-US" sz="900"/>
          </a:p>
        </p:txBody>
      </p:sp>
      <p:sp>
        <p:nvSpPr>
          <p:cNvPr id="655" name="Rectangle 73">
            <a:extLst>
              <a:ext uri="{FF2B5EF4-FFF2-40B4-BE49-F238E27FC236}">
                <a16:creationId xmlns:a16="http://schemas.microsoft.com/office/drawing/2014/main" id="{318EC394-2543-4380-9CF3-C26E92923E8A}"/>
              </a:ext>
            </a:extLst>
          </p:cNvPr>
          <p:cNvSpPr>
            <a:spLocks noChangeArrowheads="1"/>
          </p:cNvSpPr>
          <p:nvPr/>
        </p:nvSpPr>
        <p:spPr bwMode="auto">
          <a:xfrm>
            <a:off x="2940573" y="3912798"/>
            <a:ext cx="387481" cy="28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56" name="Rectangle 74">
            <a:extLst>
              <a:ext uri="{FF2B5EF4-FFF2-40B4-BE49-F238E27FC236}">
                <a16:creationId xmlns:a16="http://schemas.microsoft.com/office/drawing/2014/main" id="{6C543B75-8251-40C4-B3A6-FF425E7C3323}"/>
              </a:ext>
            </a:extLst>
          </p:cNvPr>
          <p:cNvSpPr>
            <a:spLocks noChangeArrowheads="1"/>
          </p:cNvSpPr>
          <p:nvPr/>
        </p:nvSpPr>
        <p:spPr bwMode="auto">
          <a:xfrm>
            <a:off x="2909822" y="3886650"/>
            <a:ext cx="297272" cy="2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t>0.3</a:t>
            </a:r>
            <a:endParaRPr lang="en-US" sz="900"/>
          </a:p>
        </p:txBody>
      </p:sp>
      <p:sp>
        <p:nvSpPr>
          <p:cNvPr id="657" name="Rectangle 75">
            <a:extLst>
              <a:ext uri="{FF2B5EF4-FFF2-40B4-BE49-F238E27FC236}">
                <a16:creationId xmlns:a16="http://schemas.microsoft.com/office/drawing/2014/main" id="{A70DB0AE-80FE-45D6-A721-81402437E9D6}"/>
              </a:ext>
            </a:extLst>
          </p:cNvPr>
          <p:cNvSpPr>
            <a:spLocks noChangeArrowheads="1"/>
          </p:cNvSpPr>
          <p:nvPr/>
        </p:nvSpPr>
        <p:spPr bwMode="auto">
          <a:xfrm>
            <a:off x="2940573" y="3170148"/>
            <a:ext cx="387481" cy="284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58" name="Rectangle 76">
            <a:extLst>
              <a:ext uri="{FF2B5EF4-FFF2-40B4-BE49-F238E27FC236}">
                <a16:creationId xmlns:a16="http://schemas.microsoft.com/office/drawing/2014/main" id="{8C7AC255-CF95-4BFC-8D06-81583D37176B}"/>
              </a:ext>
            </a:extLst>
          </p:cNvPr>
          <p:cNvSpPr>
            <a:spLocks noChangeArrowheads="1"/>
          </p:cNvSpPr>
          <p:nvPr/>
        </p:nvSpPr>
        <p:spPr bwMode="auto">
          <a:xfrm>
            <a:off x="2909822" y="3142255"/>
            <a:ext cx="297272" cy="21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t>0.6</a:t>
            </a:r>
            <a:endParaRPr lang="en-US" sz="900"/>
          </a:p>
        </p:txBody>
      </p:sp>
      <p:sp>
        <p:nvSpPr>
          <p:cNvPr id="659" name="Rectangle 77">
            <a:extLst>
              <a:ext uri="{FF2B5EF4-FFF2-40B4-BE49-F238E27FC236}">
                <a16:creationId xmlns:a16="http://schemas.microsoft.com/office/drawing/2014/main" id="{A804C19F-CC8D-41D9-8A24-6CE920706FD9}"/>
              </a:ext>
            </a:extLst>
          </p:cNvPr>
          <p:cNvSpPr>
            <a:spLocks noChangeArrowheads="1"/>
          </p:cNvSpPr>
          <p:nvPr/>
        </p:nvSpPr>
        <p:spPr bwMode="auto">
          <a:xfrm>
            <a:off x="2940573" y="2420525"/>
            <a:ext cx="387481" cy="28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60" name="Rectangle 78">
            <a:extLst>
              <a:ext uri="{FF2B5EF4-FFF2-40B4-BE49-F238E27FC236}">
                <a16:creationId xmlns:a16="http://schemas.microsoft.com/office/drawing/2014/main" id="{DA56F687-6D21-4D41-BDE7-F2755830CCA9}"/>
              </a:ext>
            </a:extLst>
          </p:cNvPr>
          <p:cNvSpPr>
            <a:spLocks noChangeArrowheads="1"/>
          </p:cNvSpPr>
          <p:nvPr/>
        </p:nvSpPr>
        <p:spPr bwMode="auto">
          <a:xfrm>
            <a:off x="2909822" y="2397862"/>
            <a:ext cx="297272" cy="2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t>0.9</a:t>
            </a:r>
            <a:endParaRPr lang="en-US" sz="900"/>
          </a:p>
        </p:txBody>
      </p:sp>
      <p:sp>
        <p:nvSpPr>
          <p:cNvPr id="661" name="Rectangle 79">
            <a:extLst>
              <a:ext uri="{FF2B5EF4-FFF2-40B4-BE49-F238E27FC236}">
                <a16:creationId xmlns:a16="http://schemas.microsoft.com/office/drawing/2014/main" id="{6355E316-37CC-4747-9F4C-0920C7433306}"/>
              </a:ext>
            </a:extLst>
          </p:cNvPr>
          <p:cNvSpPr>
            <a:spLocks noChangeArrowheads="1"/>
          </p:cNvSpPr>
          <p:nvPr/>
        </p:nvSpPr>
        <p:spPr bwMode="auto">
          <a:xfrm>
            <a:off x="2940573" y="1677874"/>
            <a:ext cx="387481" cy="28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62" name="Rectangle 80">
            <a:extLst>
              <a:ext uri="{FF2B5EF4-FFF2-40B4-BE49-F238E27FC236}">
                <a16:creationId xmlns:a16="http://schemas.microsoft.com/office/drawing/2014/main" id="{63BFB485-0BD9-43C9-AA09-A565E921952A}"/>
              </a:ext>
            </a:extLst>
          </p:cNvPr>
          <p:cNvSpPr>
            <a:spLocks noChangeArrowheads="1"/>
          </p:cNvSpPr>
          <p:nvPr/>
        </p:nvSpPr>
        <p:spPr bwMode="auto">
          <a:xfrm>
            <a:off x="2909822" y="1653468"/>
            <a:ext cx="297272" cy="217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t>1.2</a:t>
            </a:r>
            <a:endParaRPr lang="en-US" sz="900"/>
          </a:p>
        </p:txBody>
      </p:sp>
      <p:sp>
        <p:nvSpPr>
          <p:cNvPr id="663" name="Rectangle 81">
            <a:extLst>
              <a:ext uri="{FF2B5EF4-FFF2-40B4-BE49-F238E27FC236}">
                <a16:creationId xmlns:a16="http://schemas.microsoft.com/office/drawing/2014/main" id="{977EAA35-D937-4CA5-AE67-1D4EF7F0FE97}"/>
              </a:ext>
            </a:extLst>
          </p:cNvPr>
          <p:cNvSpPr>
            <a:spLocks noChangeArrowheads="1"/>
          </p:cNvSpPr>
          <p:nvPr/>
        </p:nvSpPr>
        <p:spPr bwMode="auto">
          <a:xfrm>
            <a:off x="3723735" y="4868132"/>
            <a:ext cx="586346" cy="26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64" name="Rectangle 82">
            <a:extLst>
              <a:ext uri="{FF2B5EF4-FFF2-40B4-BE49-F238E27FC236}">
                <a16:creationId xmlns:a16="http://schemas.microsoft.com/office/drawing/2014/main" id="{60042ACC-EDB1-4488-BFD3-525BF4920CF1}"/>
              </a:ext>
            </a:extLst>
          </p:cNvPr>
          <p:cNvSpPr>
            <a:spLocks noChangeArrowheads="1"/>
          </p:cNvSpPr>
          <p:nvPr/>
        </p:nvSpPr>
        <p:spPr bwMode="auto">
          <a:xfrm>
            <a:off x="3668381" y="4880336"/>
            <a:ext cx="508440" cy="23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t>1300</a:t>
            </a:r>
            <a:endParaRPr lang="en-US" sz="1000" b="1"/>
          </a:p>
        </p:txBody>
      </p:sp>
      <p:sp>
        <p:nvSpPr>
          <p:cNvPr id="665" name="Rectangle 83">
            <a:extLst>
              <a:ext uri="{FF2B5EF4-FFF2-40B4-BE49-F238E27FC236}">
                <a16:creationId xmlns:a16="http://schemas.microsoft.com/office/drawing/2014/main" id="{480040BF-DEC6-4184-A3E7-62815778A72D}"/>
              </a:ext>
            </a:extLst>
          </p:cNvPr>
          <p:cNvSpPr>
            <a:spLocks noChangeArrowheads="1"/>
          </p:cNvSpPr>
          <p:nvPr/>
        </p:nvSpPr>
        <p:spPr bwMode="auto">
          <a:xfrm>
            <a:off x="5386416" y="4868132"/>
            <a:ext cx="586346" cy="26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66" name="Rectangle 85">
            <a:extLst>
              <a:ext uri="{FF2B5EF4-FFF2-40B4-BE49-F238E27FC236}">
                <a16:creationId xmlns:a16="http://schemas.microsoft.com/office/drawing/2014/main" id="{F92F5FD7-6020-4B6A-A0D1-5141B7789D41}"/>
              </a:ext>
            </a:extLst>
          </p:cNvPr>
          <p:cNvSpPr>
            <a:spLocks noChangeArrowheads="1"/>
          </p:cNvSpPr>
          <p:nvPr/>
        </p:nvSpPr>
        <p:spPr bwMode="auto">
          <a:xfrm>
            <a:off x="7131103" y="4868132"/>
            <a:ext cx="586346" cy="26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67" name="Rectangle 86">
            <a:extLst>
              <a:ext uri="{FF2B5EF4-FFF2-40B4-BE49-F238E27FC236}">
                <a16:creationId xmlns:a16="http://schemas.microsoft.com/office/drawing/2014/main" id="{C07CFBC5-10E2-4590-97CA-BE9693EF4736}"/>
              </a:ext>
            </a:extLst>
          </p:cNvPr>
          <p:cNvSpPr>
            <a:spLocks noChangeArrowheads="1"/>
          </p:cNvSpPr>
          <p:nvPr/>
        </p:nvSpPr>
        <p:spPr bwMode="auto">
          <a:xfrm>
            <a:off x="7131103" y="4883822"/>
            <a:ext cx="508440" cy="23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t>1500</a:t>
            </a:r>
            <a:endParaRPr lang="en-US" sz="1000" b="1"/>
          </a:p>
        </p:txBody>
      </p:sp>
      <p:sp>
        <p:nvSpPr>
          <p:cNvPr id="668" name="Rectangle 87">
            <a:extLst>
              <a:ext uri="{FF2B5EF4-FFF2-40B4-BE49-F238E27FC236}">
                <a16:creationId xmlns:a16="http://schemas.microsoft.com/office/drawing/2014/main" id="{9E9D84C0-E9F1-46B2-837B-1E29B584C343}"/>
              </a:ext>
            </a:extLst>
          </p:cNvPr>
          <p:cNvSpPr>
            <a:spLocks noChangeArrowheads="1"/>
          </p:cNvSpPr>
          <p:nvPr/>
        </p:nvSpPr>
        <p:spPr bwMode="auto">
          <a:xfrm>
            <a:off x="8785583" y="4868132"/>
            <a:ext cx="584295" cy="268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69" name="Rectangle 88">
            <a:extLst>
              <a:ext uri="{FF2B5EF4-FFF2-40B4-BE49-F238E27FC236}">
                <a16:creationId xmlns:a16="http://schemas.microsoft.com/office/drawing/2014/main" id="{58B74E8E-4075-47F3-A1C5-6605BEA09838}"/>
              </a:ext>
            </a:extLst>
          </p:cNvPr>
          <p:cNvSpPr>
            <a:spLocks noChangeArrowheads="1"/>
          </p:cNvSpPr>
          <p:nvPr/>
        </p:nvSpPr>
        <p:spPr bwMode="auto">
          <a:xfrm>
            <a:off x="8785583" y="4883822"/>
            <a:ext cx="508440" cy="23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t>1600</a:t>
            </a:r>
            <a:endParaRPr lang="en-US" sz="1000" b="1"/>
          </a:p>
        </p:txBody>
      </p:sp>
      <p:sp>
        <p:nvSpPr>
          <p:cNvPr id="670" name="Rectangle 89">
            <a:extLst>
              <a:ext uri="{FF2B5EF4-FFF2-40B4-BE49-F238E27FC236}">
                <a16:creationId xmlns:a16="http://schemas.microsoft.com/office/drawing/2014/main" id="{0C501A53-8739-474C-A019-91118DF229CF}"/>
              </a:ext>
            </a:extLst>
          </p:cNvPr>
          <p:cNvSpPr>
            <a:spLocks noChangeArrowheads="1"/>
          </p:cNvSpPr>
          <p:nvPr/>
        </p:nvSpPr>
        <p:spPr bwMode="auto">
          <a:xfrm rot="16200000">
            <a:off x="1993792" y="3067200"/>
            <a:ext cx="1413825" cy="315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b="1"/>
              <a:t>Loss (dB/km)</a:t>
            </a:r>
            <a:endParaRPr lang="en-US" sz="1000"/>
          </a:p>
        </p:txBody>
      </p:sp>
      <p:sp>
        <p:nvSpPr>
          <p:cNvPr id="671" name="Rectangle 90">
            <a:extLst>
              <a:ext uri="{FF2B5EF4-FFF2-40B4-BE49-F238E27FC236}">
                <a16:creationId xmlns:a16="http://schemas.microsoft.com/office/drawing/2014/main" id="{8370EF54-5F85-4BB0-9FDC-085779721D32}"/>
              </a:ext>
            </a:extLst>
          </p:cNvPr>
          <p:cNvSpPr>
            <a:spLocks noChangeArrowheads="1"/>
          </p:cNvSpPr>
          <p:nvPr/>
        </p:nvSpPr>
        <p:spPr bwMode="auto">
          <a:xfrm>
            <a:off x="5593482" y="3947665"/>
            <a:ext cx="957426" cy="36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grpSp>
        <p:nvGrpSpPr>
          <p:cNvPr id="672" name="Group 91">
            <a:extLst>
              <a:ext uri="{FF2B5EF4-FFF2-40B4-BE49-F238E27FC236}">
                <a16:creationId xmlns:a16="http://schemas.microsoft.com/office/drawing/2014/main" id="{6F111D27-E995-413A-A791-123861B567DE}"/>
              </a:ext>
            </a:extLst>
          </p:cNvPr>
          <p:cNvGrpSpPr>
            <a:grpSpLocks/>
          </p:cNvGrpSpPr>
          <p:nvPr/>
        </p:nvGrpSpPr>
        <p:grpSpPr bwMode="auto">
          <a:xfrm>
            <a:off x="3362905" y="1677874"/>
            <a:ext cx="1657590" cy="3106579"/>
            <a:chOff x="1584" y="921"/>
            <a:chExt cx="759" cy="1708"/>
          </a:xfrm>
        </p:grpSpPr>
        <p:sp>
          <p:nvSpPr>
            <p:cNvPr id="673" name="Rectangle 92">
              <a:extLst>
                <a:ext uri="{FF2B5EF4-FFF2-40B4-BE49-F238E27FC236}">
                  <a16:creationId xmlns:a16="http://schemas.microsoft.com/office/drawing/2014/main" id="{5E426FAB-2ABD-4599-AA4A-FE7E5363FD40}"/>
                </a:ext>
              </a:extLst>
            </p:cNvPr>
            <p:cNvSpPr>
              <a:spLocks noChangeArrowheads="1"/>
            </p:cNvSpPr>
            <p:nvPr/>
          </p:nvSpPr>
          <p:spPr bwMode="auto">
            <a:xfrm>
              <a:off x="1584" y="921"/>
              <a:ext cx="12" cy="1708"/>
            </a:xfrm>
            <a:prstGeom prst="rect">
              <a:avLst/>
            </a:prstGeom>
            <a:solidFill>
              <a:srgbClr val="CDE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74" name="Rectangle 93">
              <a:extLst>
                <a:ext uri="{FF2B5EF4-FFF2-40B4-BE49-F238E27FC236}">
                  <a16:creationId xmlns:a16="http://schemas.microsoft.com/office/drawing/2014/main" id="{A3487325-5E92-4081-B3A0-644A89AFCAEF}"/>
                </a:ext>
              </a:extLst>
            </p:cNvPr>
            <p:cNvSpPr>
              <a:spLocks noChangeArrowheads="1"/>
            </p:cNvSpPr>
            <p:nvPr/>
          </p:nvSpPr>
          <p:spPr bwMode="auto">
            <a:xfrm>
              <a:off x="1596" y="921"/>
              <a:ext cx="12" cy="1708"/>
            </a:xfrm>
            <a:prstGeom prst="rect">
              <a:avLst/>
            </a:prstGeom>
            <a:solidFill>
              <a:srgbClr val="CDE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75" name="Rectangle 94">
              <a:extLst>
                <a:ext uri="{FF2B5EF4-FFF2-40B4-BE49-F238E27FC236}">
                  <a16:creationId xmlns:a16="http://schemas.microsoft.com/office/drawing/2014/main" id="{1F68D24F-76BB-49C9-9E01-15A5F8ADC818}"/>
                </a:ext>
              </a:extLst>
            </p:cNvPr>
            <p:cNvSpPr>
              <a:spLocks noChangeArrowheads="1"/>
            </p:cNvSpPr>
            <p:nvPr/>
          </p:nvSpPr>
          <p:spPr bwMode="auto">
            <a:xfrm>
              <a:off x="1608" y="921"/>
              <a:ext cx="12" cy="1708"/>
            </a:xfrm>
            <a:prstGeom prst="rect">
              <a:avLst/>
            </a:prstGeom>
            <a:solidFill>
              <a:srgbClr val="CCE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76" name="Rectangle 95">
              <a:extLst>
                <a:ext uri="{FF2B5EF4-FFF2-40B4-BE49-F238E27FC236}">
                  <a16:creationId xmlns:a16="http://schemas.microsoft.com/office/drawing/2014/main" id="{8CAEB97A-3D23-4A3F-AE82-FE36248A74C7}"/>
                </a:ext>
              </a:extLst>
            </p:cNvPr>
            <p:cNvSpPr>
              <a:spLocks noChangeArrowheads="1"/>
            </p:cNvSpPr>
            <p:nvPr/>
          </p:nvSpPr>
          <p:spPr bwMode="auto">
            <a:xfrm>
              <a:off x="1620" y="921"/>
              <a:ext cx="11" cy="1708"/>
            </a:xfrm>
            <a:prstGeom prst="rect">
              <a:avLst/>
            </a:prstGeom>
            <a:solidFill>
              <a:srgbClr val="CCE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77" name="Rectangle 96">
              <a:extLst>
                <a:ext uri="{FF2B5EF4-FFF2-40B4-BE49-F238E27FC236}">
                  <a16:creationId xmlns:a16="http://schemas.microsoft.com/office/drawing/2014/main" id="{582A1679-449E-4750-B399-C9A2A99E5112}"/>
                </a:ext>
              </a:extLst>
            </p:cNvPr>
            <p:cNvSpPr>
              <a:spLocks noChangeArrowheads="1"/>
            </p:cNvSpPr>
            <p:nvPr/>
          </p:nvSpPr>
          <p:spPr bwMode="auto">
            <a:xfrm>
              <a:off x="1631" y="921"/>
              <a:ext cx="13" cy="1708"/>
            </a:xfrm>
            <a:prstGeom prst="rect">
              <a:avLst/>
            </a:prstGeom>
            <a:solidFill>
              <a:srgbClr val="CBE5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78" name="Rectangle 97">
              <a:extLst>
                <a:ext uri="{FF2B5EF4-FFF2-40B4-BE49-F238E27FC236}">
                  <a16:creationId xmlns:a16="http://schemas.microsoft.com/office/drawing/2014/main" id="{B6E0E207-7768-45E7-9366-182891063DDA}"/>
                </a:ext>
              </a:extLst>
            </p:cNvPr>
            <p:cNvSpPr>
              <a:spLocks noChangeArrowheads="1"/>
            </p:cNvSpPr>
            <p:nvPr/>
          </p:nvSpPr>
          <p:spPr bwMode="auto">
            <a:xfrm>
              <a:off x="1644" y="921"/>
              <a:ext cx="11" cy="1708"/>
            </a:xfrm>
            <a:prstGeom prst="rect">
              <a:avLst/>
            </a:prstGeom>
            <a:solidFill>
              <a:srgbClr val="CAE5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79" name="Rectangle 98">
              <a:extLst>
                <a:ext uri="{FF2B5EF4-FFF2-40B4-BE49-F238E27FC236}">
                  <a16:creationId xmlns:a16="http://schemas.microsoft.com/office/drawing/2014/main" id="{66B8550D-22FF-4687-AC84-14C5A7350B1A}"/>
                </a:ext>
              </a:extLst>
            </p:cNvPr>
            <p:cNvSpPr>
              <a:spLocks noChangeArrowheads="1"/>
            </p:cNvSpPr>
            <p:nvPr/>
          </p:nvSpPr>
          <p:spPr bwMode="auto">
            <a:xfrm>
              <a:off x="1655" y="921"/>
              <a:ext cx="12" cy="1708"/>
            </a:xfrm>
            <a:prstGeom prst="rect">
              <a:avLst/>
            </a:prstGeom>
            <a:solidFill>
              <a:srgbClr val="C9E4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80" name="Rectangle 99">
              <a:extLst>
                <a:ext uri="{FF2B5EF4-FFF2-40B4-BE49-F238E27FC236}">
                  <a16:creationId xmlns:a16="http://schemas.microsoft.com/office/drawing/2014/main" id="{01F83B04-8AA0-4643-A5D5-6BB4CD7B79CC}"/>
                </a:ext>
              </a:extLst>
            </p:cNvPr>
            <p:cNvSpPr>
              <a:spLocks noChangeArrowheads="1"/>
            </p:cNvSpPr>
            <p:nvPr/>
          </p:nvSpPr>
          <p:spPr bwMode="auto">
            <a:xfrm>
              <a:off x="1667" y="921"/>
              <a:ext cx="12" cy="1708"/>
            </a:xfrm>
            <a:prstGeom prst="rect">
              <a:avLst/>
            </a:prstGeom>
            <a:solidFill>
              <a:srgbClr val="C8E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81" name="Rectangle 100">
              <a:extLst>
                <a:ext uri="{FF2B5EF4-FFF2-40B4-BE49-F238E27FC236}">
                  <a16:creationId xmlns:a16="http://schemas.microsoft.com/office/drawing/2014/main" id="{B50B4378-BDF3-4549-85F1-C6E5F5349559}"/>
                </a:ext>
              </a:extLst>
            </p:cNvPr>
            <p:cNvSpPr>
              <a:spLocks noChangeArrowheads="1"/>
            </p:cNvSpPr>
            <p:nvPr/>
          </p:nvSpPr>
          <p:spPr bwMode="auto">
            <a:xfrm>
              <a:off x="1679" y="921"/>
              <a:ext cx="12" cy="1708"/>
            </a:xfrm>
            <a:prstGeom prst="rect">
              <a:avLst/>
            </a:prstGeom>
            <a:solidFill>
              <a:srgbClr val="C6E2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82" name="Rectangle 101">
              <a:extLst>
                <a:ext uri="{FF2B5EF4-FFF2-40B4-BE49-F238E27FC236}">
                  <a16:creationId xmlns:a16="http://schemas.microsoft.com/office/drawing/2014/main" id="{469B310D-B362-4C03-9F0A-E12A0B7A6151}"/>
                </a:ext>
              </a:extLst>
            </p:cNvPr>
            <p:cNvSpPr>
              <a:spLocks noChangeArrowheads="1"/>
            </p:cNvSpPr>
            <p:nvPr/>
          </p:nvSpPr>
          <p:spPr bwMode="auto">
            <a:xfrm>
              <a:off x="1691" y="921"/>
              <a:ext cx="11" cy="1708"/>
            </a:xfrm>
            <a:prstGeom prst="rect">
              <a:avLst/>
            </a:prstGeom>
            <a:solidFill>
              <a:srgbClr val="C4E2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83" name="Rectangle 102">
              <a:extLst>
                <a:ext uri="{FF2B5EF4-FFF2-40B4-BE49-F238E27FC236}">
                  <a16:creationId xmlns:a16="http://schemas.microsoft.com/office/drawing/2014/main" id="{3C986555-C2AD-444A-9EE0-0A618E6D3CB6}"/>
                </a:ext>
              </a:extLst>
            </p:cNvPr>
            <p:cNvSpPr>
              <a:spLocks noChangeArrowheads="1"/>
            </p:cNvSpPr>
            <p:nvPr/>
          </p:nvSpPr>
          <p:spPr bwMode="auto">
            <a:xfrm>
              <a:off x="1702" y="921"/>
              <a:ext cx="13" cy="1708"/>
            </a:xfrm>
            <a:prstGeom prst="rect">
              <a:avLst/>
            </a:prstGeom>
            <a:solidFill>
              <a:srgbClr val="C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84" name="Rectangle 103">
              <a:extLst>
                <a:ext uri="{FF2B5EF4-FFF2-40B4-BE49-F238E27FC236}">
                  <a16:creationId xmlns:a16="http://schemas.microsoft.com/office/drawing/2014/main" id="{F04AD7C6-6268-480F-90C5-A8652C55458D}"/>
                </a:ext>
              </a:extLst>
            </p:cNvPr>
            <p:cNvSpPr>
              <a:spLocks noChangeArrowheads="1"/>
            </p:cNvSpPr>
            <p:nvPr/>
          </p:nvSpPr>
          <p:spPr bwMode="auto">
            <a:xfrm>
              <a:off x="1715" y="921"/>
              <a:ext cx="11" cy="1708"/>
            </a:xfrm>
            <a:prstGeom prst="rect">
              <a:avLst/>
            </a:prstGeom>
            <a:solidFill>
              <a:srgbClr val="C0D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85" name="Rectangle 104">
              <a:extLst>
                <a:ext uri="{FF2B5EF4-FFF2-40B4-BE49-F238E27FC236}">
                  <a16:creationId xmlns:a16="http://schemas.microsoft.com/office/drawing/2014/main" id="{B3641C15-BE6D-49FD-B0FC-B3901A6AE816}"/>
                </a:ext>
              </a:extLst>
            </p:cNvPr>
            <p:cNvSpPr>
              <a:spLocks noChangeArrowheads="1"/>
            </p:cNvSpPr>
            <p:nvPr/>
          </p:nvSpPr>
          <p:spPr bwMode="auto">
            <a:xfrm>
              <a:off x="1726" y="921"/>
              <a:ext cx="12" cy="1708"/>
            </a:xfrm>
            <a:prstGeom prst="rect">
              <a:avLst/>
            </a:prstGeom>
            <a:solidFill>
              <a:srgbClr val="BED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86" name="Rectangle 105">
              <a:extLst>
                <a:ext uri="{FF2B5EF4-FFF2-40B4-BE49-F238E27FC236}">
                  <a16:creationId xmlns:a16="http://schemas.microsoft.com/office/drawing/2014/main" id="{CA3024B6-86AC-4284-9375-CBC272C184E6}"/>
                </a:ext>
              </a:extLst>
            </p:cNvPr>
            <p:cNvSpPr>
              <a:spLocks noChangeArrowheads="1"/>
            </p:cNvSpPr>
            <p:nvPr/>
          </p:nvSpPr>
          <p:spPr bwMode="auto">
            <a:xfrm>
              <a:off x="1738" y="921"/>
              <a:ext cx="12" cy="1708"/>
            </a:xfrm>
            <a:prstGeom prst="rect">
              <a:avLst/>
            </a:prstGeom>
            <a:solidFill>
              <a:srgbClr val="BBDD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87" name="Rectangle 106">
              <a:extLst>
                <a:ext uri="{FF2B5EF4-FFF2-40B4-BE49-F238E27FC236}">
                  <a16:creationId xmlns:a16="http://schemas.microsoft.com/office/drawing/2014/main" id="{37D6119B-1388-4CA1-B2CA-8A8C082DE128}"/>
                </a:ext>
              </a:extLst>
            </p:cNvPr>
            <p:cNvSpPr>
              <a:spLocks noChangeArrowheads="1"/>
            </p:cNvSpPr>
            <p:nvPr/>
          </p:nvSpPr>
          <p:spPr bwMode="auto">
            <a:xfrm>
              <a:off x="1750" y="921"/>
              <a:ext cx="12" cy="1708"/>
            </a:xfrm>
            <a:prstGeom prst="rect">
              <a:avLst/>
            </a:prstGeom>
            <a:solidFill>
              <a:srgbClr val="B9DB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88" name="Rectangle 107">
              <a:extLst>
                <a:ext uri="{FF2B5EF4-FFF2-40B4-BE49-F238E27FC236}">
                  <a16:creationId xmlns:a16="http://schemas.microsoft.com/office/drawing/2014/main" id="{C3BB5F48-C757-4F5B-8FC8-327BB5304981}"/>
                </a:ext>
              </a:extLst>
            </p:cNvPr>
            <p:cNvSpPr>
              <a:spLocks noChangeArrowheads="1"/>
            </p:cNvSpPr>
            <p:nvPr/>
          </p:nvSpPr>
          <p:spPr bwMode="auto">
            <a:xfrm>
              <a:off x="1762" y="921"/>
              <a:ext cx="12" cy="1708"/>
            </a:xfrm>
            <a:prstGeom prst="rect">
              <a:avLst/>
            </a:prstGeom>
            <a:solidFill>
              <a:srgbClr val="B6DA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89" name="Rectangle 108">
              <a:extLst>
                <a:ext uri="{FF2B5EF4-FFF2-40B4-BE49-F238E27FC236}">
                  <a16:creationId xmlns:a16="http://schemas.microsoft.com/office/drawing/2014/main" id="{8313F781-7CDA-4E0D-98D4-A907CBA674D4}"/>
                </a:ext>
              </a:extLst>
            </p:cNvPr>
            <p:cNvSpPr>
              <a:spLocks noChangeArrowheads="1"/>
            </p:cNvSpPr>
            <p:nvPr/>
          </p:nvSpPr>
          <p:spPr bwMode="auto">
            <a:xfrm>
              <a:off x="1774" y="921"/>
              <a:ext cx="12" cy="1708"/>
            </a:xfrm>
            <a:prstGeom prst="rect">
              <a:avLst/>
            </a:prstGeom>
            <a:solidFill>
              <a:srgbClr val="B3D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90" name="Rectangle 109">
              <a:extLst>
                <a:ext uri="{FF2B5EF4-FFF2-40B4-BE49-F238E27FC236}">
                  <a16:creationId xmlns:a16="http://schemas.microsoft.com/office/drawing/2014/main" id="{78483CAF-CAB6-4B2A-85B8-BDEB9BD7978D}"/>
                </a:ext>
              </a:extLst>
            </p:cNvPr>
            <p:cNvSpPr>
              <a:spLocks noChangeArrowheads="1"/>
            </p:cNvSpPr>
            <p:nvPr/>
          </p:nvSpPr>
          <p:spPr bwMode="auto">
            <a:xfrm>
              <a:off x="1786" y="921"/>
              <a:ext cx="12" cy="1708"/>
            </a:xfrm>
            <a:prstGeom prst="rect">
              <a:avLst/>
            </a:prstGeom>
            <a:solidFill>
              <a:srgbClr val="B1D7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91" name="Rectangle 110">
              <a:extLst>
                <a:ext uri="{FF2B5EF4-FFF2-40B4-BE49-F238E27FC236}">
                  <a16:creationId xmlns:a16="http://schemas.microsoft.com/office/drawing/2014/main" id="{35088CE4-D2CB-45F6-8221-C158E5171D3E}"/>
                </a:ext>
              </a:extLst>
            </p:cNvPr>
            <p:cNvSpPr>
              <a:spLocks noChangeArrowheads="1"/>
            </p:cNvSpPr>
            <p:nvPr/>
          </p:nvSpPr>
          <p:spPr bwMode="auto">
            <a:xfrm>
              <a:off x="1798" y="921"/>
              <a:ext cx="11" cy="1708"/>
            </a:xfrm>
            <a:prstGeom prst="rect">
              <a:avLst/>
            </a:prstGeom>
            <a:solidFill>
              <a:srgbClr val="AED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92" name="Rectangle 111">
              <a:extLst>
                <a:ext uri="{FF2B5EF4-FFF2-40B4-BE49-F238E27FC236}">
                  <a16:creationId xmlns:a16="http://schemas.microsoft.com/office/drawing/2014/main" id="{7951E7C7-A9EF-4BF7-8499-71095A9348EE}"/>
                </a:ext>
              </a:extLst>
            </p:cNvPr>
            <p:cNvSpPr>
              <a:spLocks noChangeArrowheads="1"/>
            </p:cNvSpPr>
            <p:nvPr/>
          </p:nvSpPr>
          <p:spPr bwMode="auto">
            <a:xfrm>
              <a:off x="1809" y="921"/>
              <a:ext cx="13" cy="1708"/>
            </a:xfrm>
            <a:prstGeom prst="rect">
              <a:avLst/>
            </a:prstGeom>
            <a:solidFill>
              <a:srgbClr val="ABD4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93" name="Rectangle 112">
              <a:extLst>
                <a:ext uri="{FF2B5EF4-FFF2-40B4-BE49-F238E27FC236}">
                  <a16:creationId xmlns:a16="http://schemas.microsoft.com/office/drawing/2014/main" id="{BC021D61-2BDE-4109-B6C0-34C0E64D82D3}"/>
                </a:ext>
              </a:extLst>
            </p:cNvPr>
            <p:cNvSpPr>
              <a:spLocks noChangeArrowheads="1"/>
            </p:cNvSpPr>
            <p:nvPr/>
          </p:nvSpPr>
          <p:spPr bwMode="auto">
            <a:xfrm>
              <a:off x="1822" y="921"/>
              <a:ext cx="11" cy="1708"/>
            </a:xfrm>
            <a:prstGeom prst="rect">
              <a:avLst/>
            </a:prstGeom>
            <a:solidFill>
              <a:srgbClr val="A9D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94" name="Rectangle 113">
              <a:extLst>
                <a:ext uri="{FF2B5EF4-FFF2-40B4-BE49-F238E27FC236}">
                  <a16:creationId xmlns:a16="http://schemas.microsoft.com/office/drawing/2014/main" id="{CE8B9F83-E2D9-4C30-9424-BD443E8A419A}"/>
                </a:ext>
              </a:extLst>
            </p:cNvPr>
            <p:cNvSpPr>
              <a:spLocks noChangeArrowheads="1"/>
            </p:cNvSpPr>
            <p:nvPr/>
          </p:nvSpPr>
          <p:spPr bwMode="auto">
            <a:xfrm>
              <a:off x="1833" y="921"/>
              <a:ext cx="12" cy="1708"/>
            </a:xfrm>
            <a:prstGeom prst="rect">
              <a:avLst/>
            </a:prstGeom>
            <a:solidFill>
              <a:srgbClr val="A7D2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95" name="Rectangle 114">
              <a:extLst>
                <a:ext uri="{FF2B5EF4-FFF2-40B4-BE49-F238E27FC236}">
                  <a16:creationId xmlns:a16="http://schemas.microsoft.com/office/drawing/2014/main" id="{B91F7036-B7A5-4182-AC8B-5682D8AC4052}"/>
                </a:ext>
              </a:extLst>
            </p:cNvPr>
            <p:cNvSpPr>
              <a:spLocks noChangeArrowheads="1"/>
            </p:cNvSpPr>
            <p:nvPr/>
          </p:nvSpPr>
          <p:spPr bwMode="auto">
            <a:xfrm>
              <a:off x="1845" y="921"/>
              <a:ext cx="12" cy="1708"/>
            </a:xfrm>
            <a:prstGeom prst="rect">
              <a:avLst/>
            </a:prstGeom>
            <a:solidFill>
              <a:srgbClr val="A4D1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96" name="Rectangle 115">
              <a:extLst>
                <a:ext uri="{FF2B5EF4-FFF2-40B4-BE49-F238E27FC236}">
                  <a16:creationId xmlns:a16="http://schemas.microsoft.com/office/drawing/2014/main" id="{F35635A2-6E81-49C9-B77C-EA6D24753D6C}"/>
                </a:ext>
              </a:extLst>
            </p:cNvPr>
            <p:cNvSpPr>
              <a:spLocks noChangeArrowheads="1"/>
            </p:cNvSpPr>
            <p:nvPr/>
          </p:nvSpPr>
          <p:spPr bwMode="auto">
            <a:xfrm>
              <a:off x="1857" y="921"/>
              <a:ext cx="12" cy="1708"/>
            </a:xfrm>
            <a:prstGeom prst="rect">
              <a:avLst/>
            </a:prstGeom>
            <a:solidFill>
              <a:srgbClr val="A2D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97" name="Rectangle 116">
              <a:extLst>
                <a:ext uri="{FF2B5EF4-FFF2-40B4-BE49-F238E27FC236}">
                  <a16:creationId xmlns:a16="http://schemas.microsoft.com/office/drawing/2014/main" id="{BCC60AFB-3216-4770-890B-D5894CE0C471}"/>
                </a:ext>
              </a:extLst>
            </p:cNvPr>
            <p:cNvSpPr>
              <a:spLocks noChangeArrowheads="1"/>
            </p:cNvSpPr>
            <p:nvPr/>
          </p:nvSpPr>
          <p:spPr bwMode="auto">
            <a:xfrm>
              <a:off x="1869" y="921"/>
              <a:ext cx="11" cy="1708"/>
            </a:xfrm>
            <a:prstGeom prst="rect">
              <a:avLst/>
            </a:prstGeom>
            <a:solidFill>
              <a:srgbClr val="A0C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98" name="Rectangle 117">
              <a:extLst>
                <a:ext uri="{FF2B5EF4-FFF2-40B4-BE49-F238E27FC236}">
                  <a16:creationId xmlns:a16="http://schemas.microsoft.com/office/drawing/2014/main" id="{A43BD547-F265-4208-9ECA-B806FE27EF41}"/>
                </a:ext>
              </a:extLst>
            </p:cNvPr>
            <p:cNvSpPr>
              <a:spLocks noChangeArrowheads="1"/>
            </p:cNvSpPr>
            <p:nvPr/>
          </p:nvSpPr>
          <p:spPr bwMode="auto">
            <a:xfrm>
              <a:off x="1880" y="921"/>
              <a:ext cx="13" cy="1708"/>
            </a:xfrm>
            <a:prstGeom prst="rect">
              <a:avLst/>
            </a:prstGeom>
            <a:solidFill>
              <a:srgbClr val="9EC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699" name="Rectangle 118">
              <a:extLst>
                <a:ext uri="{FF2B5EF4-FFF2-40B4-BE49-F238E27FC236}">
                  <a16:creationId xmlns:a16="http://schemas.microsoft.com/office/drawing/2014/main" id="{974822A1-D100-4F0C-9A20-DC4E8EC60F57}"/>
                </a:ext>
              </a:extLst>
            </p:cNvPr>
            <p:cNvSpPr>
              <a:spLocks noChangeArrowheads="1"/>
            </p:cNvSpPr>
            <p:nvPr/>
          </p:nvSpPr>
          <p:spPr bwMode="auto">
            <a:xfrm>
              <a:off x="1893" y="921"/>
              <a:ext cx="11" cy="1708"/>
            </a:xfrm>
            <a:prstGeom prst="rect">
              <a:avLst/>
            </a:prstGeom>
            <a:solidFill>
              <a:srgbClr val="9DC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00" name="Rectangle 119">
              <a:extLst>
                <a:ext uri="{FF2B5EF4-FFF2-40B4-BE49-F238E27FC236}">
                  <a16:creationId xmlns:a16="http://schemas.microsoft.com/office/drawing/2014/main" id="{6B4BEF81-AF45-46A7-9FD7-22E0893FBB9E}"/>
                </a:ext>
              </a:extLst>
            </p:cNvPr>
            <p:cNvSpPr>
              <a:spLocks noChangeArrowheads="1"/>
            </p:cNvSpPr>
            <p:nvPr/>
          </p:nvSpPr>
          <p:spPr bwMode="auto">
            <a:xfrm>
              <a:off x="1904" y="921"/>
              <a:ext cx="12" cy="1708"/>
            </a:xfrm>
            <a:prstGeom prst="rect">
              <a:avLst/>
            </a:prstGeom>
            <a:solidFill>
              <a:srgbClr val="9CCD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01" name="Rectangle 120">
              <a:extLst>
                <a:ext uri="{FF2B5EF4-FFF2-40B4-BE49-F238E27FC236}">
                  <a16:creationId xmlns:a16="http://schemas.microsoft.com/office/drawing/2014/main" id="{0C4E1A94-A84B-4BA2-BE72-8BD8C77F546F}"/>
                </a:ext>
              </a:extLst>
            </p:cNvPr>
            <p:cNvSpPr>
              <a:spLocks noChangeArrowheads="1"/>
            </p:cNvSpPr>
            <p:nvPr/>
          </p:nvSpPr>
          <p:spPr bwMode="auto">
            <a:xfrm>
              <a:off x="1916" y="921"/>
              <a:ext cx="12" cy="1708"/>
            </a:xfrm>
            <a:prstGeom prst="rect">
              <a:avLst/>
            </a:prstGeom>
            <a:solidFill>
              <a:srgbClr val="9BCD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02" name="Rectangle 121">
              <a:extLst>
                <a:ext uri="{FF2B5EF4-FFF2-40B4-BE49-F238E27FC236}">
                  <a16:creationId xmlns:a16="http://schemas.microsoft.com/office/drawing/2014/main" id="{8C625A22-6DC7-460C-928E-F3060488575B}"/>
                </a:ext>
              </a:extLst>
            </p:cNvPr>
            <p:cNvSpPr>
              <a:spLocks noChangeArrowheads="1"/>
            </p:cNvSpPr>
            <p:nvPr/>
          </p:nvSpPr>
          <p:spPr bwMode="auto">
            <a:xfrm>
              <a:off x="1928" y="921"/>
              <a:ext cx="12" cy="1708"/>
            </a:xfrm>
            <a:prstGeom prst="rect">
              <a:avLst/>
            </a:prstGeom>
            <a:solidFill>
              <a:srgbClr val="9A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03" name="Rectangle 122">
              <a:extLst>
                <a:ext uri="{FF2B5EF4-FFF2-40B4-BE49-F238E27FC236}">
                  <a16:creationId xmlns:a16="http://schemas.microsoft.com/office/drawing/2014/main" id="{F4CB456A-AFD0-4CF4-BFCA-DDC463490D86}"/>
                </a:ext>
              </a:extLst>
            </p:cNvPr>
            <p:cNvSpPr>
              <a:spLocks noChangeArrowheads="1"/>
            </p:cNvSpPr>
            <p:nvPr/>
          </p:nvSpPr>
          <p:spPr bwMode="auto">
            <a:xfrm>
              <a:off x="1940" y="921"/>
              <a:ext cx="11" cy="170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04" name="Rectangle 123">
              <a:extLst>
                <a:ext uri="{FF2B5EF4-FFF2-40B4-BE49-F238E27FC236}">
                  <a16:creationId xmlns:a16="http://schemas.microsoft.com/office/drawing/2014/main" id="{F9E59ADD-BB5D-48B6-9543-A4A521B905DA}"/>
                </a:ext>
              </a:extLst>
            </p:cNvPr>
            <p:cNvSpPr>
              <a:spLocks noChangeArrowheads="1"/>
            </p:cNvSpPr>
            <p:nvPr/>
          </p:nvSpPr>
          <p:spPr bwMode="auto">
            <a:xfrm>
              <a:off x="1951" y="921"/>
              <a:ext cx="12" cy="170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05" name="Rectangle 124">
              <a:extLst>
                <a:ext uri="{FF2B5EF4-FFF2-40B4-BE49-F238E27FC236}">
                  <a16:creationId xmlns:a16="http://schemas.microsoft.com/office/drawing/2014/main" id="{113827E1-C81F-4702-82A7-D78F4A8EF2DE}"/>
                </a:ext>
              </a:extLst>
            </p:cNvPr>
            <p:cNvSpPr>
              <a:spLocks noChangeArrowheads="1"/>
            </p:cNvSpPr>
            <p:nvPr/>
          </p:nvSpPr>
          <p:spPr bwMode="auto">
            <a:xfrm>
              <a:off x="1963" y="921"/>
              <a:ext cx="12" cy="170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06" name="Rectangle 125">
              <a:extLst>
                <a:ext uri="{FF2B5EF4-FFF2-40B4-BE49-F238E27FC236}">
                  <a16:creationId xmlns:a16="http://schemas.microsoft.com/office/drawing/2014/main" id="{88B96762-B801-406C-885D-150D51E3A794}"/>
                </a:ext>
              </a:extLst>
            </p:cNvPr>
            <p:cNvSpPr>
              <a:spLocks noChangeArrowheads="1"/>
            </p:cNvSpPr>
            <p:nvPr/>
          </p:nvSpPr>
          <p:spPr bwMode="auto">
            <a:xfrm>
              <a:off x="1975" y="921"/>
              <a:ext cx="12" cy="170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07" name="Rectangle 126">
              <a:extLst>
                <a:ext uri="{FF2B5EF4-FFF2-40B4-BE49-F238E27FC236}">
                  <a16:creationId xmlns:a16="http://schemas.microsoft.com/office/drawing/2014/main" id="{BB4F2221-F956-42D4-8A20-9B01627474D5}"/>
                </a:ext>
              </a:extLst>
            </p:cNvPr>
            <p:cNvSpPr>
              <a:spLocks noChangeArrowheads="1"/>
            </p:cNvSpPr>
            <p:nvPr/>
          </p:nvSpPr>
          <p:spPr bwMode="auto">
            <a:xfrm>
              <a:off x="1987" y="921"/>
              <a:ext cx="12" cy="1708"/>
            </a:xfrm>
            <a:prstGeom prst="rect">
              <a:avLst/>
            </a:prstGeom>
            <a:solidFill>
              <a:srgbClr val="9A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08" name="Rectangle 127">
              <a:extLst>
                <a:ext uri="{FF2B5EF4-FFF2-40B4-BE49-F238E27FC236}">
                  <a16:creationId xmlns:a16="http://schemas.microsoft.com/office/drawing/2014/main" id="{EDB806F8-726B-4A73-BC91-3CA2F837456D}"/>
                </a:ext>
              </a:extLst>
            </p:cNvPr>
            <p:cNvSpPr>
              <a:spLocks noChangeArrowheads="1"/>
            </p:cNvSpPr>
            <p:nvPr/>
          </p:nvSpPr>
          <p:spPr bwMode="auto">
            <a:xfrm>
              <a:off x="1999" y="921"/>
              <a:ext cx="12" cy="1708"/>
            </a:xfrm>
            <a:prstGeom prst="rect">
              <a:avLst/>
            </a:prstGeom>
            <a:solidFill>
              <a:srgbClr val="9BCD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09" name="Rectangle 128">
              <a:extLst>
                <a:ext uri="{FF2B5EF4-FFF2-40B4-BE49-F238E27FC236}">
                  <a16:creationId xmlns:a16="http://schemas.microsoft.com/office/drawing/2014/main" id="{17C69CD0-D82C-48A6-94B9-2B750B3661DA}"/>
                </a:ext>
              </a:extLst>
            </p:cNvPr>
            <p:cNvSpPr>
              <a:spLocks noChangeArrowheads="1"/>
            </p:cNvSpPr>
            <p:nvPr/>
          </p:nvSpPr>
          <p:spPr bwMode="auto">
            <a:xfrm>
              <a:off x="2011" y="921"/>
              <a:ext cx="12" cy="1708"/>
            </a:xfrm>
            <a:prstGeom prst="rect">
              <a:avLst/>
            </a:prstGeom>
            <a:solidFill>
              <a:srgbClr val="9CCD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10" name="Rectangle 129">
              <a:extLst>
                <a:ext uri="{FF2B5EF4-FFF2-40B4-BE49-F238E27FC236}">
                  <a16:creationId xmlns:a16="http://schemas.microsoft.com/office/drawing/2014/main" id="{E6D15512-BCE2-423B-B8CF-AE250C049539}"/>
                </a:ext>
              </a:extLst>
            </p:cNvPr>
            <p:cNvSpPr>
              <a:spLocks noChangeArrowheads="1"/>
            </p:cNvSpPr>
            <p:nvPr/>
          </p:nvSpPr>
          <p:spPr bwMode="auto">
            <a:xfrm>
              <a:off x="2023" y="921"/>
              <a:ext cx="11" cy="1708"/>
            </a:xfrm>
            <a:prstGeom prst="rect">
              <a:avLst/>
            </a:prstGeom>
            <a:solidFill>
              <a:srgbClr val="9DC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11" name="Rectangle 130">
              <a:extLst>
                <a:ext uri="{FF2B5EF4-FFF2-40B4-BE49-F238E27FC236}">
                  <a16:creationId xmlns:a16="http://schemas.microsoft.com/office/drawing/2014/main" id="{998D2E74-A24C-4ED1-A242-86CDD91D85D5}"/>
                </a:ext>
              </a:extLst>
            </p:cNvPr>
            <p:cNvSpPr>
              <a:spLocks noChangeArrowheads="1"/>
            </p:cNvSpPr>
            <p:nvPr/>
          </p:nvSpPr>
          <p:spPr bwMode="auto">
            <a:xfrm>
              <a:off x="2034" y="921"/>
              <a:ext cx="13" cy="1708"/>
            </a:xfrm>
            <a:prstGeom prst="rect">
              <a:avLst/>
            </a:prstGeom>
            <a:solidFill>
              <a:srgbClr val="9EC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12" name="Rectangle 131">
              <a:extLst>
                <a:ext uri="{FF2B5EF4-FFF2-40B4-BE49-F238E27FC236}">
                  <a16:creationId xmlns:a16="http://schemas.microsoft.com/office/drawing/2014/main" id="{205C636D-89BB-4B5F-B2A6-225B94DCE51B}"/>
                </a:ext>
              </a:extLst>
            </p:cNvPr>
            <p:cNvSpPr>
              <a:spLocks noChangeArrowheads="1"/>
            </p:cNvSpPr>
            <p:nvPr/>
          </p:nvSpPr>
          <p:spPr bwMode="auto">
            <a:xfrm>
              <a:off x="2047" y="921"/>
              <a:ext cx="11" cy="1708"/>
            </a:xfrm>
            <a:prstGeom prst="rect">
              <a:avLst/>
            </a:prstGeom>
            <a:solidFill>
              <a:srgbClr val="A0C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13" name="Rectangle 132">
              <a:extLst>
                <a:ext uri="{FF2B5EF4-FFF2-40B4-BE49-F238E27FC236}">
                  <a16:creationId xmlns:a16="http://schemas.microsoft.com/office/drawing/2014/main" id="{FE6F3B18-7C53-4952-982F-264B46E8A51E}"/>
                </a:ext>
              </a:extLst>
            </p:cNvPr>
            <p:cNvSpPr>
              <a:spLocks noChangeArrowheads="1"/>
            </p:cNvSpPr>
            <p:nvPr/>
          </p:nvSpPr>
          <p:spPr bwMode="auto">
            <a:xfrm>
              <a:off x="2058" y="921"/>
              <a:ext cx="12" cy="1708"/>
            </a:xfrm>
            <a:prstGeom prst="rect">
              <a:avLst/>
            </a:prstGeom>
            <a:solidFill>
              <a:srgbClr val="A2D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14" name="Rectangle 133">
              <a:extLst>
                <a:ext uri="{FF2B5EF4-FFF2-40B4-BE49-F238E27FC236}">
                  <a16:creationId xmlns:a16="http://schemas.microsoft.com/office/drawing/2014/main" id="{E86B4792-7720-461A-B693-44DB9EE9C0E4}"/>
                </a:ext>
              </a:extLst>
            </p:cNvPr>
            <p:cNvSpPr>
              <a:spLocks noChangeArrowheads="1"/>
            </p:cNvSpPr>
            <p:nvPr/>
          </p:nvSpPr>
          <p:spPr bwMode="auto">
            <a:xfrm>
              <a:off x="2070" y="921"/>
              <a:ext cx="12" cy="1708"/>
            </a:xfrm>
            <a:prstGeom prst="rect">
              <a:avLst/>
            </a:prstGeom>
            <a:solidFill>
              <a:srgbClr val="A4D1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15" name="Rectangle 134">
              <a:extLst>
                <a:ext uri="{FF2B5EF4-FFF2-40B4-BE49-F238E27FC236}">
                  <a16:creationId xmlns:a16="http://schemas.microsoft.com/office/drawing/2014/main" id="{AB998CBD-2812-46C0-BC58-CA32D8B26BEA}"/>
                </a:ext>
              </a:extLst>
            </p:cNvPr>
            <p:cNvSpPr>
              <a:spLocks noChangeArrowheads="1"/>
            </p:cNvSpPr>
            <p:nvPr/>
          </p:nvSpPr>
          <p:spPr bwMode="auto">
            <a:xfrm>
              <a:off x="2082" y="921"/>
              <a:ext cx="12" cy="1708"/>
            </a:xfrm>
            <a:prstGeom prst="rect">
              <a:avLst/>
            </a:prstGeom>
            <a:solidFill>
              <a:srgbClr val="A7D2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16" name="Rectangle 135">
              <a:extLst>
                <a:ext uri="{FF2B5EF4-FFF2-40B4-BE49-F238E27FC236}">
                  <a16:creationId xmlns:a16="http://schemas.microsoft.com/office/drawing/2014/main" id="{B178728A-3909-40CF-A51F-3241E36C9C17}"/>
                </a:ext>
              </a:extLst>
            </p:cNvPr>
            <p:cNvSpPr>
              <a:spLocks noChangeArrowheads="1"/>
            </p:cNvSpPr>
            <p:nvPr/>
          </p:nvSpPr>
          <p:spPr bwMode="auto">
            <a:xfrm>
              <a:off x="2094" y="921"/>
              <a:ext cx="11" cy="1708"/>
            </a:xfrm>
            <a:prstGeom prst="rect">
              <a:avLst/>
            </a:prstGeom>
            <a:solidFill>
              <a:srgbClr val="A9D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17" name="Rectangle 136">
              <a:extLst>
                <a:ext uri="{FF2B5EF4-FFF2-40B4-BE49-F238E27FC236}">
                  <a16:creationId xmlns:a16="http://schemas.microsoft.com/office/drawing/2014/main" id="{B072487B-9B6E-42F9-9E5D-EFB089324B4C}"/>
                </a:ext>
              </a:extLst>
            </p:cNvPr>
            <p:cNvSpPr>
              <a:spLocks noChangeArrowheads="1"/>
            </p:cNvSpPr>
            <p:nvPr/>
          </p:nvSpPr>
          <p:spPr bwMode="auto">
            <a:xfrm>
              <a:off x="2105" y="921"/>
              <a:ext cx="13" cy="1708"/>
            </a:xfrm>
            <a:prstGeom prst="rect">
              <a:avLst/>
            </a:prstGeom>
            <a:solidFill>
              <a:srgbClr val="ABD4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18" name="Rectangle 137">
              <a:extLst>
                <a:ext uri="{FF2B5EF4-FFF2-40B4-BE49-F238E27FC236}">
                  <a16:creationId xmlns:a16="http://schemas.microsoft.com/office/drawing/2014/main" id="{FCA26E61-AC1C-4E6B-B3EC-88465C065C5F}"/>
                </a:ext>
              </a:extLst>
            </p:cNvPr>
            <p:cNvSpPr>
              <a:spLocks noChangeArrowheads="1"/>
            </p:cNvSpPr>
            <p:nvPr/>
          </p:nvSpPr>
          <p:spPr bwMode="auto">
            <a:xfrm>
              <a:off x="2118" y="921"/>
              <a:ext cx="11" cy="1708"/>
            </a:xfrm>
            <a:prstGeom prst="rect">
              <a:avLst/>
            </a:prstGeom>
            <a:solidFill>
              <a:srgbClr val="AED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19" name="Rectangle 138">
              <a:extLst>
                <a:ext uri="{FF2B5EF4-FFF2-40B4-BE49-F238E27FC236}">
                  <a16:creationId xmlns:a16="http://schemas.microsoft.com/office/drawing/2014/main" id="{ED82E0D2-FF11-4D8D-B08A-D0D352381DD6}"/>
                </a:ext>
              </a:extLst>
            </p:cNvPr>
            <p:cNvSpPr>
              <a:spLocks noChangeArrowheads="1"/>
            </p:cNvSpPr>
            <p:nvPr/>
          </p:nvSpPr>
          <p:spPr bwMode="auto">
            <a:xfrm>
              <a:off x="2129" y="921"/>
              <a:ext cx="12" cy="1708"/>
            </a:xfrm>
            <a:prstGeom prst="rect">
              <a:avLst/>
            </a:prstGeom>
            <a:solidFill>
              <a:srgbClr val="B1D7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20" name="Rectangle 139">
              <a:extLst>
                <a:ext uri="{FF2B5EF4-FFF2-40B4-BE49-F238E27FC236}">
                  <a16:creationId xmlns:a16="http://schemas.microsoft.com/office/drawing/2014/main" id="{3EEB8968-EBCC-4D4F-95AD-6144AC5DB3BD}"/>
                </a:ext>
              </a:extLst>
            </p:cNvPr>
            <p:cNvSpPr>
              <a:spLocks noChangeArrowheads="1"/>
            </p:cNvSpPr>
            <p:nvPr/>
          </p:nvSpPr>
          <p:spPr bwMode="auto">
            <a:xfrm>
              <a:off x="2141" y="921"/>
              <a:ext cx="12" cy="1708"/>
            </a:xfrm>
            <a:prstGeom prst="rect">
              <a:avLst/>
            </a:prstGeom>
            <a:solidFill>
              <a:srgbClr val="B3D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21" name="Rectangle 140">
              <a:extLst>
                <a:ext uri="{FF2B5EF4-FFF2-40B4-BE49-F238E27FC236}">
                  <a16:creationId xmlns:a16="http://schemas.microsoft.com/office/drawing/2014/main" id="{2114BF99-FAA4-4C2F-B14D-18FB75E03EF4}"/>
                </a:ext>
              </a:extLst>
            </p:cNvPr>
            <p:cNvSpPr>
              <a:spLocks noChangeArrowheads="1"/>
            </p:cNvSpPr>
            <p:nvPr/>
          </p:nvSpPr>
          <p:spPr bwMode="auto">
            <a:xfrm>
              <a:off x="2153" y="921"/>
              <a:ext cx="12" cy="1708"/>
            </a:xfrm>
            <a:prstGeom prst="rect">
              <a:avLst/>
            </a:prstGeom>
            <a:solidFill>
              <a:srgbClr val="B6DA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22" name="Rectangle 141">
              <a:extLst>
                <a:ext uri="{FF2B5EF4-FFF2-40B4-BE49-F238E27FC236}">
                  <a16:creationId xmlns:a16="http://schemas.microsoft.com/office/drawing/2014/main" id="{8CD8856F-DECE-4854-A385-C8B0F2EA4DE5}"/>
                </a:ext>
              </a:extLst>
            </p:cNvPr>
            <p:cNvSpPr>
              <a:spLocks noChangeArrowheads="1"/>
            </p:cNvSpPr>
            <p:nvPr/>
          </p:nvSpPr>
          <p:spPr bwMode="auto">
            <a:xfrm>
              <a:off x="2165" y="921"/>
              <a:ext cx="11" cy="1708"/>
            </a:xfrm>
            <a:prstGeom prst="rect">
              <a:avLst/>
            </a:prstGeom>
            <a:solidFill>
              <a:srgbClr val="B9DB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23" name="Rectangle 142">
              <a:extLst>
                <a:ext uri="{FF2B5EF4-FFF2-40B4-BE49-F238E27FC236}">
                  <a16:creationId xmlns:a16="http://schemas.microsoft.com/office/drawing/2014/main" id="{CA09DA99-71B2-4779-8210-21787D2A51FF}"/>
                </a:ext>
              </a:extLst>
            </p:cNvPr>
            <p:cNvSpPr>
              <a:spLocks noChangeArrowheads="1"/>
            </p:cNvSpPr>
            <p:nvPr/>
          </p:nvSpPr>
          <p:spPr bwMode="auto">
            <a:xfrm>
              <a:off x="2176" y="921"/>
              <a:ext cx="13" cy="1708"/>
            </a:xfrm>
            <a:prstGeom prst="rect">
              <a:avLst/>
            </a:prstGeom>
            <a:solidFill>
              <a:srgbClr val="BBDD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24" name="Rectangle 143">
              <a:extLst>
                <a:ext uri="{FF2B5EF4-FFF2-40B4-BE49-F238E27FC236}">
                  <a16:creationId xmlns:a16="http://schemas.microsoft.com/office/drawing/2014/main" id="{C175D722-C8BB-4560-9529-3336A790CC7C}"/>
                </a:ext>
              </a:extLst>
            </p:cNvPr>
            <p:cNvSpPr>
              <a:spLocks noChangeArrowheads="1"/>
            </p:cNvSpPr>
            <p:nvPr/>
          </p:nvSpPr>
          <p:spPr bwMode="auto">
            <a:xfrm>
              <a:off x="2189" y="921"/>
              <a:ext cx="11" cy="1708"/>
            </a:xfrm>
            <a:prstGeom prst="rect">
              <a:avLst/>
            </a:prstGeom>
            <a:solidFill>
              <a:srgbClr val="BEDE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25" name="Rectangle 144">
              <a:extLst>
                <a:ext uri="{FF2B5EF4-FFF2-40B4-BE49-F238E27FC236}">
                  <a16:creationId xmlns:a16="http://schemas.microsoft.com/office/drawing/2014/main" id="{B3D1B3B6-B624-4DEF-9487-959B9568420C}"/>
                </a:ext>
              </a:extLst>
            </p:cNvPr>
            <p:cNvSpPr>
              <a:spLocks noChangeArrowheads="1"/>
            </p:cNvSpPr>
            <p:nvPr/>
          </p:nvSpPr>
          <p:spPr bwMode="auto">
            <a:xfrm>
              <a:off x="2200" y="921"/>
              <a:ext cx="12" cy="1708"/>
            </a:xfrm>
            <a:prstGeom prst="rect">
              <a:avLst/>
            </a:prstGeom>
            <a:solidFill>
              <a:srgbClr val="C0D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26" name="Rectangle 145">
              <a:extLst>
                <a:ext uri="{FF2B5EF4-FFF2-40B4-BE49-F238E27FC236}">
                  <a16:creationId xmlns:a16="http://schemas.microsoft.com/office/drawing/2014/main" id="{0C5F2AFD-7DAD-4B96-8100-210DA0359A27}"/>
                </a:ext>
              </a:extLst>
            </p:cNvPr>
            <p:cNvSpPr>
              <a:spLocks noChangeArrowheads="1"/>
            </p:cNvSpPr>
            <p:nvPr/>
          </p:nvSpPr>
          <p:spPr bwMode="auto">
            <a:xfrm>
              <a:off x="2212" y="921"/>
              <a:ext cx="12" cy="1708"/>
            </a:xfrm>
            <a:prstGeom prst="rect">
              <a:avLst/>
            </a:prstGeom>
            <a:solidFill>
              <a:srgbClr val="C2E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27" name="Rectangle 146">
              <a:extLst>
                <a:ext uri="{FF2B5EF4-FFF2-40B4-BE49-F238E27FC236}">
                  <a16:creationId xmlns:a16="http://schemas.microsoft.com/office/drawing/2014/main" id="{1E66A1BB-9C89-41FA-92FB-494A0896AEBD}"/>
                </a:ext>
              </a:extLst>
            </p:cNvPr>
            <p:cNvSpPr>
              <a:spLocks noChangeArrowheads="1"/>
            </p:cNvSpPr>
            <p:nvPr/>
          </p:nvSpPr>
          <p:spPr bwMode="auto">
            <a:xfrm>
              <a:off x="2224" y="921"/>
              <a:ext cx="12" cy="1708"/>
            </a:xfrm>
            <a:prstGeom prst="rect">
              <a:avLst/>
            </a:prstGeom>
            <a:solidFill>
              <a:srgbClr val="C4E2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28" name="Rectangle 147">
              <a:extLst>
                <a:ext uri="{FF2B5EF4-FFF2-40B4-BE49-F238E27FC236}">
                  <a16:creationId xmlns:a16="http://schemas.microsoft.com/office/drawing/2014/main" id="{76A17A62-A8C5-4614-9DDF-B5DA4134FD54}"/>
                </a:ext>
              </a:extLst>
            </p:cNvPr>
            <p:cNvSpPr>
              <a:spLocks noChangeArrowheads="1"/>
            </p:cNvSpPr>
            <p:nvPr/>
          </p:nvSpPr>
          <p:spPr bwMode="auto">
            <a:xfrm>
              <a:off x="2236" y="921"/>
              <a:ext cx="12" cy="1708"/>
            </a:xfrm>
            <a:prstGeom prst="rect">
              <a:avLst/>
            </a:prstGeom>
            <a:solidFill>
              <a:srgbClr val="C6E2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29" name="Rectangle 148">
              <a:extLst>
                <a:ext uri="{FF2B5EF4-FFF2-40B4-BE49-F238E27FC236}">
                  <a16:creationId xmlns:a16="http://schemas.microsoft.com/office/drawing/2014/main" id="{AE74AE6B-B692-40CC-A924-3C1000E0F534}"/>
                </a:ext>
              </a:extLst>
            </p:cNvPr>
            <p:cNvSpPr>
              <a:spLocks noChangeArrowheads="1"/>
            </p:cNvSpPr>
            <p:nvPr/>
          </p:nvSpPr>
          <p:spPr bwMode="auto">
            <a:xfrm>
              <a:off x="2248" y="921"/>
              <a:ext cx="12" cy="1708"/>
            </a:xfrm>
            <a:prstGeom prst="rect">
              <a:avLst/>
            </a:prstGeom>
            <a:solidFill>
              <a:srgbClr val="C8E3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30" name="Rectangle 149">
              <a:extLst>
                <a:ext uri="{FF2B5EF4-FFF2-40B4-BE49-F238E27FC236}">
                  <a16:creationId xmlns:a16="http://schemas.microsoft.com/office/drawing/2014/main" id="{8A98E260-AEFE-4175-9C56-1ED4EA680FBF}"/>
                </a:ext>
              </a:extLst>
            </p:cNvPr>
            <p:cNvSpPr>
              <a:spLocks noChangeArrowheads="1"/>
            </p:cNvSpPr>
            <p:nvPr/>
          </p:nvSpPr>
          <p:spPr bwMode="auto">
            <a:xfrm>
              <a:off x="2260" y="921"/>
              <a:ext cx="12" cy="1708"/>
            </a:xfrm>
            <a:prstGeom prst="rect">
              <a:avLst/>
            </a:prstGeom>
            <a:solidFill>
              <a:srgbClr val="C9E4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31" name="Rectangle 150">
              <a:extLst>
                <a:ext uri="{FF2B5EF4-FFF2-40B4-BE49-F238E27FC236}">
                  <a16:creationId xmlns:a16="http://schemas.microsoft.com/office/drawing/2014/main" id="{CED8283F-9ED5-4688-B8A2-8CD6AC13D34C}"/>
                </a:ext>
              </a:extLst>
            </p:cNvPr>
            <p:cNvSpPr>
              <a:spLocks noChangeArrowheads="1"/>
            </p:cNvSpPr>
            <p:nvPr/>
          </p:nvSpPr>
          <p:spPr bwMode="auto">
            <a:xfrm>
              <a:off x="2272" y="921"/>
              <a:ext cx="11" cy="1708"/>
            </a:xfrm>
            <a:prstGeom prst="rect">
              <a:avLst/>
            </a:prstGeom>
            <a:solidFill>
              <a:srgbClr val="CAE5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32" name="Rectangle 151">
              <a:extLst>
                <a:ext uri="{FF2B5EF4-FFF2-40B4-BE49-F238E27FC236}">
                  <a16:creationId xmlns:a16="http://schemas.microsoft.com/office/drawing/2014/main" id="{854A8F4F-4EFE-4BB1-B8C8-BC43E839B168}"/>
                </a:ext>
              </a:extLst>
            </p:cNvPr>
            <p:cNvSpPr>
              <a:spLocks noChangeArrowheads="1"/>
            </p:cNvSpPr>
            <p:nvPr/>
          </p:nvSpPr>
          <p:spPr bwMode="auto">
            <a:xfrm>
              <a:off x="2283" y="921"/>
              <a:ext cx="13" cy="1708"/>
            </a:xfrm>
            <a:prstGeom prst="rect">
              <a:avLst/>
            </a:prstGeom>
            <a:solidFill>
              <a:srgbClr val="CBE5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33" name="Rectangle 152">
              <a:extLst>
                <a:ext uri="{FF2B5EF4-FFF2-40B4-BE49-F238E27FC236}">
                  <a16:creationId xmlns:a16="http://schemas.microsoft.com/office/drawing/2014/main" id="{ED02E0D6-5A3D-443C-A110-C600A531DB01}"/>
                </a:ext>
              </a:extLst>
            </p:cNvPr>
            <p:cNvSpPr>
              <a:spLocks noChangeArrowheads="1"/>
            </p:cNvSpPr>
            <p:nvPr/>
          </p:nvSpPr>
          <p:spPr bwMode="auto">
            <a:xfrm>
              <a:off x="2296" y="921"/>
              <a:ext cx="11" cy="1708"/>
            </a:xfrm>
            <a:prstGeom prst="rect">
              <a:avLst/>
            </a:prstGeom>
            <a:solidFill>
              <a:srgbClr val="CCE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34" name="Rectangle 153">
              <a:extLst>
                <a:ext uri="{FF2B5EF4-FFF2-40B4-BE49-F238E27FC236}">
                  <a16:creationId xmlns:a16="http://schemas.microsoft.com/office/drawing/2014/main" id="{665154D6-50F2-4142-8969-73600CD60CA1}"/>
                </a:ext>
              </a:extLst>
            </p:cNvPr>
            <p:cNvSpPr>
              <a:spLocks noChangeArrowheads="1"/>
            </p:cNvSpPr>
            <p:nvPr/>
          </p:nvSpPr>
          <p:spPr bwMode="auto">
            <a:xfrm>
              <a:off x="2307" y="921"/>
              <a:ext cx="12" cy="1708"/>
            </a:xfrm>
            <a:prstGeom prst="rect">
              <a:avLst/>
            </a:prstGeom>
            <a:solidFill>
              <a:srgbClr val="CCE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35" name="Rectangle 154">
              <a:extLst>
                <a:ext uri="{FF2B5EF4-FFF2-40B4-BE49-F238E27FC236}">
                  <a16:creationId xmlns:a16="http://schemas.microsoft.com/office/drawing/2014/main" id="{FBF192A1-B95B-4819-B81F-6B5E275AC89B}"/>
                </a:ext>
              </a:extLst>
            </p:cNvPr>
            <p:cNvSpPr>
              <a:spLocks noChangeArrowheads="1"/>
            </p:cNvSpPr>
            <p:nvPr/>
          </p:nvSpPr>
          <p:spPr bwMode="auto">
            <a:xfrm>
              <a:off x="2319" y="921"/>
              <a:ext cx="12" cy="1708"/>
            </a:xfrm>
            <a:prstGeom prst="rect">
              <a:avLst/>
            </a:prstGeom>
            <a:solidFill>
              <a:srgbClr val="CDE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36" name="Rectangle 155">
              <a:extLst>
                <a:ext uri="{FF2B5EF4-FFF2-40B4-BE49-F238E27FC236}">
                  <a16:creationId xmlns:a16="http://schemas.microsoft.com/office/drawing/2014/main" id="{49D98C9D-AE0D-412C-A2DF-C844C28B088B}"/>
                </a:ext>
              </a:extLst>
            </p:cNvPr>
            <p:cNvSpPr>
              <a:spLocks noChangeArrowheads="1"/>
            </p:cNvSpPr>
            <p:nvPr/>
          </p:nvSpPr>
          <p:spPr bwMode="auto">
            <a:xfrm>
              <a:off x="2331" y="921"/>
              <a:ext cx="12" cy="1708"/>
            </a:xfrm>
            <a:prstGeom prst="rect">
              <a:avLst/>
            </a:prstGeom>
            <a:solidFill>
              <a:srgbClr val="CDE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grpSp>
      <p:sp>
        <p:nvSpPr>
          <p:cNvPr id="737" name="Rectangle 156">
            <a:extLst>
              <a:ext uri="{FF2B5EF4-FFF2-40B4-BE49-F238E27FC236}">
                <a16:creationId xmlns:a16="http://schemas.microsoft.com/office/drawing/2014/main" id="{8AC52861-3858-4209-AAE8-861E305F5280}"/>
              </a:ext>
            </a:extLst>
          </p:cNvPr>
          <p:cNvSpPr>
            <a:spLocks noChangeArrowheads="1"/>
          </p:cNvSpPr>
          <p:nvPr/>
        </p:nvSpPr>
        <p:spPr bwMode="auto">
          <a:xfrm>
            <a:off x="4047661" y="1737147"/>
            <a:ext cx="229618" cy="30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latin typeface="Times New Roman" pitchFamily="18" charset="0"/>
              </a:rPr>
              <a:t>O</a:t>
            </a:r>
            <a:endParaRPr lang="en-US" sz="1200">
              <a:latin typeface="Times New Roman" pitchFamily="18" charset="0"/>
            </a:endParaRPr>
          </a:p>
        </p:txBody>
      </p:sp>
      <p:grpSp>
        <p:nvGrpSpPr>
          <p:cNvPr id="738" name="Group 157">
            <a:extLst>
              <a:ext uri="{FF2B5EF4-FFF2-40B4-BE49-F238E27FC236}">
                <a16:creationId xmlns:a16="http://schemas.microsoft.com/office/drawing/2014/main" id="{B64B0CFA-AD78-4536-B674-05B21A8DAAE3}"/>
              </a:ext>
            </a:extLst>
          </p:cNvPr>
          <p:cNvGrpSpPr>
            <a:grpSpLocks/>
          </p:cNvGrpSpPr>
          <p:nvPr/>
        </p:nvGrpSpPr>
        <p:grpSpPr bwMode="auto">
          <a:xfrm>
            <a:off x="7949733" y="1677874"/>
            <a:ext cx="811124" cy="3106579"/>
            <a:chOff x="3918" y="921"/>
            <a:chExt cx="589" cy="1709"/>
          </a:xfrm>
        </p:grpSpPr>
        <p:sp>
          <p:nvSpPr>
            <p:cNvPr id="739" name="Rectangle 158">
              <a:extLst>
                <a:ext uri="{FF2B5EF4-FFF2-40B4-BE49-F238E27FC236}">
                  <a16:creationId xmlns:a16="http://schemas.microsoft.com/office/drawing/2014/main" id="{D08634F7-6E14-400B-A454-76A495704B9F}"/>
                </a:ext>
              </a:extLst>
            </p:cNvPr>
            <p:cNvSpPr>
              <a:spLocks noChangeArrowheads="1"/>
            </p:cNvSpPr>
            <p:nvPr/>
          </p:nvSpPr>
          <p:spPr bwMode="auto">
            <a:xfrm>
              <a:off x="3918" y="921"/>
              <a:ext cx="18" cy="1709"/>
            </a:xfrm>
            <a:prstGeom prst="rect">
              <a:avLst/>
            </a:prstGeom>
            <a:solidFill>
              <a:srgbClr val="FF8B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40" name="Rectangle 159">
              <a:extLst>
                <a:ext uri="{FF2B5EF4-FFF2-40B4-BE49-F238E27FC236}">
                  <a16:creationId xmlns:a16="http://schemas.microsoft.com/office/drawing/2014/main" id="{01BE4F26-702F-4DA8-9A4D-5A42EBE87F60}"/>
                </a:ext>
              </a:extLst>
            </p:cNvPr>
            <p:cNvSpPr>
              <a:spLocks noChangeArrowheads="1"/>
            </p:cNvSpPr>
            <p:nvPr/>
          </p:nvSpPr>
          <p:spPr bwMode="auto">
            <a:xfrm>
              <a:off x="3936" y="921"/>
              <a:ext cx="18" cy="1709"/>
            </a:xfrm>
            <a:prstGeom prst="rect">
              <a:avLst/>
            </a:prstGeom>
            <a:solidFill>
              <a:srgbClr val="FF8B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41" name="Rectangle 160">
              <a:extLst>
                <a:ext uri="{FF2B5EF4-FFF2-40B4-BE49-F238E27FC236}">
                  <a16:creationId xmlns:a16="http://schemas.microsoft.com/office/drawing/2014/main" id="{F138EC11-BA84-41EE-9E53-F43ED176806F}"/>
                </a:ext>
              </a:extLst>
            </p:cNvPr>
            <p:cNvSpPr>
              <a:spLocks noChangeArrowheads="1"/>
            </p:cNvSpPr>
            <p:nvPr/>
          </p:nvSpPr>
          <p:spPr bwMode="auto">
            <a:xfrm>
              <a:off x="3954" y="921"/>
              <a:ext cx="19" cy="1709"/>
            </a:xfrm>
            <a:prstGeom prst="rect">
              <a:avLst/>
            </a:prstGeom>
            <a:solidFill>
              <a:srgbClr val="FF8AB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42" name="Rectangle 161">
              <a:extLst>
                <a:ext uri="{FF2B5EF4-FFF2-40B4-BE49-F238E27FC236}">
                  <a16:creationId xmlns:a16="http://schemas.microsoft.com/office/drawing/2014/main" id="{FB2F3BF7-7EF7-472A-B4BF-FE7DDC2843A9}"/>
                </a:ext>
              </a:extLst>
            </p:cNvPr>
            <p:cNvSpPr>
              <a:spLocks noChangeArrowheads="1"/>
            </p:cNvSpPr>
            <p:nvPr/>
          </p:nvSpPr>
          <p:spPr bwMode="auto">
            <a:xfrm>
              <a:off x="3973" y="921"/>
              <a:ext cx="18" cy="1709"/>
            </a:xfrm>
            <a:prstGeom prst="rect">
              <a:avLst/>
            </a:prstGeom>
            <a:solidFill>
              <a:srgbClr val="FF89B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43" name="Rectangle 162">
              <a:extLst>
                <a:ext uri="{FF2B5EF4-FFF2-40B4-BE49-F238E27FC236}">
                  <a16:creationId xmlns:a16="http://schemas.microsoft.com/office/drawing/2014/main" id="{53AA07EF-9349-4CB9-A44F-15361D78EB8C}"/>
                </a:ext>
              </a:extLst>
            </p:cNvPr>
            <p:cNvSpPr>
              <a:spLocks noChangeArrowheads="1"/>
            </p:cNvSpPr>
            <p:nvPr/>
          </p:nvSpPr>
          <p:spPr bwMode="auto">
            <a:xfrm>
              <a:off x="3991" y="921"/>
              <a:ext cx="19" cy="1709"/>
            </a:xfrm>
            <a:prstGeom prst="rect">
              <a:avLst/>
            </a:prstGeom>
            <a:solidFill>
              <a:srgbClr val="FF87B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44" name="Rectangle 163">
              <a:extLst>
                <a:ext uri="{FF2B5EF4-FFF2-40B4-BE49-F238E27FC236}">
                  <a16:creationId xmlns:a16="http://schemas.microsoft.com/office/drawing/2014/main" id="{24DB8605-D048-4ECB-8D61-C0CF4670ED55}"/>
                </a:ext>
              </a:extLst>
            </p:cNvPr>
            <p:cNvSpPr>
              <a:spLocks noChangeArrowheads="1"/>
            </p:cNvSpPr>
            <p:nvPr/>
          </p:nvSpPr>
          <p:spPr bwMode="auto">
            <a:xfrm>
              <a:off x="4010" y="921"/>
              <a:ext cx="18" cy="1709"/>
            </a:xfrm>
            <a:prstGeom prst="rect">
              <a:avLst/>
            </a:prstGeom>
            <a:solidFill>
              <a:srgbClr val="FF86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45" name="Rectangle 164">
              <a:extLst>
                <a:ext uri="{FF2B5EF4-FFF2-40B4-BE49-F238E27FC236}">
                  <a16:creationId xmlns:a16="http://schemas.microsoft.com/office/drawing/2014/main" id="{969EE8FF-25CE-4846-A1F4-74C41E2BCB8F}"/>
                </a:ext>
              </a:extLst>
            </p:cNvPr>
            <p:cNvSpPr>
              <a:spLocks noChangeArrowheads="1"/>
            </p:cNvSpPr>
            <p:nvPr/>
          </p:nvSpPr>
          <p:spPr bwMode="auto">
            <a:xfrm>
              <a:off x="4028" y="921"/>
              <a:ext cx="19" cy="1709"/>
            </a:xfrm>
            <a:prstGeom prst="rect">
              <a:avLst/>
            </a:prstGeom>
            <a:solidFill>
              <a:srgbClr val="FF83A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46" name="Rectangle 165">
              <a:extLst>
                <a:ext uri="{FF2B5EF4-FFF2-40B4-BE49-F238E27FC236}">
                  <a16:creationId xmlns:a16="http://schemas.microsoft.com/office/drawing/2014/main" id="{3745162A-16C3-4410-B303-E9A2B4BEA151}"/>
                </a:ext>
              </a:extLst>
            </p:cNvPr>
            <p:cNvSpPr>
              <a:spLocks noChangeArrowheads="1"/>
            </p:cNvSpPr>
            <p:nvPr/>
          </p:nvSpPr>
          <p:spPr bwMode="auto">
            <a:xfrm>
              <a:off x="4047" y="921"/>
              <a:ext cx="18" cy="1709"/>
            </a:xfrm>
            <a:prstGeom prst="rect">
              <a:avLst/>
            </a:prstGeom>
            <a:solidFill>
              <a:srgbClr val="FF81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47" name="Rectangle 166">
              <a:extLst>
                <a:ext uri="{FF2B5EF4-FFF2-40B4-BE49-F238E27FC236}">
                  <a16:creationId xmlns:a16="http://schemas.microsoft.com/office/drawing/2014/main" id="{DC308BC4-2BC9-4395-85C7-8BAE34F86A57}"/>
                </a:ext>
              </a:extLst>
            </p:cNvPr>
            <p:cNvSpPr>
              <a:spLocks noChangeArrowheads="1"/>
            </p:cNvSpPr>
            <p:nvPr/>
          </p:nvSpPr>
          <p:spPr bwMode="auto">
            <a:xfrm>
              <a:off x="4065" y="921"/>
              <a:ext cx="18" cy="1709"/>
            </a:xfrm>
            <a:prstGeom prst="rect">
              <a:avLst/>
            </a:prstGeom>
            <a:solidFill>
              <a:srgbClr val="FF7EA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48" name="Rectangle 167">
              <a:extLst>
                <a:ext uri="{FF2B5EF4-FFF2-40B4-BE49-F238E27FC236}">
                  <a16:creationId xmlns:a16="http://schemas.microsoft.com/office/drawing/2014/main" id="{2F9FC5BD-74BC-4764-AC22-6A6820E3BD30}"/>
                </a:ext>
              </a:extLst>
            </p:cNvPr>
            <p:cNvSpPr>
              <a:spLocks noChangeArrowheads="1"/>
            </p:cNvSpPr>
            <p:nvPr/>
          </p:nvSpPr>
          <p:spPr bwMode="auto">
            <a:xfrm>
              <a:off x="4083" y="921"/>
              <a:ext cx="19" cy="1709"/>
            </a:xfrm>
            <a:prstGeom prst="rect">
              <a:avLst/>
            </a:prstGeom>
            <a:solidFill>
              <a:srgbClr val="FF7C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49" name="Rectangle 168">
              <a:extLst>
                <a:ext uri="{FF2B5EF4-FFF2-40B4-BE49-F238E27FC236}">
                  <a16:creationId xmlns:a16="http://schemas.microsoft.com/office/drawing/2014/main" id="{084EA445-1458-4A5C-A030-2F2037122F78}"/>
                </a:ext>
              </a:extLst>
            </p:cNvPr>
            <p:cNvSpPr>
              <a:spLocks noChangeArrowheads="1"/>
            </p:cNvSpPr>
            <p:nvPr/>
          </p:nvSpPr>
          <p:spPr bwMode="auto">
            <a:xfrm>
              <a:off x="4102" y="921"/>
              <a:ext cx="18" cy="1709"/>
            </a:xfrm>
            <a:prstGeom prst="rect">
              <a:avLst/>
            </a:prstGeom>
            <a:solidFill>
              <a:srgbClr val="FF79A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50" name="Rectangle 169">
              <a:extLst>
                <a:ext uri="{FF2B5EF4-FFF2-40B4-BE49-F238E27FC236}">
                  <a16:creationId xmlns:a16="http://schemas.microsoft.com/office/drawing/2014/main" id="{A6161498-F14A-4AC4-AB9A-63A208D4EDA7}"/>
                </a:ext>
              </a:extLst>
            </p:cNvPr>
            <p:cNvSpPr>
              <a:spLocks noChangeArrowheads="1"/>
            </p:cNvSpPr>
            <p:nvPr/>
          </p:nvSpPr>
          <p:spPr bwMode="auto">
            <a:xfrm>
              <a:off x="4120" y="921"/>
              <a:ext cx="19" cy="1709"/>
            </a:xfrm>
            <a:prstGeom prst="rect">
              <a:avLst/>
            </a:prstGeom>
            <a:solidFill>
              <a:srgbClr val="FF77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51" name="Rectangle 170">
              <a:extLst>
                <a:ext uri="{FF2B5EF4-FFF2-40B4-BE49-F238E27FC236}">
                  <a16:creationId xmlns:a16="http://schemas.microsoft.com/office/drawing/2014/main" id="{854B11A5-5EA6-4A79-834E-5D471B1067C0}"/>
                </a:ext>
              </a:extLst>
            </p:cNvPr>
            <p:cNvSpPr>
              <a:spLocks noChangeArrowheads="1"/>
            </p:cNvSpPr>
            <p:nvPr/>
          </p:nvSpPr>
          <p:spPr bwMode="auto">
            <a:xfrm>
              <a:off x="4139" y="921"/>
              <a:ext cx="18" cy="1709"/>
            </a:xfrm>
            <a:prstGeom prst="rect">
              <a:avLst/>
            </a:prstGeom>
            <a:solidFill>
              <a:srgbClr val="FF76A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52" name="Rectangle 171">
              <a:extLst>
                <a:ext uri="{FF2B5EF4-FFF2-40B4-BE49-F238E27FC236}">
                  <a16:creationId xmlns:a16="http://schemas.microsoft.com/office/drawing/2014/main" id="{2FD5343C-37F0-40FB-A171-93FA9052361F}"/>
                </a:ext>
              </a:extLst>
            </p:cNvPr>
            <p:cNvSpPr>
              <a:spLocks noChangeArrowheads="1"/>
            </p:cNvSpPr>
            <p:nvPr/>
          </p:nvSpPr>
          <p:spPr bwMode="auto">
            <a:xfrm>
              <a:off x="4157" y="921"/>
              <a:ext cx="18" cy="1709"/>
            </a:xfrm>
            <a:prstGeom prst="rect">
              <a:avLst/>
            </a:prstGeom>
            <a:solidFill>
              <a:srgbClr val="FF74A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53" name="Rectangle 172">
              <a:extLst>
                <a:ext uri="{FF2B5EF4-FFF2-40B4-BE49-F238E27FC236}">
                  <a16:creationId xmlns:a16="http://schemas.microsoft.com/office/drawing/2014/main" id="{7B1DB807-9CB7-43B8-AD39-A75D1F82CBB8}"/>
                </a:ext>
              </a:extLst>
            </p:cNvPr>
            <p:cNvSpPr>
              <a:spLocks noChangeArrowheads="1"/>
            </p:cNvSpPr>
            <p:nvPr/>
          </p:nvSpPr>
          <p:spPr bwMode="auto">
            <a:xfrm>
              <a:off x="4175" y="921"/>
              <a:ext cx="19" cy="1709"/>
            </a:xfrm>
            <a:prstGeom prst="rect">
              <a:avLst/>
            </a:prstGeom>
            <a:solidFill>
              <a:srgbClr val="FF73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54" name="Rectangle 173">
              <a:extLst>
                <a:ext uri="{FF2B5EF4-FFF2-40B4-BE49-F238E27FC236}">
                  <a16:creationId xmlns:a16="http://schemas.microsoft.com/office/drawing/2014/main" id="{12FE3CCC-5A1F-4BCB-9F75-B27870A1BE7B}"/>
                </a:ext>
              </a:extLst>
            </p:cNvPr>
            <p:cNvSpPr>
              <a:spLocks noChangeArrowheads="1"/>
            </p:cNvSpPr>
            <p:nvPr/>
          </p:nvSpPr>
          <p:spPr bwMode="auto">
            <a:xfrm>
              <a:off x="4194" y="921"/>
              <a:ext cx="18" cy="1709"/>
            </a:xfrm>
            <a:prstGeom prst="rect">
              <a:avLst/>
            </a:prstGeom>
            <a:solidFill>
              <a:srgbClr val="FF73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55" name="Rectangle 174">
              <a:extLst>
                <a:ext uri="{FF2B5EF4-FFF2-40B4-BE49-F238E27FC236}">
                  <a16:creationId xmlns:a16="http://schemas.microsoft.com/office/drawing/2014/main" id="{0C04C833-19AA-45F4-81A4-326D0B2521D8}"/>
                </a:ext>
              </a:extLst>
            </p:cNvPr>
            <p:cNvSpPr>
              <a:spLocks noChangeArrowheads="1"/>
            </p:cNvSpPr>
            <p:nvPr/>
          </p:nvSpPr>
          <p:spPr bwMode="auto">
            <a:xfrm>
              <a:off x="4212" y="921"/>
              <a:ext cx="19" cy="1709"/>
            </a:xfrm>
            <a:prstGeom prst="rect">
              <a:avLst/>
            </a:prstGeom>
            <a:solidFill>
              <a:srgbClr val="FF73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56" name="Rectangle 175">
              <a:extLst>
                <a:ext uri="{FF2B5EF4-FFF2-40B4-BE49-F238E27FC236}">
                  <a16:creationId xmlns:a16="http://schemas.microsoft.com/office/drawing/2014/main" id="{71B2043E-463D-4456-8F54-93DB40C0824D}"/>
                </a:ext>
              </a:extLst>
            </p:cNvPr>
            <p:cNvSpPr>
              <a:spLocks noChangeArrowheads="1"/>
            </p:cNvSpPr>
            <p:nvPr/>
          </p:nvSpPr>
          <p:spPr bwMode="auto">
            <a:xfrm>
              <a:off x="4231" y="921"/>
              <a:ext cx="18" cy="1709"/>
            </a:xfrm>
            <a:prstGeom prst="rect">
              <a:avLst/>
            </a:prstGeom>
            <a:solidFill>
              <a:srgbClr val="FF73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57" name="Rectangle 176">
              <a:extLst>
                <a:ext uri="{FF2B5EF4-FFF2-40B4-BE49-F238E27FC236}">
                  <a16:creationId xmlns:a16="http://schemas.microsoft.com/office/drawing/2014/main" id="{C7DAADE6-5642-4C00-A017-8D19724ABAAF}"/>
                </a:ext>
              </a:extLst>
            </p:cNvPr>
            <p:cNvSpPr>
              <a:spLocks noChangeArrowheads="1"/>
            </p:cNvSpPr>
            <p:nvPr/>
          </p:nvSpPr>
          <p:spPr bwMode="auto">
            <a:xfrm>
              <a:off x="4249" y="921"/>
              <a:ext cx="19" cy="1709"/>
            </a:xfrm>
            <a:prstGeom prst="rect">
              <a:avLst/>
            </a:prstGeom>
            <a:solidFill>
              <a:srgbClr val="FF74A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58" name="Rectangle 177">
              <a:extLst>
                <a:ext uri="{FF2B5EF4-FFF2-40B4-BE49-F238E27FC236}">
                  <a16:creationId xmlns:a16="http://schemas.microsoft.com/office/drawing/2014/main" id="{0035DD6B-F25E-43B8-A9DA-31C40694CAF9}"/>
                </a:ext>
              </a:extLst>
            </p:cNvPr>
            <p:cNvSpPr>
              <a:spLocks noChangeArrowheads="1"/>
            </p:cNvSpPr>
            <p:nvPr/>
          </p:nvSpPr>
          <p:spPr bwMode="auto">
            <a:xfrm>
              <a:off x="4268" y="921"/>
              <a:ext cx="18" cy="1709"/>
            </a:xfrm>
            <a:prstGeom prst="rect">
              <a:avLst/>
            </a:prstGeom>
            <a:solidFill>
              <a:srgbClr val="FF76A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59" name="Rectangle 178">
              <a:extLst>
                <a:ext uri="{FF2B5EF4-FFF2-40B4-BE49-F238E27FC236}">
                  <a16:creationId xmlns:a16="http://schemas.microsoft.com/office/drawing/2014/main" id="{AEE92978-83C3-4902-AC99-F2ACCB59E28E}"/>
                </a:ext>
              </a:extLst>
            </p:cNvPr>
            <p:cNvSpPr>
              <a:spLocks noChangeArrowheads="1"/>
            </p:cNvSpPr>
            <p:nvPr/>
          </p:nvSpPr>
          <p:spPr bwMode="auto">
            <a:xfrm>
              <a:off x="4286" y="921"/>
              <a:ext cx="18" cy="1709"/>
            </a:xfrm>
            <a:prstGeom prst="rect">
              <a:avLst/>
            </a:prstGeom>
            <a:solidFill>
              <a:srgbClr val="FF77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60" name="Rectangle 179">
              <a:extLst>
                <a:ext uri="{FF2B5EF4-FFF2-40B4-BE49-F238E27FC236}">
                  <a16:creationId xmlns:a16="http://schemas.microsoft.com/office/drawing/2014/main" id="{AA42C5DF-E1F3-4020-B5F7-1975D0AB346A}"/>
                </a:ext>
              </a:extLst>
            </p:cNvPr>
            <p:cNvSpPr>
              <a:spLocks noChangeArrowheads="1"/>
            </p:cNvSpPr>
            <p:nvPr/>
          </p:nvSpPr>
          <p:spPr bwMode="auto">
            <a:xfrm>
              <a:off x="4304" y="921"/>
              <a:ext cx="19" cy="1709"/>
            </a:xfrm>
            <a:prstGeom prst="rect">
              <a:avLst/>
            </a:prstGeom>
            <a:solidFill>
              <a:srgbClr val="FF79A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61" name="Rectangle 180">
              <a:extLst>
                <a:ext uri="{FF2B5EF4-FFF2-40B4-BE49-F238E27FC236}">
                  <a16:creationId xmlns:a16="http://schemas.microsoft.com/office/drawing/2014/main" id="{515E4998-E455-490B-9602-D7383662309D}"/>
                </a:ext>
              </a:extLst>
            </p:cNvPr>
            <p:cNvSpPr>
              <a:spLocks noChangeArrowheads="1"/>
            </p:cNvSpPr>
            <p:nvPr/>
          </p:nvSpPr>
          <p:spPr bwMode="auto">
            <a:xfrm>
              <a:off x="4323" y="921"/>
              <a:ext cx="19" cy="1709"/>
            </a:xfrm>
            <a:prstGeom prst="rect">
              <a:avLst/>
            </a:prstGeom>
            <a:solidFill>
              <a:srgbClr val="FF7C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62" name="Rectangle 181">
              <a:extLst>
                <a:ext uri="{FF2B5EF4-FFF2-40B4-BE49-F238E27FC236}">
                  <a16:creationId xmlns:a16="http://schemas.microsoft.com/office/drawing/2014/main" id="{67742369-978A-4ECD-8151-1482281FDA8E}"/>
                </a:ext>
              </a:extLst>
            </p:cNvPr>
            <p:cNvSpPr>
              <a:spLocks noChangeArrowheads="1"/>
            </p:cNvSpPr>
            <p:nvPr/>
          </p:nvSpPr>
          <p:spPr bwMode="auto">
            <a:xfrm>
              <a:off x="4342" y="921"/>
              <a:ext cx="18" cy="1709"/>
            </a:xfrm>
            <a:prstGeom prst="rect">
              <a:avLst/>
            </a:prstGeom>
            <a:solidFill>
              <a:srgbClr val="FF7EA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63" name="Rectangle 182">
              <a:extLst>
                <a:ext uri="{FF2B5EF4-FFF2-40B4-BE49-F238E27FC236}">
                  <a16:creationId xmlns:a16="http://schemas.microsoft.com/office/drawing/2014/main" id="{D2B35760-6443-4969-A561-0ADAEB38C2B2}"/>
                </a:ext>
              </a:extLst>
            </p:cNvPr>
            <p:cNvSpPr>
              <a:spLocks noChangeArrowheads="1"/>
            </p:cNvSpPr>
            <p:nvPr/>
          </p:nvSpPr>
          <p:spPr bwMode="auto">
            <a:xfrm>
              <a:off x="4360" y="921"/>
              <a:ext cx="18" cy="1709"/>
            </a:xfrm>
            <a:prstGeom prst="rect">
              <a:avLst/>
            </a:prstGeom>
            <a:solidFill>
              <a:srgbClr val="FF81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64" name="Rectangle 183">
              <a:extLst>
                <a:ext uri="{FF2B5EF4-FFF2-40B4-BE49-F238E27FC236}">
                  <a16:creationId xmlns:a16="http://schemas.microsoft.com/office/drawing/2014/main" id="{CD65ECA1-2045-4210-B507-02A624DFE2AA}"/>
                </a:ext>
              </a:extLst>
            </p:cNvPr>
            <p:cNvSpPr>
              <a:spLocks noChangeArrowheads="1"/>
            </p:cNvSpPr>
            <p:nvPr/>
          </p:nvSpPr>
          <p:spPr bwMode="auto">
            <a:xfrm>
              <a:off x="4378" y="921"/>
              <a:ext cx="19" cy="1709"/>
            </a:xfrm>
            <a:prstGeom prst="rect">
              <a:avLst/>
            </a:prstGeom>
            <a:solidFill>
              <a:srgbClr val="FF83A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65" name="Rectangle 184">
              <a:extLst>
                <a:ext uri="{FF2B5EF4-FFF2-40B4-BE49-F238E27FC236}">
                  <a16:creationId xmlns:a16="http://schemas.microsoft.com/office/drawing/2014/main" id="{BF0B06BA-3ABB-45C7-8F06-CBBD0FACC77D}"/>
                </a:ext>
              </a:extLst>
            </p:cNvPr>
            <p:cNvSpPr>
              <a:spLocks noChangeArrowheads="1"/>
            </p:cNvSpPr>
            <p:nvPr/>
          </p:nvSpPr>
          <p:spPr bwMode="auto">
            <a:xfrm>
              <a:off x="4397" y="921"/>
              <a:ext cx="18" cy="1709"/>
            </a:xfrm>
            <a:prstGeom prst="rect">
              <a:avLst/>
            </a:prstGeom>
            <a:solidFill>
              <a:srgbClr val="FF86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66" name="Rectangle 185">
              <a:extLst>
                <a:ext uri="{FF2B5EF4-FFF2-40B4-BE49-F238E27FC236}">
                  <a16:creationId xmlns:a16="http://schemas.microsoft.com/office/drawing/2014/main" id="{C97B3889-F10D-4DFD-9FA1-D042D771D649}"/>
                </a:ext>
              </a:extLst>
            </p:cNvPr>
            <p:cNvSpPr>
              <a:spLocks noChangeArrowheads="1"/>
            </p:cNvSpPr>
            <p:nvPr/>
          </p:nvSpPr>
          <p:spPr bwMode="auto">
            <a:xfrm>
              <a:off x="4415" y="921"/>
              <a:ext cx="18" cy="1709"/>
            </a:xfrm>
            <a:prstGeom prst="rect">
              <a:avLst/>
            </a:prstGeom>
            <a:solidFill>
              <a:srgbClr val="FF87B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67" name="Rectangle 186">
              <a:extLst>
                <a:ext uri="{FF2B5EF4-FFF2-40B4-BE49-F238E27FC236}">
                  <a16:creationId xmlns:a16="http://schemas.microsoft.com/office/drawing/2014/main" id="{6306FB0D-1E2E-4D8C-B6E4-071491BBF4E8}"/>
                </a:ext>
              </a:extLst>
            </p:cNvPr>
            <p:cNvSpPr>
              <a:spLocks noChangeArrowheads="1"/>
            </p:cNvSpPr>
            <p:nvPr/>
          </p:nvSpPr>
          <p:spPr bwMode="auto">
            <a:xfrm>
              <a:off x="4433" y="921"/>
              <a:ext cx="19" cy="1709"/>
            </a:xfrm>
            <a:prstGeom prst="rect">
              <a:avLst/>
            </a:prstGeom>
            <a:solidFill>
              <a:srgbClr val="FF89B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68" name="Rectangle 187">
              <a:extLst>
                <a:ext uri="{FF2B5EF4-FFF2-40B4-BE49-F238E27FC236}">
                  <a16:creationId xmlns:a16="http://schemas.microsoft.com/office/drawing/2014/main" id="{4CAFB93D-B47B-4DC1-B174-876A350E340C}"/>
                </a:ext>
              </a:extLst>
            </p:cNvPr>
            <p:cNvSpPr>
              <a:spLocks noChangeArrowheads="1"/>
            </p:cNvSpPr>
            <p:nvPr/>
          </p:nvSpPr>
          <p:spPr bwMode="auto">
            <a:xfrm>
              <a:off x="4452" y="921"/>
              <a:ext cx="19" cy="1709"/>
            </a:xfrm>
            <a:prstGeom prst="rect">
              <a:avLst/>
            </a:prstGeom>
            <a:solidFill>
              <a:srgbClr val="FF8AB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69" name="Rectangle 188">
              <a:extLst>
                <a:ext uri="{FF2B5EF4-FFF2-40B4-BE49-F238E27FC236}">
                  <a16:creationId xmlns:a16="http://schemas.microsoft.com/office/drawing/2014/main" id="{9C9D46C8-A4B5-4517-935C-A699D4D9BBDA}"/>
                </a:ext>
              </a:extLst>
            </p:cNvPr>
            <p:cNvSpPr>
              <a:spLocks noChangeArrowheads="1"/>
            </p:cNvSpPr>
            <p:nvPr/>
          </p:nvSpPr>
          <p:spPr bwMode="auto">
            <a:xfrm>
              <a:off x="4471" y="921"/>
              <a:ext cx="17" cy="1709"/>
            </a:xfrm>
            <a:prstGeom prst="rect">
              <a:avLst/>
            </a:prstGeom>
            <a:solidFill>
              <a:srgbClr val="FF8B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770" name="Rectangle 189">
              <a:extLst>
                <a:ext uri="{FF2B5EF4-FFF2-40B4-BE49-F238E27FC236}">
                  <a16:creationId xmlns:a16="http://schemas.microsoft.com/office/drawing/2014/main" id="{863F2380-57F2-43E8-9307-16590B349BE0}"/>
                </a:ext>
              </a:extLst>
            </p:cNvPr>
            <p:cNvSpPr>
              <a:spLocks noChangeArrowheads="1"/>
            </p:cNvSpPr>
            <p:nvPr/>
          </p:nvSpPr>
          <p:spPr bwMode="auto">
            <a:xfrm>
              <a:off x="4488" y="921"/>
              <a:ext cx="19" cy="1709"/>
            </a:xfrm>
            <a:prstGeom prst="rect">
              <a:avLst/>
            </a:prstGeom>
            <a:solidFill>
              <a:srgbClr val="FF8BB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grpSp>
      <p:sp>
        <p:nvSpPr>
          <p:cNvPr id="771" name="Rectangle 190">
            <a:extLst>
              <a:ext uri="{FF2B5EF4-FFF2-40B4-BE49-F238E27FC236}">
                <a16:creationId xmlns:a16="http://schemas.microsoft.com/office/drawing/2014/main" id="{9A6FD835-EE46-402C-BBAF-4D3B1842D2C3}"/>
              </a:ext>
            </a:extLst>
          </p:cNvPr>
          <p:cNvSpPr>
            <a:spLocks noChangeArrowheads="1"/>
          </p:cNvSpPr>
          <p:nvPr/>
        </p:nvSpPr>
        <p:spPr bwMode="auto">
          <a:xfrm>
            <a:off x="8249848" y="1737147"/>
            <a:ext cx="196815" cy="30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latin typeface="Times New Roman" pitchFamily="18" charset="0"/>
              </a:rPr>
              <a:t>L</a:t>
            </a:r>
            <a:endParaRPr lang="en-US" sz="1200">
              <a:latin typeface="Times New Roman" pitchFamily="18" charset="0"/>
            </a:endParaRPr>
          </a:p>
        </p:txBody>
      </p:sp>
      <p:grpSp>
        <p:nvGrpSpPr>
          <p:cNvPr id="772" name="Group 191">
            <a:extLst>
              <a:ext uri="{FF2B5EF4-FFF2-40B4-BE49-F238E27FC236}">
                <a16:creationId xmlns:a16="http://schemas.microsoft.com/office/drawing/2014/main" id="{13DA802C-1E81-43CB-AD6E-D4C545D248AC}"/>
              </a:ext>
            </a:extLst>
          </p:cNvPr>
          <p:cNvGrpSpPr>
            <a:grpSpLocks/>
          </p:cNvGrpSpPr>
          <p:nvPr/>
        </p:nvGrpSpPr>
        <p:grpSpPr bwMode="auto">
          <a:xfrm>
            <a:off x="7327535" y="1677874"/>
            <a:ext cx="622198" cy="3106579"/>
            <a:chOff x="3709" y="921"/>
            <a:chExt cx="314" cy="1708"/>
          </a:xfrm>
          <a:solidFill>
            <a:srgbClr val="FF9900"/>
          </a:solidFill>
        </p:grpSpPr>
        <p:sp>
          <p:nvSpPr>
            <p:cNvPr id="773" name="Rectangle 192">
              <a:extLst>
                <a:ext uri="{FF2B5EF4-FFF2-40B4-BE49-F238E27FC236}">
                  <a16:creationId xmlns:a16="http://schemas.microsoft.com/office/drawing/2014/main" id="{A5613942-929E-4D80-8B8A-B08C3A7D2A3A}"/>
                </a:ext>
              </a:extLst>
            </p:cNvPr>
            <p:cNvSpPr>
              <a:spLocks noChangeArrowheads="1"/>
            </p:cNvSpPr>
            <p:nvPr/>
          </p:nvSpPr>
          <p:spPr bwMode="auto">
            <a:xfrm>
              <a:off x="3709"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74" name="Rectangle 193">
              <a:extLst>
                <a:ext uri="{FF2B5EF4-FFF2-40B4-BE49-F238E27FC236}">
                  <a16:creationId xmlns:a16="http://schemas.microsoft.com/office/drawing/2014/main" id="{80A34897-045C-441A-AA39-1FA8C03CA5A8}"/>
                </a:ext>
              </a:extLst>
            </p:cNvPr>
            <p:cNvSpPr>
              <a:spLocks noChangeArrowheads="1"/>
            </p:cNvSpPr>
            <p:nvPr/>
          </p:nvSpPr>
          <p:spPr bwMode="auto">
            <a:xfrm>
              <a:off x="3719"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75" name="Rectangle 194">
              <a:extLst>
                <a:ext uri="{FF2B5EF4-FFF2-40B4-BE49-F238E27FC236}">
                  <a16:creationId xmlns:a16="http://schemas.microsoft.com/office/drawing/2014/main" id="{6975C521-30D6-4897-9DDC-30D583CDC98B}"/>
                </a:ext>
              </a:extLst>
            </p:cNvPr>
            <p:cNvSpPr>
              <a:spLocks noChangeArrowheads="1"/>
            </p:cNvSpPr>
            <p:nvPr/>
          </p:nvSpPr>
          <p:spPr bwMode="auto">
            <a:xfrm>
              <a:off x="3729"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76" name="Rectangle 195">
              <a:extLst>
                <a:ext uri="{FF2B5EF4-FFF2-40B4-BE49-F238E27FC236}">
                  <a16:creationId xmlns:a16="http://schemas.microsoft.com/office/drawing/2014/main" id="{AC2460A2-540F-40D9-8BBB-B80FD269EF40}"/>
                </a:ext>
              </a:extLst>
            </p:cNvPr>
            <p:cNvSpPr>
              <a:spLocks noChangeArrowheads="1"/>
            </p:cNvSpPr>
            <p:nvPr/>
          </p:nvSpPr>
          <p:spPr bwMode="auto">
            <a:xfrm>
              <a:off x="3739"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77" name="Rectangle 196">
              <a:extLst>
                <a:ext uri="{FF2B5EF4-FFF2-40B4-BE49-F238E27FC236}">
                  <a16:creationId xmlns:a16="http://schemas.microsoft.com/office/drawing/2014/main" id="{2AEF91E2-3128-4652-93E6-DE22FFA9BBFF}"/>
                </a:ext>
              </a:extLst>
            </p:cNvPr>
            <p:cNvSpPr>
              <a:spLocks noChangeArrowheads="1"/>
            </p:cNvSpPr>
            <p:nvPr/>
          </p:nvSpPr>
          <p:spPr bwMode="auto">
            <a:xfrm>
              <a:off x="3749" y="921"/>
              <a:ext cx="9"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78" name="Rectangle 197">
              <a:extLst>
                <a:ext uri="{FF2B5EF4-FFF2-40B4-BE49-F238E27FC236}">
                  <a16:creationId xmlns:a16="http://schemas.microsoft.com/office/drawing/2014/main" id="{7D710802-EB31-4634-8E2C-350C3A6B5BAC}"/>
                </a:ext>
              </a:extLst>
            </p:cNvPr>
            <p:cNvSpPr>
              <a:spLocks noChangeArrowheads="1"/>
            </p:cNvSpPr>
            <p:nvPr/>
          </p:nvSpPr>
          <p:spPr bwMode="auto">
            <a:xfrm>
              <a:off x="3758"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79" name="Rectangle 198">
              <a:extLst>
                <a:ext uri="{FF2B5EF4-FFF2-40B4-BE49-F238E27FC236}">
                  <a16:creationId xmlns:a16="http://schemas.microsoft.com/office/drawing/2014/main" id="{8E943B17-4F72-4F4A-8282-22424C7DC1C9}"/>
                </a:ext>
              </a:extLst>
            </p:cNvPr>
            <p:cNvSpPr>
              <a:spLocks noChangeArrowheads="1"/>
            </p:cNvSpPr>
            <p:nvPr/>
          </p:nvSpPr>
          <p:spPr bwMode="auto">
            <a:xfrm>
              <a:off x="3768"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80" name="Rectangle 199">
              <a:extLst>
                <a:ext uri="{FF2B5EF4-FFF2-40B4-BE49-F238E27FC236}">
                  <a16:creationId xmlns:a16="http://schemas.microsoft.com/office/drawing/2014/main" id="{60F93F97-ED60-4A60-9749-C24E5A1A54EA}"/>
                </a:ext>
              </a:extLst>
            </p:cNvPr>
            <p:cNvSpPr>
              <a:spLocks noChangeArrowheads="1"/>
            </p:cNvSpPr>
            <p:nvPr/>
          </p:nvSpPr>
          <p:spPr bwMode="auto">
            <a:xfrm>
              <a:off x="3778"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81" name="Rectangle 200">
              <a:extLst>
                <a:ext uri="{FF2B5EF4-FFF2-40B4-BE49-F238E27FC236}">
                  <a16:creationId xmlns:a16="http://schemas.microsoft.com/office/drawing/2014/main" id="{135457E5-50CE-4992-A215-C92566AC8141}"/>
                </a:ext>
              </a:extLst>
            </p:cNvPr>
            <p:cNvSpPr>
              <a:spLocks noChangeArrowheads="1"/>
            </p:cNvSpPr>
            <p:nvPr/>
          </p:nvSpPr>
          <p:spPr bwMode="auto">
            <a:xfrm>
              <a:off x="3788"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82" name="Rectangle 201">
              <a:extLst>
                <a:ext uri="{FF2B5EF4-FFF2-40B4-BE49-F238E27FC236}">
                  <a16:creationId xmlns:a16="http://schemas.microsoft.com/office/drawing/2014/main" id="{FB1F35F9-06B5-4565-ADA6-E12BE45AC114}"/>
                </a:ext>
              </a:extLst>
            </p:cNvPr>
            <p:cNvSpPr>
              <a:spLocks noChangeArrowheads="1"/>
            </p:cNvSpPr>
            <p:nvPr/>
          </p:nvSpPr>
          <p:spPr bwMode="auto">
            <a:xfrm>
              <a:off x="3798" y="921"/>
              <a:ext cx="9"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83" name="Rectangle 202">
              <a:extLst>
                <a:ext uri="{FF2B5EF4-FFF2-40B4-BE49-F238E27FC236}">
                  <a16:creationId xmlns:a16="http://schemas.microsoft.com/office/drawing/2014/main" id="{CA8C5F65-2A4D-4036-BEF8-2D68FDCDAF95}"/>
                </a:ext>
              </a:extLst>
            </p:cNvPr>
            <p:cNvSpPr>
              <a:spLocks noChangeArrowheads="1"/>
            </p:cNvSpPr>
            <p:nvPr/>
          </p:nvSpPr>
          <p:spPr bwMode="auto">
            <a:xfrm>
              <a:off x="3807"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84" name="Rectangle 203">
              <a:extLst>
                <a:ext uri="{FF2B5EF4-FFF2-40B4-BE49-F238E27FC236}">
                  <a16:creationId xmlns:a16="http://schemas.microsoft.com/office/drawing/2014/main" id="{BDADEE30-1D97-4E61-8D98-D83B78F9B428}"/>
                </a:ext>
              </a:extLst>
            </p:cNvPr>
            <p:cNvSpPr>
              <a:spLocks noChangeArrowheads="1"/>
            </p:cNvSpPr>
            <p:nvPr/>
          </p:nvSpPr>
          <p:spPr bwMode="auto">
            <a:xfrm>
              <a:off x="3817"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85" name="Rectangle 204">
              <a:extLst>
                <a:ext uri="{FF2B5EF4-FFF2-40B4-BE49-F238E27FC236}">
                  <a16:creationId xmlns:a16="http://schemas.microsoft.com/office/drawing/2014/main" id="{810A4CB3-A126-4108-A10E-C86DFDF106FE}"/>
                </a:ext>
              </a:extLst>
            </p:cNvPr>
            <p:cNvSpPr>
              <a:spLocks noChangeArrowheads="1"/>
            </p:cNvSpPr>
            <p:nvPr/>
          </p:nvSpPr>
          <p:spPr bwMode="auto">
            <a:xfrm>
              <a:off x="3827"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86" name="Rectangle 205">
              <a:extLst>
                <a:ext uri="{FF2B5EF4-FFF2-40B4-BE49-F238E27FC236}">
                  <a16:creationId xmlns:a16="http://schemas.microsoft.com/office/drawing/2014/main" id="{77D71302-9B71-4F2A-9ABA-64807AA392D2}"/>
                </a:ext>
              </a:extLst>
            </p:cNvPr>
            <p:cNvSpPr>
              <a:spLocks noChangeArrowheads="1"/>
            </p:cNvSpPr>
            <p:nvPr/>
          </p:nvSpPr>
          <p:spPr bwMode="auto">
            <a:xfrm>
              <a:off x="3837" y="921"/>
              <a:ext cx="9"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87" name="Rectangle 206">
              <a:extLst>
                <a:ext uri="{FF2B5EF4-FFF2-40B4-BE49-F238E27FC236}">
                  <a16:creationId xmlns:a16="http://schemas.microsoft.com/office/drawing/2014/main" id="{D38CAAFB-0A99-4851-B04E-8369FFA748AE}"/>
                </a:ext>
              </a:extLst>
            </p:cNvPr>
            <p:cNvSpPr>
              <a:spLocks noChangeArrowheads="1"/>
            </p:cNvSpPr>
            <p:nvPr/>
          </p:nvSpPr>
          <p:spPr bwMode="auto">
            <a:xfrm>
              <a:off x="3846"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88" name="Rectangle 207">
              <a:extLst>
                <a:ext uri="{FF2B5EF4-FFF2-40B4-BE49-F238E27FC236}">
                  <a16:creationId xmlns:a16="http://schemas.microsoft.com/office/drawing/2014/main" id="{0FBB328D-E354-4C70-A351-458AC41BA964}"/>
                </a:ext>
              </a:extLst>
            </p:cNvPr>
            <p:cNvSpPr>
              <a:spLocks noChangeArrowheads="1"/>
            </p:cNvSpPr>
            <p:nvPr/>
          </p:nvSpPr>
          <p:spPr bwMode="auto">
            <a:xfrm>
              <a:off x="3856"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89" name="Rectangle 208">
              <a:extLst>
                <a:ext uri="{FF2B5EF4-FFF2-40B4-BE49-F238E27FC236}">
                  <a16:creationId xmlns:a16="http://schemas.microsoft.com/office/drawing/2014/main" id="{73429507-4E48-4F51-B1C5-AD87EA73ECD0}"/>
                </a:ext>
              </a:extLst>
            </p:cNvPr>
            <p:cNvSpPr>
              <a:spLocks noChangeArrowheads="1"/>
            </p:cNvSpPr>
            <p:nvPr/>
          </p:nvSpPr>
          <p:spPr bwMode="auto">
            <a:xfrm>
              <a:off x="3866" y="921"/>
              <a:ext cx="11"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90" name="Rectangle 209">
              <a:extLst>
                <a:ext uri="{FF2B5EF4-FFF2-40B4-BE49-F238E27FC236}">
                  <a16:creationId xmlns:a16="http://schemas.microsoft.com/office/drawing/2014/main" id="{04F7429C-41F3-4144-B337-1549C0832815}"/>
                </a:ext>
              </a:extLst>
            </p:cNvPr>
            <p:cNvSpPr>
              <a:spLocks noChangeArrowheads="1"/>
            </p:cNvSpPr>
            <p:nvPr/>
          </p:nvSpPr>
          <p:spPr bwMode="auto">
            <a:xfrm>
              <a:off x="3877" y="921"/>
              <a:ext cx="9"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91" name="Rectangle 210">
              <a:extLst>
                <a:ext uri="{FF2B5EF4-FFF2-40B4-BE49-F238E27FC236}">
                  <a16:creationId xmlns:a16="http://schemas.microsoft.com/office/drawing/2014/main" id="{B056A7EC-A70F-48FC-AA2B-7B72AD7A466E}"/>
                </a:ext>
              </a:extLst>
            </p:cNvPr>
            <p:cNvSpPr>
              <a:spLocks noChangeArrowheads="1"/>
            </p:cNvSpPr>
            <p:nvPr/>
          </p:nvSpPr>
          <p:spPr bwMode="auto">
            <a:xfrm>
              <a:off x="3886"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92" name="Rectangle 211">
              <a:extLst>
                <a:ext uri="{FF2B5EF4-FFF2-40B4-BE49-F238E27FC236}">
                  <a16:creationId xmlns:a16="http://schemas.microsoft.com/office/drawing/2014/main" id="{45F4F573-FFC7-43AB-9BFB-89DF2C22E337}"/>
                </a:ext>
              </a:extLst>
            </p:cNvPr>
            <p:cNvSpPr>
              <a:spLocks noChangeArrowheads="1"/>
            </p:cNvSpPr>
            <p:nvPr/>
          </p:nvSpPr>
          <p:spPr bwMode="auto">
            <a:xfrm>
              <a:off x="3896"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93" name="Rectangle 212">
              <a:extLst>
                <a:ext uri="{FF2B5EF4-FFF2-40B4-BE49-F238E27FC236}">
                  <a16:creationId xmlns:a16="http://schemas.microsoft.com/office/drawing/2014/main" id="{AF978ED7-268A-4B20-92EF-55D850725481}"/>
                </a:ext>
              </a:extLst>
            </p:cNvPr>
            <p:cNvSpPr>
              <a:spLocks noChangeArrowheads="1"/>
            </p:cNvSpPr>
            <p:nvPr/>
          </p:nvSpPr>
          <p:spPr bwMode="auto">
            <a:xfrm>
              <a:off x="3906"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94" name="Rectangle 213">
              <a:extLst>
                <a:ext uri="{FF2B5EF4-FFF2-40B4-BE49-F238E27FC236}">
                  <a16:creationId xmlns:a16="http://schemas.microsoft.com/office/drawing/2014/main" id="{BB939E9D-127B-4321-9B86-28C4030E74D2}"/>
                </a:ext>
              </a:extLst>
            </p:cNvPr>
            <p:cNvSpPr>
              <a:spLocks noChangeArrowheads="1"/>
            </p:cNvSpPr>
            <p:nvPr/>
          </p:nvSpPr>
          <p:spPr bwMode="auto">
            <a:xfrm>
              <a:off x="3916"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95" name="Rectangle 214">
              <a:extLst>
                <a:ext uri="{FF2B5EF4-FFF2-40B4-BE49-F238E27FC236}">
                  <a16:creationId xmlns:a16="http://schemas.microsoft.com/office/drawing/2014/main" id="{D8CF2844-F130-4107-8430-0C10EE378E22}"/>
                </a:ext>
              </a:extLst>
            </p:cNvPr>
            <p:cNvSpPr>
              <a:spLocks noChangeArrowheads="1"/>
            </p:cNvSpPr>
            <p:nvPr/>
          </p:nvSpPr>
          <p:spPr bwMode="auto">
            <a:xfrm>
              <a:off x="3926" y="921"/>
              <a:ext cx="9"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96" name="Rectangle 215">
              <a:extLst>
                <a:ext uri="{FF2B5EF4-FFF2-40B4-BE49-F238E27FC236}">
                  <a16:creationId xmlns:a16="http://schemas.microsoft.com/office/drawing/2014/main" id="{AC17D571-21D6-4553-9A75-AC35D38115D4}"/>
                </a:ext>
              </a:extLst>
            </p:cNvPr>
            <p:cNvSpPr>
              <a:spLocks noChangeArrowheads="1"/>
            </p:cNvSpPr>
            <p:nvPr/>
          </p:nvSpPr>
          <p:spPr bwMode="auto">
            <a:xfrm>
              <a:off x="3935"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97" name="Rectangle 216">
              <a:extLst>
                <a:ext uri="{FF2B5EF4-FFF2-40B4-BE49-F238E27FC236}">
                  <a16:creationId xmlns:a16="http://schemas.microsoft.com/office/drawing/2014/main" id="{4DE5231C-39BC-4F7B-BB1F-DAA2DE58D6C2}"/>
                </a:ext>
              </a:extLst>
            </p:cNvPr>
            <p:cNvSpPr>
              <a:spLocks noChangeArrowheads="1"/>
            </p:cNvSpPr>
            <p:nvPr/>
          </p:nvSpPr>
          <p:spPr bwMode="auto">
            <a:xfrm>
              <a:off x="3945"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98" name="Rectangle 217">
              <a:extLst>
                <a:ext uri="{FF2B5EF4-FFF2-40B4-BE49-F238E27FC236}">
                  <a16:creationId xmlns:a16="http://schemas.microsoft.com/office/drawing/2014/main" id="{0CF8B213-5985-4605-AF35-219AF7A54B65}"/>
                </a:ext>
              </a:extLst>
            </p:cNvPr>
            <p:cNvSpPr>
              <a:spLocks noChangeArrowheads="1"/>
            </p:cNvSpPr>
            <p:nvPr/>
          </p:nvSpPr>
          <p:spPr bwMode="auto">
            <a:xfrm>
              <a:off x="3955"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799" name="Rectangle 218">
              <a:extLst>
                <a:ext uri="{FF2B5EF4-FFF2-40B4-BE49-F238E27FC236}">
                  <a16:creationId xmlns:a16="http://schemas.microsoft.com/office/drawing/2014/main" id="{C3B727EB-0ED9-4BD6-8E7E-0186959CBA19}"/>
                </a:ext>
              </a:extLst>
            </p:cNvPr>
            <p:cNvSpPr>
              <a:spLocks noChangeArrowheads="1"/>
            </p:cNvSpPr>
            <p:nvPr/>
          </p:nvSpPr>
          <p:spPr bwMode="auto">
            <a:xfrm>
              <a:off x="3965" y="921"/>
              <a:ext cx="9"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800" name="Rectangle 219">
              <a:extLst>
                <a:ext uri="{FF2B5EF4-FFF2-40B4-BE49-F238E27FC236}">
                  <a16:creationId xmlns:a16="http://schemas.microsoft.com/office/drawing/2014/main" id="{446A532E-0AF7-4807-BCCF-342FE48F0048}"/>
                </a:ext>
              </a:extLst>
            </p:cNvPr>
            <p:cNvSpPr>
              <a:spLocks noChangeArrowheads="1"/>
            </p:cNvSpPr>
            <p:nvPr/>
          </p:nvSpPr>
          <p:spPr bwMode="auto">
            <a:xfrm>
              <a:off x="3974"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801" name="Rectangle 220">
              <a:extLst>
                <a:ext uri="{FF2B5EF4-FFF2-40B4-BE49-F238E27FC236}">
                  <a16:creationId xmlns:a16="http://schemas.microsoft.com/office/drawing/2014/main" id="{B37A3DD7-D918-4998-BC99-285A401B0889}"/>
                </a:ext>
              </a:extLst>
            </p:cNvPr>
            <p:cNvSpPr>
              <a:spLocks noChangeArrowheads="1"/>
            </p:cNvSpPr>
            <p:nvPr/>
          </p:nvSpPr>
          <p:spPr bwMode="auto">
            <a:xfrm>
              <a:off x="3984"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802" name="Rectangle 221">
              <a:extLst>
                <a:ext uri="{FF2B5EF4-FFF2-40B4-BE49-F238E27FC236}">
                  <a16:creationId xmlns:a16="http://schemas.microsoft.com/office/drawing/2014/main" id="{FE11A270-5A37-4126-87EC-D1D89DF3230C}"/>
                </a:ext>
              </a:extLst>
            </p:cNvPr>
            <p:cNvSpPr>
              <a:spLocks noChangeArrowheads="1"/>
            </p:cNvSpPr>
            <p:nvPr/>
          </p:nvSpPr>
          <p:spPr bwMode="auto">
            <a:xfrm>
              <a:off x="3994"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803" name="Rectangle 222">
              <a:extLst>
                <a:ext uri="{FF2B5EF4-FFF2-40B4-BE49-F238E27FC236}">
                  <a16:creationId xmlns:a16="http://schemas.microsoft.com/office/drawing/2014/main" id="{4147DC0C-7B3C-4DC3-BCEF-EA4FF1E6C78B}"/>
                </a:ext>
              </a:extLst>
            </p:cNvPr>
            <p:cNvSpPr>
              <a:spLocks noChangeArrowheads="1"/>
            </p:cNvSpPr>
            <p:nvPr/>
          </p:nvSpPr>
          <p:spPr bwMode="auto">
            <a:xfrm>
              <a:off x="4004" y="921"/>
              <a:ext cx="10"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sp>
          <p:nvSpPr>
            <p:cNvPr id="804" name="Rectangle 223">
              <a:extLst>
                <a:ext uri="{FF2B5EF4-FFF2-40B4-BE49-F238E27FC236}">
                  <a16:creationId xmlns:a16="http://schemas.microsoft.com/office/drawing/2014/main" id="{77D9DB80-E8DD-4543-8711-C61C4B246243}"/>
                </a:ext>
              </a:extLst>
            </p:cNvPr>
            <p:cNvSpPr>
              <a:spLocks noChangeArrowheads="1"/>
            </p:cNvSpPr>
            <p:nvPr/>
          </p:nvSpPr>
          <p:spPr bwMode="auto">
            <a:xfrm>
              <a:off x="4014" y="921"/>
              <a:ext cx="9" cy="17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endParaRPr lang="en-US"/>
            </a:p>
          </p:txBody>
        </p:sp>
      </p:grpSp>
      <p:sp>
        <p:nvSpPr>
          <p:cNvPr id="805" name="Rectangle 224">
            <a:extLst>
              <a:ext uri="{FF2B5EF4-FFF2-40B4-BE49-F238E27FC236}">
                <a16:creationId xmlns:a16="http://schemas.microsoft.com/office/drawing/2014/main" id="{E2A2C4A7-E6E2-4797-A6CC-53A712E8854E}"/>
              </a:ext>
            </a:extLst>
          </p:cNvPr>
          <p:cNvSpPr>
            <a:spLocks noChangeArrowheads="1"/>
          </p:cNvSpPr>
          <p:nvPr/>
        </p:nvSpPr>
        <p:spPr bwMode="auto">
          <a:xfrm>
            <a:off x="7486495" y="1737147"/>
            <a:ext cx="213216" cy="30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latin typeface="Times New Roman" pitchFamily="18" charset="0"/>
              </a:rPr>
              <a:t>C</a:t>
            </a:r>
            <a:endParaRPr lang="en-US" sz="1200">
              <a:latin typeface="Times New Roman" pitchFamily="18" charset="0"/>
            </a:endParaRPr>
          </a:p>
        </p:txBody>
      </p:sp>
      <p:grpSp>
        <p:nvGrpSpPr>
          <p:cNvPr id="806" name="Group 225">
            <a:extLst>
              <a:ext uri="{FF2B5EF4-FFF2-40B4-BE49-F238E27FC236}">
                <a16:creationId xmlns:a16="http://schemas.microsoft.com/office/drawing/2014/main" id="{17660B45-C66B-4F01-9A69-0C97AF468F18}"/>
              </a:ext>
            </a:extLst>
          </p:cNvPr>
          <p:cNvGrpSpPr>
            <a:grpSpLocks/>
          </p:cNvGrpSpPr>
          <p:nvPr/>
        </p:nvGrpSpPr>
        <p:grpSpPr bwMode="auto">
          <a:xfrm>
            <a:off x="6275921" y="1677874"/>
            <a:ext cx="1051614" cy="3106579"/>
            <a:chOff x="3188" y="921"/>
            <a:chExt cx="546" cy="1708"/>
          </a:xfrm>
        </p:grpSpPr>
        <p:sp>
          <p:nvSpPr>
            <p:cNvPr id="807" name="Rectangle 226">
              <a:extLst>
                <a:ext uri="{FF2B5EF4-FFF2-40B4-BE49-F238E27FC236}">
                  <a16:creationId xmlns:a16="http://schemas.microsoft.com/office/drawing/2014/main" id="{D4B0E3E3-C2F1-45A0-9A5B-680451810E43}"/>
                </a:ext>
              </a:extLst>
            </p:cNvPr>
            <p:cNvSpPr>
              <a:spLocks noChangeArrowheads="1"/>
            </p:cNvSpPr>
            <p:nvPr/>
          </p:nvSpPr>
          <p:spPr bwMode="auto">
            <a:xfrm>
              <a:off x="3188" y="921"/>
              <a:ext cx="16" cy="1708"/>
            </a:xfrm>
            <a:prstGeom prst="rect">
              <a:avLst/>
            </a:prstGeom>
            <a:solidFill>
              <a:srgbClr val="FFFF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08" name="Rectangle 227">
              <a:extLst>
                <a:ext uri="{FF2B5EF4-FFF2-40B4-BE49-F238E27FC236}">
                  <a16:creationId xmlns:a16="http://schemas.microsoft.com/office/drawing/2014/main" id="{480FFB35-8672-469A-ABB4-FF09C81DE6F9}"/>
                </a:ext>
              </a:extLst>
            </p:cNvPr>
            <p:cNvSpPr>
              <a:spLocks noChangeArrowheads="1"/>
            </p:cNvSpPr>
            <p:nvPr/>
          </p:nvSpPr>
          <p:spPr bwMode="auto">
            <a:xfrm>
              <a:off x="3204" y="921"/>
              <a:ext cx="17" cy="1708"/>
            </a:xfrm>
            <a:prstGeom prst="rect">
              <a:avLst/>
            </a:prstGeom>
            <a:solidFill>
              <a:srgbClr val="FFFF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09" name="Rectangle 228">
              <a:extLst>
                <a:ext uri="{FF2B5EF4-FFF2-40B4-BE49-F238E27FC236}">
                  <a16:creationId xmlns:a16="http://schemas.microsoft.com/office/drawing/2014/main" id="{95B3DCAD-99FB-473B-AC47-22A4FAC7A688}"/>
                </a:ext>
              </a:extLst>
            </p:cNvPr>
            <p:cNvSpPr>
              <a:spLocks noChangeArrowheads="1"/>
            </p:cNvSpPr>
            <p:nvPr/>
          </p:nvSpPr>
          <p:spPr bwMode="auto">
            <a:xfrm>
              <a:off x="3221" y="921"/>
              <a:ext cx="18" cy="1708"/>
            </a:xfrm>
            <a:prstGeom prst="rect">
              <a:avLst/>
            </a:prstGeom>
            <a:solidFill>
              <a:srgbClr val="FFFFA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10" name="Rectangle 229">
              <a:extLst>
                <a:ext uri="{FF2B5EF4-FFF2-40B4-BE49-F238E27FC236}">
                  <a16:creationId xmlns:a16="http://schemas.microsoft.com/office/drawing/2014/main" id="{03A7E358-2F29-4433-9BCA-456D400F62FC}"/>
                </a:ext>
              </a:extLst>
            </p:cNvPr>
            <p:cNvSpPr>
              <a:spLocks noChangeArrowheads="1"/>
            </p:cNvSpPr>
            <p:nvPr/>
          </p:nvSpPr>
          <p:spPr bwMode="auto">
            <a:xfrm>
              <a:off x="3239" y="921"/>
              <a:ext cx="17" cy="1708"/>
            </a:xfrm>
            <a:prstGeom prst="rect">
              <a:avLst/>
            </a:prstGeom>
            <a:solidFill>
              <a:srgbClr val="FFFF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11" name="Rectangle 230">
              <a:extLst>
                <a:ext uri="{FF2B5EF4-FFF2-40B4-BE49-F238E27FC236}">
                  <a16:creationId xmlns:a16="http://schemas.microsoft.com/office/drawing/2014/main" id="{979957D8-E01E-4A00-8DD0-F7719583FFC7}"/>
                </a:ext>
              </a:extLst>
            </p:cNvPr>
            <p:cNvSpPr>
              <a:spLocks noChangeArrowheads="1"/>
            </p:cNvSpPr>
            <p:nvPr/>
          </p:nvSpPr>
          <p:spPr bwMode="auto">
            <a:xfrm>
              <a:off x="3256" y="921"/>
              <a:ext cx="17" cy="1708"/>
            </a:xfrm>
            <a:prstGeom prst="rect">
              <a:avLst/>
            </a:prstGeom>
            <a:solidFill>
              <a:srgbClr val="FFFF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12" name="Rectangle 231">
              <a:extLst>
                <a:ext uri="{FF2B5EF4-FFF2-40B4-BE49-F238E27FC236}">
                  <a16:creationId xmlns:a16="http://schemas.microsoft.com/office/drawing/2014/main" id="{4EEFE601-32A2-4AFC-A459-6621581B160D}"/>
                </a:ext>
              </a:extLst>
            </p:cNvPr>
            <p:cNvSpPr>
              <a:spLocks noChangeArrowheads="1"/>
            </p:cNvSpPr>
            <p:nvPr/>
          </p:nvSpPr>
          <p:spPr bwMode="auto">
            <a:xfrm>
              <a:off x="3273" y="921"/>
              <a:ext cx="17" cy="1708"/>
            </a:xfrm>
            <a:prstGeom prst="rect">
              <a:avLst/>
            </a:prstGeom>
            <a:solidFill>
              <a:srgbClr val="FFFFA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13" name="Rectangle 232">
              <a:extLst>
                <a:ext uri="{FF2B5EF4-FFF2-40B4-BE49-F238E27FC236}">
                  <a16:creationId xmlns:a16="http://schemas.microsoft.com/office/drawing/2014/main" id="{68F16C8B-7DE4-4755-9C0D-C1F11D906C20}"/>
                </a:ext>
              </a:extLst>
            </p:cNvPr>
            <p:cNvSpPr>
              <a:spLocks noChangeArrowheads="1"/>
            </p:cNvSpPr>
            <p:nvPr/>
          </p:nvSpPr>
          <p:spPr bwMode="auto">
            <a:xfrm>
              <a:off x="3290" y="921"/>
              <a:ext cx="18" cy="1708"/>
            </a:xfrm>
            <a:prstGeom prst="rect">
              <a:avLst/>
            </a:prstGeom>
            <a:solidFill>
              <a:srgbClr val="FFFFA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14" name="Rectangle 233">
              <a:extLst>
                <a:ext uri="{FF2B5EF4-FFF2-40B4-BE49-F238E27FC236}">
                  <a16:creationId xmlns:a16="http://schemas.microsoft.com/office/drawing/2014/main" id="{A47766D5-B84E-44F0-8B9F-F701FFA874AE}"/>
                </a:ext>
              </a:extLst>
            </p:cNvPr>
            <p:cNvSpPr>
              <a:spLocks noChangeArrowheads="1"/>
            </p:cNvSpPr>
            <p:nvPr/>
          </p:nvSpPr>
          <p:spPr bwMode="auto">
            <a:xfrm>
              <a:off x="3308" y="921"/>
              <a:ext cx="16" cy="1708"/>
            </a:xfrm>
            <a:prstGeom prst="rect">
              <a:avLst/>
            </a:prstGeom>
            <a:solidFill>
              <a:srgbClr val="FFFF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15" name="Rectangle 234">
              <a:extLst>
                <a:ext uri="{FF2B5EF4-FFF2-40B4-BE49-F238E27FC236}">
                  <a16:creationId xmlns:a16="http://schemas.microsoft.com/office/drawing/2014/main" id="{5AE05B47-349F-45E8-9B34-EF4CFB0BD221}"/>
                </a:ext>
              </a:extLst>
            </p:cNvPr>
            <p:cNvSpPr>
              <a:spLocks noChangeArrowheads="1"/>
            </p:cNvSpPr>
            <p:nvPr/>
          </p:nvSpPr>
          <p:spPr bwMode="auto">
            <a:xfrm>
              <a:off x="3324" y="921"/>
              <a:ext cx="17" cy="1708"/>
            </a:xfrm>
            <a:prstGeom prst="rect">
              <a:avLst/>
            </a:prstGeom>
            <a:solidFill>
              <a:srgbClr val="FFFFA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16" name="Rectangle 235">
              <a:extLst>
                <a:ext uri="{FF2B5EF4-FFF2-40B4-BE49-F238E27FC236}">
                  <a16:creationId xmlns:a16="http://schemas.microsoft.com/office/drawing/2014/main" id="{2AAA579F-0A1D-411F-A615-5E63019A1A9D}"/>
                </a:ext>
              </a:extLst>
            </p:cNvPr>
            <p:cNvSpPr>
              <a:spLocks noChangeArrowheads="1"/>
            </p:cNvSpPr>
            <p:nvPr/>
          </p:nvSpPr>
          <p:spPr bwMode="auto">
            <a:xfrm>
              <a:off x="3341" y="921"/>
              <a:ext cx="17" cy="1708"/>
            </a:xfrm>
            <a:prstGeom prst="rect">
              <a:avLst/>
            </a:prstGeom>
            <a:solidFill>
              <a:srgbClr val="FFFFA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17" name="Rectangle 236">
              <a:extLst>
                <a:ext uri="{FF2B5EF4-FFF2-40B4-BE49-F238E27FC236}">
                  <a16:creationId xmlns:a16="http://schemas.microsoft.com/office/drawing/2014/main" id="{61692424-9E1D-4C23-96BF-9BC897334AE3}"/>
                </a:ext>
              </a:extLst>
            </p:cNvPr>
            <p:cNvSpPr>
              <a:spLocks noChangeArrowheads="1"/>
            </p:cNvSpPr>
            <p:nvPr/>
          </p:nvSpPr>
          <p:spPr bwMode="auto">
            <a:xfrm>
              <a:off x="3358" y="921"/>
              <a:ext cx="17" cy="1708"/>
            </a:xfrm>
            <a:prstGeom prst="rect">
              <a:avLst/>
            </a:prstGeom>
            <a:solidFill>
              <a:srgbClr val="FFFF9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18" name="Rectangle 237">
              <a:extLst>
                <a:ext uri="{FF2B5EF4-FFF2-40B4-BE49-F238E27FC236}">
                  <a16:creationId xmlns:a16="http://schemas.microsoft.com/office/drawing/2014/main" id="{564D94E7-B58C-4450-8E68-545D5DE76192}"/>
                </a:ext>
              </a:extLst>
            </p:cNvPr>
            <p:cNvSpPr>
              <a:spLocks noChangeArrowheads="1"/>
            </p:cNvSpPr>
            <p:nvPr/>
          </p:nvSpPr>
          <p:spPr bwMode="auto">
            <a:xfrm>
              <a:off x="3375" y="921"/>
              <a:ext cx="18" cy="1708"/>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19" name="Rectangle 238">
              <a:extLst>
                <a:ext uri="{FF2B5EF4-FFF2-40B4-BE49-F238E27FC236}">
                  <a16:creationId xmlns:a16="http://schemas.microsoft.com/office/drawing/2014/main" id="{D6CD5806-D2E9-496C-8CAC-51CE1FAC3653}"/>
                </a:ext>
              </a:extLst>
            </p:cNvPr>
            <p:cNvSpPr>
              <a:spLocks noChangeArrowheads="1"/>
            </p:cNvSpPr>
            <p:nvPr/>
          </p:nvSpPr>
          <p:spPr bwMode="auto">
            <a:xfrm>
              <a:off x="3393" y="921"/>
              <a:ext cx="17" cy="1708"/>
            </a:xfrm>
            <a:prstGeom prst="rect">
              <a:avLst/>
            </a:prstGeom>
            <a:solidFill>
              <a:srgbClr val="FFFF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20" name="Rectangle 239">
              <a:extLst>
                <a:ext uri="{FF2B5EF4-FFF2-40B4-BE49-F238E27FC236}">
                  <a16:creationId xmlns:a16="http://schemas.microsoft.com/office/drawing/2014/main" id="{C67EB610-83CD-4004-9418-9DB58175EC6E}"/>
                </a:ext>
              </a:extLst>
            </p:cNvPr>
            <p:cNvSpPr>
              <a:spLocks noChangeArrowheads="1"/>
            </p:cNvSpPr>
            <p:nvPr/>
          </p:nvSpPr>
          <p:spPr bwMode="auto">
            <a:xfrm>
              <a:off x="3410" y="921"/>
              <a:ext cx="17" cy="1708"/>
            </a:xfrm>
            <a:prstGeom prst="rect">
              <a:avLst/>
            </a:prstGeom>
            <a:solidFill>
              <a:srgbClr val="FFFF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21" name="Rectangle 240">
              <a:extLst>
                <a:ext uri="{FF2B5EF4-FFF2-40B4-BE49-F238E27FC236}">
                  <a16:creationId xmlns:a16="http://schemas.microsoft.com/office/drawing/2014/main" id="{02DC1716-C51E-4815-A885-5DB29FA99E54}"/>
                </a:ext>
              </a:extLst>
            </p:cNvPr>
            <p:cNvSpPr>
              <a:spLocks noChangeArrowheads="1"/>
            </p:cNvSpPr>
            <p:nvPr/>
          </p:nvSpPr>
          <p:spPr bwMode="auto">
            <a:xfrm>
              <a:off x="3427" y="921"/>
              <a:ext cx="17" cy="170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22" name="Rectangle 241">
              <a:extLst>
                <a:ext uri="{FF2B5EF4-FFF2-40B4-BE49-F238E27FC236}">
                  <a16:creationId xmlns:a16="http://schemas.microsoft.com/office/drawing/2014/main" id="{1DFC9FB1-C3BE-461B-97F9-EEFD45BDB214}"/>
                </a:ext>
              </a:extLst>
            </p:cNvPr>
            <p:cNvSpPr>
              <a:spLocks noChangeArrowheads="1"/>
            </p:cNvSpPr>
            <p:nvPr/>
          </p:nvSpPr>
          <p:spPr bwMode="auto">
            <a:xfrm>
              <a:off x="3444" y="921"/>
              <a:ext cx="17" cy="170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23" name="Rectangle 242">
              <a:extLst>
                <a:ext uri="{FF2B5EF4-FFF2-40B4-BE49-F238E27FC236}">
                  <a16:creationId xmlns:a16="http://schemas.microsoft.com/office/drawing/2014/main" id="{76791FCD-97F6-4153-8FB4-A9B4F7786141}"/>
                </a:ext>
              </a:extLst>
            </p:cNvPr>
            <p:cNvSpPr>
              <a:spLocks noChangeArrowheads="1"/>
            </p:cNvSpPr>
            <p:nvPr/>
          </p:nvSpPr>
          <p:spPr bwMode="auto">
            <a:xfrm>
              <a:off x="3461" y="921"/>
              <a:ext cx="17" cy="170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24" name="Rectangle 243">
              <a:extLst>
                <a:ext uri="{FF2B5EF4-FFF2-40B4-BE49-F238E27FC236}">
                  <a16:creationId xmlns:a16="http://schemas.microsoft.com/office/drawing/2014/main" id="{7143401E-3DC8-4143-8B7A-7B7ADBC3E088}"/>
                </a:ext>
              </a:extLst>
            </p:cNvPr>
            <p:cNvSpPr>
              <a:spLocks noChangeArrowheads="1"/>
            </p:cNvSpPr>
            <p:nvPr/>
          </p:nvSpPr>
          <p:spPr bwMode="auto">
            <a:xfrm>
              <a:off x="3478" y="921"/>
              <a:ext cx="17" cy="1708"/>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25" name="Rectangle 244">
              <a:extLst>
                <a:ext uri="{FF2B5EF4-FFF2-40B4-BE49-F238E27FC236}">
                  <a16:creationId xmlns:a16="http://schemas.microsoft.com/office/drawing/2014/main" id="{04FB2124-0D18-4E03-9F6F-7CEE10EFDB67}"/>
                </a:ext>
              </a:extLst>
            </p:cNvPr>
            <p:cNvSpPr>
              <a:spLocks noChangeArrowheads="1"/>
            </p:cNvSpPr>
            <p:nvPr/>
          </p:nvSpPr>
          <p:spPr bwMode="auto">
            <a:xfrm>
              <a:off x="3495" y="921"/>
              <a:ext cx="17" cy="1708"/>
            </a:xfrm>
            <a:prstGeom prst="rect">
              <a:avLst/>
            </a:prstGeom>
            <a:solidFill>
              <a:srgbClr val="FFFF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26" name="Rectangle 245">
              <a:extLst>
                <a:ext uri="{FF2B5EF4-FFF2-40B4-BE49-F238E27FC236}">
                  <a16:creationId xmlns:a16="http://schemas.microsoft.com/office/drawing/2014/main" id="{B1BA5485-0A39-4033-B485-54307B170556}"/>
                </a:ext>
              </a:extLst>
            </p:cNvPr>
            <p:cNvSpPr>
              <a:spLocks noChangeArrowheads="1"/>
            </p:cNvSpPr>
            <p:nvPr/>
          </p:nvSpPr>
          <p:spPr bwMode="auto">
            <a:xfrm>
              <a:off x="3512" y="921"/>
              <a:ext cx="17" cy="1708"/>
            </a:xfrm>
            <a:prstGeom prst="rect">
              <a:avLst/>
            </a:prstGeom>
            <a:solidFill>
              <a:srgbClr val="FFFF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27" name="Rectangle 246">
              <a:extLst>
                <a:ext uri="{FF2B5EF4-FFF2-40B4-BE49-F238E27FC236}">
                  <a16:creationId xmlns:a16="http://schemas.microsoft.com/office/drawing/2014/main" id="{7C28FF15-7817-4458-AD4E-C2FA6E3F49B3}"/>
                </a:ext>
              </a:extLst>
            </p:cNvPr>
            <p:cNvSpPr>
              <a:spLocks noChangeArrowheads="1"/>
            </p:cNvSpPr>
            <p:nvPr/>
          </p:nvSpPr>
          <p:spPr bwMode="auto">
            <a:xfrm>
              <a:off x="3529" y="921"/>
              <a:ext cx="18" cy="1708"/>
            </a:xfrm>
            <a:prstGeom prst="rect">
              <a:avLst/>
            </a:prstGeom>
            <a:solidFill>
              <a:srgbClr val="FFFF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28" name="Rectangle 247">
              <a:extLst>
                <a:ext uri="{FF2B5EF4-FFF2-40B4-BE49-F238E27FC236}">
                  <a16:creationId xmlns:a16="http://schemas.microsoft.com/office/drawing/2014/main" id="{F501C9D9-66F3-4F79-9FEC-DFF1E61C88A8}"/>
                </a:ext>
              </a:extLst>
            </p:cNvPr>
            <p:cNvSpPr>
              <a:spLocks noChangeArrowheads="1"/>
            </p:cNvSpPr>
            <p:nvPr/>
          </p:nvSpPr>
          <p:spPr bwMode="auto">
            <a:xfrm>
              <a:off x="3547" y="921"/>
              <a:ext cx="17" cy="1708"/>
            </a:xfrm>
            <a:prstGeom prst="rect">
              <a:avLst/>
            </a:prstGeom>
            <a:solidFill>
              <a:srgbClr val="FFFF9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29" name="Rectangle 248">
              <a:extLst>
                <a:ext uri="{FF2B5EF4-FFF2-40B4-BE49-F238E27FC236}">
                  <a16:creationId xmlns:a16="http://schemas.microsoft.com/office/drawing/2014/main" id="{55096241-3A5B-45F8-9A56-32BC6BAEF294}"/>
                </a:ext>
              </a:extLst>
            </p:cNvPr>
            <p:cNvSpPr>
              <a:spLocks noChangeArrowheads="1"/>
            </p:cNvSpPr>
            <p:nvPr/>
          </p:nvSpPr>
          <p:spPr bwMode="auto">
            <a:xfrm>
              <a:off x="3564" y="921"/>
              <a:ext cx="17" cy="1708"/>
            </a:xfrm>
            <a:prstGeom prst="rect">
              <a:avLst/>
            </a:prstGeom>
            <a:solidFill>
              <a:srgbClr val="FFFFA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30" name="Rectangle 249">
              <a:extLst>
                <a:ext uri="{FF2B5EF4-FFF2-40B4-BE49-F238E27FC236}">
                  <a16:creationId xmlns:a16="http://schemas.microsoft.com/office/drawing/2014/main" id="{BAD4DD63-33F8-438D-98D8-5236D7A19978}"/>
                </a:ext>
              </a:extLst>
            </p:cNvPr>
            <p:cNvSpPr>
              <a:spLocks noChangeArrowheads="1"/>
            </p:cNvSpPr>
            <p:nvPr/>
          </p:nvSpPr>
          <p:spPr bwMode="auto">
            <a:xfrm>
              <a:off x="3581" y="921"/>
              <a:ext cx="16" cy="1708"/>
            </a:xfrm>
            <a:prstGeom prst="rect">
              <a:avLst/>
            </a:prstGeom>
            <a:solidFill>
              <a:srgbClr val="FFFFA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31" name="Rectangle 250">
              <a:extLst>
                <a:ext uri="{FF2B5EF4-FFF2-40B4-BE49-F238E27FC236}">
                  <a16:creationId xmlns:a16="http://schemas.microsoft.com/office/drawing/2014/main" id="{3A19C788-65D7-468F-8D7F-9E65CA69BCBD}"/>
                </a:ext>
              </a:extLst>
            </p:cNvPr>
            <p:cNvSpPr>
              <a:spLocks noChangeArrowheads="1"/>
            </p:cNvSpPr>
            <p:nvPr/>
          </p:nvSpPr>
          <p:spPr bwMode="auto">
            <a:xfrm>
              <a:off x="3597" y="921"/>
              <a:ext cx="17" cy="1708"/>
            </a:xfrm>
            <a:prstGeom prst="rect">
              <a:avLst/>
            </a:prstGeom>
            <a:solidFill>
              <a:srgbClr val="FFFFA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32" name="Rectangle 251">
              <a:extLst>
                <a:ext uri="{FF2B5EF4-FFF2-40B4-BE49-F238E27FC236}">
                  <a16:creationId xmlns:a16="http://schemas.microsoft.com/office/drawing/2014/main" id="{9D62D8B1-727A-4DA4-A52D-805803A19220}"/>
                </a:ext>
              </a:extLst>
            </p:cNvPr>
            <p:cNvSpPr>
              <a:spLocks noChangeArrowheads="1"/>
            </p:cNvSpPr>
            <p:nvPr/>
          </p:nvSpPr>
          <p:spPr bwMode="auto">
            <a:xfrm>
              <a:off x="3614" y="921"/>
              <a:ext cx="18" cy="1708"/>
            </a:xfrm>
            <a:prstGeom prst="rect">
              <a:avLst/>
            </a:prstGeom>
            <a:solidFill>
              <a:srgbClr val="FFFFA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33" name="Rectangle 252">
              <a:extLst>
                <a:ext uri="{FF2B5EF4-FFF2-40B4-BE49-F238E27FC236}">
                  <a16:creationId xmlns:a16="http://schemas.microsoft.com/office/drawing/2014/main" id="{3E341D5D-5B3B-4DCF-8B44-89260E0B7487}"/>
                </a:ext>
              </a:extLst>
            </p:cNvPr>
            <p:cNvSpPr>
              <a:spLocks noChangeArrowheads="1"/>
            </p:cNvSpPr>
            <p:nvPr/>
          </p:nvSpPr>
          <p:spPr bwMode="auto">
            <a:xfrm>
              <a:off x="3632" y="921"/>
              <a:ext cx="17" cy="1708"/>
            </a:xfrm>
            <a:prstGeom prst="rect">
              <a:avLst/>
            </a:prstGeom>
            <a:solidFill>
              <a:srgbClr val="FFFFA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34" name="Rectangle 253">
              <a:extLst>
                <a:ext uri="{FF2B5EF4-FFF2-40B4-BE49-F238E27FC236}">
                  <a16:creationId xmlns:a16="http://schemas.microsoft.com/office/drawing/2014/main" id="{3E0D9779-8280-412B-BEEA-1501AB8EECBB}"/>
                </a:ext>
              </a:extLst>
            </p:cNvPr>
            <p:cNvSpPr>
              <a:spLocks noChangeArrowheads="1"/>
            </p:cNvSpPr>
            <p:nvPr/>
          </p:nvSpPr>
          <p:spPr bwMode="auto">
            <a:xfrm>
              <a:off x="3649" y="921"/>
              <a:ext cx="17" cy="1708"/>
            </a:xfrm>
            <a:prstGeom prst="rect">
              <a:avLst/>
            </a:prstGeom>
            <a:solidFill>
              <a:srgbClr val="FFFFA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35" name="Rectangle 254">
              <a:extLst>
                <a:ext uri="{FF2B5EF4-FFF2-40B4-BE49-F238E27FC236}">
                  <a16:creationId xmlns:a16="http://schemas.microsoft.com/office/drawing/2014/main" id="{AA528238-2EA3-4495-99C0-39C246C6245D}"/>
                </a:ext>
              </a:extLst>
            </p:cNvPr>
            <p:cNvSpPr>
              <a:spLocks noChangeArrowheads="1"/>
            </p:cNvSpPr>
            <p:nvPr/>
          </p:nvSpPr>
          <p:spPr bwMode="auto">
            <a:xfrm>
              <a:off x="3666" y="921"/>
              <a:ext cx="17" cy="1708"/>
            </a:xfrm>
            <a:prstGeom prst="rect">
              <a:avLst/>
            </a:prstGeom>
            <a:solidFill>
              <a:srgbClr val="FFFFA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36" name="Rectangle 255">
              <a:extLst>
                <a:ext uri="{FF2B5EF4-FFF2-40B4-BE49-F238E27FC236}">
                  <a16:creationId xmlns:a16="http://schemas.microsoft.com/office/drawing/2014/main" id="{50D8BB6F-BE76-497E-94D7-CFC03E64FBF0}"/>
                </a:ext>
              </a:extLst>
            </p:cNvPr>
            <p:cNvSpPr>
              <a:spLocks noChangeArrowheads="1"/>
            </p:cNvSpPr>
            <p:nvPr/>
          </p:nvSpPr>
          <p:spPr bwMode="auto">
            <a:xfrm>
              <a:off x="3683" y="921"/>
              <a:ext cx="18" cy="1708"/>
            </a:xfrm>
            <a:prstGeom prst="rect">
              <a:avLst/>
            </a:prstGeom>
            <a:solidFill>
              <a:srgbClr val="FFFFA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37" name="Rectangle 256">
              <a:extLst>
                <a:ext uri="{FF2B5EF4-FFF2-40B4-BE49-F238E27FC236}">
                  <a16:creationId xmlns:a16="http://schemas.microsoft.com/office/drawing/2014/main" id="{538AD27C-5532-4E7A-A68F-796A6FD7F4BA}"/>
                </a:ext>
              </a:extLst>
            </p:cNvPr>
            <p:cNvSpPr>
              <a:spLocks noChangeArrowheads="1"/>
            </p:cNvSpPr>
            <p:nvPr/>
          </p:nvSpPr>
          <p:spPr bwMode="auto">
            <a:xfrm>
              <a:off x="3701" y="921"/>
              <a:ext cx="16" cy="1708"/>
            </a:xfrm>
            <a:prstGeom prst="rect">
              <a:avLst/>
            </a:prstGeom>
            <a:solidFill>
              <a:srgbClr val="FFFF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38" name="Rectangle 257">
              <a:extLst>
                <a:ext uri="{FF2B5EF4-FFF2-40B4-BE49-F238E27FC236}">
                  <a16:creationId xmlns:a16="http://schemas.microsoft.com/office/drawing/2014/main" id="{10F45027-574C-4AEB-81E7-E1538ADECF84}"/>
                </a:ext>
              </a:extLst>
            </p:cNvPr>
            <p:cNvSpPr>
              <a:spLocks noChangeArrowheads="1"/>
            </p:cNvSpPr>
            <p:nvPr/>
          </p:nvSpPr>
          <p:spPr bwMode="auto">
            <a:xfrm>
              <a:off x="3717" y="921"/>
              <a:ext cx="17" cy="1708"/>
            </a:xfrm>
            <a:prstGeom prst="rect">
              <a:avLst/>
            </a:prstGeom>
            <a:solidFill>
              <a:srgbClr val="FFFFA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grpSp>
      <p:sp>
        <p:nvSpPr>
          <p:cNvPr id="839" name="Rectangle 258">
            <a:extLst>
              <a:ext uri="{FF2B5EF4-FFF2-40B4-BE49-F238E27FC236}">
                <a16:creationId xmlns:a16="http://schemas.microsoft.com/office/drawing/2014/main" id="{64D745DC-2CF3-44BD-9DAB-53AF20AC4288}"/>
              </a:ext>
            </a:extLst>
          </p:cNvPr>
          <p:cNvSpPr>
            <a:spLocks noChangeArrowheads="1"/>
          </p:cNvSpPr>
          <p:nvPr/>
        </p:nvSpPr>
        <p:spPr bwMode="auto">
          <a:xfrm>
            <a:off x="6752315" y="1737147"/>
            <a:ext cx="164012" cy="30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latin typeface="Times New Roman" pitchFamily="18" charset="0"/>
              </a:rPr>
              <a:t>S</a:t>
            </a:r>
            <a:endParaRPr lang="en-US" sz="1200">
              <a:latin typeface="Times New Roman" pitchFamily="18" charset="0"/>
            </a:endParaRPr>
          </a:p>
        </p:txBody>
      </p:sp>
      <p:grpSp>
        <p:nvGrpSpPr>
          <p:cNvPr id="840" name="Group 8">
            <a:extLst>
              <a:ext uri="{FF2B5EF4-FFF2-40B4-BE49-F238E27FC236}">
                <a16:creationId xmlns:a16="http://schemas.microsoft.com/office/drawing/2014/main" id="{A3F561BF-6230-4DAA-A80F-1CC72A348730}"/>
              </a:ext>
            </a:extLst>
          </p:cNvPr>
          <p:cNvGrpSpPr>
            <a:grpSpLocks/>
          </p:cNvGrpSpPr>
          <p:nvPr/>
        </p:nvGrpSpPr>
        <p:grpSpPr bwMode="auto">
          <a:xfrm>
            <a:off x="4742099" y="1654243"/>
            <a:ext cx="1548780" cy="3130210"/>
            <a:chOff x="2320" y="908"/>
            <a:chExt cx="868" cy="1722"/>
          </a:xfrm>
        </p:grpSpPr>
        <p:sp>
          <p:nvSpPr>
            <p:cNvPr id="841" name="Rectangle 9">
              <a:extLst>
                <a:ext uri="{FF2B5EF4-FFF2-40B4-BE49-F238E27FC236}">
                  <a16:creationId xmlns:a16="http://schemas.microsoft.com/office/drawing/2014/main" id="{12DF03FB-02D6-472C-88B9-733C0FE30AB8}"/>
                </a:ext>
              </a:extLst>
            </p:cNvPr>
            <p:cNvSpPr>
              <a:spLocks noChangeArrowheads="1"/>
            </p:cNvSpPr>
            <p:nvPr/>
          </p:nvSpPr>
          <p:spPr bwMode="auto">
            <a:xfrm flipH="1">
              <a:off x="2320" y="908"/>
              <a:ext cx="46" cy="1722"/>
            </a:xfrm>
            <a:prstGeom prst="rect">
              <a:avLst/>
            </a:prstGeom>
            <a:solidFill>
              <a:srgbClr val="C0FFD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p>
          </p:txBody>
        </p:sp>
        <p:sp>
          <p:nvSpPr>
            <p:cNvPr id="842" name="Rectangle 10">
              <a:extLst>
                <a:ext uri="{FF2B5EF4-FFF2-40B4-BE49-F238E27FC236}">
                  <a16:creationId xmlns:a16="http://schemas.microsoft.com/office/drawing/2014/main" id="{9A58B9D9-BD5F-4750-827C-890B38C3D4C3}"/>
                </a:ext>
              </a:extLst>
            </p:cNvPr>
            <p:cNvSpPr>
              <a:spLocks noChangeArrowheads="1"/>
            </p:cNvSpPr>
            <p:nvPr/>
          </p:nvSpPr>
          <p:spPr bwMode="auto">
            <a:xfrm>
              <a:off x="2320" y="921"/>
              <a:ext cx="18" cy="1709"/>
            </a:xfrm>
            <a:prstGeom prst="rect">
              <a:avLst/>
            </a:prstGeom>
            <a:solidFill>
              <a:srgbClr val="C0FFD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43" name="Rectangle 11">
              <a:extLst>
                <a:ext uri="{FF2B5EF4-FFF2-40B4-BE49-F238E27FC236}">
                  <a16:creationId xmlns:a16="http://schemas.microsoft.com/office/drawing/2014/main" id="{882B6252-A87A-4F00-A936-6EE1806FAC66}"/>
                </a:ext>
              </a:extLst>
            </p:cNvPr>
            <p:cNvSpPr>
              <a:spLocks noChangeArrowheads="1"/>
            </p:cNvSpPr>
            <p:nvPr/>
          </p:nvSpPr>
          <p:spPr bwMode="auto">
            <a:xfrm>
              <a:off x="2338" y="921"/>
              <a:ext cx="18" cy="1709"/>
            </a:xfrm>
            <a:prstGeom prst="rect">
              <a:avLst/>
            </a:prstGeom>
            <a:solidFill>
              <a:srgbClr val="BFFFD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44" name="Rectangle 12">
              <a:extLst>
                <a:ext uri="{FF2B5EF4-FFF2-40B4-BE49-F238E27FC236}">
                  <a16:creationId xmlns:a16="http://schemas.microsoft.com/office/drawing/2014/main" id="{4AF51A69-9D40-4003-9144-FC9A9BD40055}"/>
                </a:ext>
              </a:extLst>
            </p:cNvPr>
            <p:cNvSpPr>
              <a:spLocks noChangeArrowheads="1"/>
            </p:cNvSpPr>
            <p:nvPr/>
          </p:nvSpPr>
          <p:spPr bwMode="auto">
            <a:xfrm>
              <a:off x="2356" y="921"/>
              <a:ext cx="19" cy="1709"/>
            </a:xfrm>
            <a:prstGeom prst="rect">
              <a:avLst/>
            </a:prstGeom>
            <a:solidFill>
              <a:srgbClr val="BEFFD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45" name="Rectangle 13">
              <a:extLst>
                <a:ext uri="{FF2B5EF4-FFF2-40B4-BE49-F238E27FC236}">
                  <a16:creationId xmlns:a16="http://schemas.microsoft.com/office/drawing/2014/main" id="{6A1DD539-B228-4BE7-9497-9EFD38034CD4}"/>
                </a:ext>
              </a:extLst>
            </p:cNvPr>
            <p:cNvSpPr>
              <a:spLocks noChangeArrowheads="1"/>
            </p:cNvSpPr>
            <p:nvPr/>
          </p:nvSpPr>
          <p:spPr bwMode="auto">
            <a:xfrm>
              <a:off x="2375" y="921"/>
              <a:ext cx="18" cy="1709"/>
            </a:xfrm>
            <a:prstGeom prst="rect">
              <a:avLst/>
            </a:prstGeom>
            <a:solidFill>
              <a:srgbClr val="BDFFD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46" name="Rectangle 14">
              <a:extLst>
                <a:ext uri="{FF2B5EF4-FFF2-40B4-BE49-F238E27FC236}">
                  <a16:creationId xmlns:a16="http://schemas.microsoft.com/office/drawing/2014/main" id="{62413B0D-CEDB-404C-BAE0-A975562666CB}"/>
                </a:ext>
              </a:extLst>
            </p:cNvPr>
            <p:cNvSpPr>
              <a:spLocks noChangeArrowheads="1"/>
            </p:cNvSpPr>
            <p:nvPr/>
          </p:nvSpPr>
          <p:spPr bwMode="auto">
            <a:xfrm>
              <a:off x="2393" y="921"/>
              <a:ext cx="19" cy="1709"/>
            </a:xfrm>
            <a:prstGeom prst="rect">
              <a:avLst/>
            </a:prstGeom>
            <a:solidFill>
              <a:srgbClr val="BCFF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47" name="Rectangle 15">
              <a:extLst>
                <a:ext uri="{FF2B5EF4-FFF2-40B4-BE49-F238E27FC236}">
                  <a16:creationId xmlns:a16="http://schemas.microsoft.com/office/drawing/2014/main" id="{CD3430EC-1B55-44C4-814E-B214649F6D69}"/>
                </a:ext>
              </a:extLst>
            </p:cNvPr>
            <p:cNvSpPr>
              <a:spLocks noChangeArrowheads="1"/>
            </p:cNvSpPr>
            <p:nvPr/>
          </p:nvSpPr>
          <p:spPr bwMode="auto">
            <a:xfrm>
              <a:off x="2412" y="921"/>
              <a:ext cx="18" cy="1709"/>
            </a:xfrm>
            <a:prstGeom prst="rect">
              <a:avLst/>
            </a:prstGeom>
            <a:solidFill>
              <a:srgbClr val="BBFF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48" name="Rectangle 16">
              <a:extLst>
                <a:ext uri="{FF2B5EF4-FFF2-40B4-BE49-F238E27FC236}">
                  <a16:creationId xmlns:a16="http://schemas.microsoft.com/office/drawing/2014/main" id="{A4815422-32A2-462B-8447-A1F5FE338E22}"/>
                </a:ext>
              </a:extLst>
            </p:cNvPr>
            <p:cNvSpPr>
              <a:spLocks noChangeArrowheads="1"/>
            </p:cNvSpPr>
            <p:nvPr/>
          </p:nvSpPr>
          <p:spPr bwMode="auto">
            <a:xfrm>
              <a:off x="2430" y="921"/>
              <a:ext cx="19" cy="1709"/>
            </a:xfrm>
            <a:prstGeom prst="rect">
              <a:avLst/>
            </a:prstGeom>
            <a:solidFill>
              <a:srgbClr val="B9FF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49" name="Rectangle 17">
              <a:extLst>
                <a:ext uri="{FF2B5EF4-FFF2-40B4-BE49-F238E27FC236}">
                  <a16:creationId xmlns:a16="http://schemas.microsoft.com/office/drawing/2014/main" id="{8606096A-C204-4B6C-B9EA-2639432AD1AE}"/>
                </a:ext>
              </a:extLst>
            </p:cNvPr>
            <p:cNvSpPr>
              <a:spLocks noChangeArrowheads="1"/>
            </p:cNvSpPr>
            <p:nvPr/>
          </p:nvSpPr>
          <p:spPr bwMode="auto">
            <a:xfrm>
              <a:off x="2449" y="921"/>
              <a:ext cx="18" cy="1709"/>
            </a:xfrm>
            <a:prstGeom prst="rect">
              <a:avLst/>
            </a:prstGeom>
            <a:solidFill>
              <a:srgbClr val="B7FFD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50" name="Rectangle 18">
              <a:extLst>
                <a:ext uri="{FF2B5EF4-FFF2-40B4-BE49-F238E27FC236}">
                  <a16:creationId xmlns:a16="http://schemas.microsoft.com/office/drawing/2014/main" id="{F2F3757A-E894-43B1-A47D-C115D35E3FAA}"/>
                </a:ext>
              </a:extLst>
            </p:cNvPr>
            <p:cNvSpPr>
              <a:spLocks noChangeArrowheads="1"/>
            </p:cNvSpPr>
            <p:nvPr/>
          </p:nvSpPr>
          <p:spPr bwMode="auto">
            <a:xfrm>
              <a:off x="2467" y="921"/>
              <a:ext cx="19" cy="1709"/>
            </a:xfrm>
            <a:prstGeom prst="rect">
              <a:avLst/>
            </a:prstGeom>
            <a:solidFill>
              <a:srgbClr val="B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51" name="Rectangle 19">
              <a:extLst>
                <a:ext uri="{FF2B5EF4-FFF2-40B4-BE49-F238E27FC236}">
                  <a16:creationId xmlns:a16="http://schemas.microsoft.com/office/drawing/2014/main" id="{17036B85-C671-4E29-BD78-F3100E5E8B29}"/>
                </a:ext>
              </a:extLst>
            </p:cNvPr>
            <p:cNvSpPr>
              <a:spLocks noChangeArrowheads="1"/>
            </p:cNvSpPr>
            <p:nvPr/>
          </p:nvSpPr>
          <p:spPr bwMode="auto">
            <a:xfrm>
              <a:off x="2486" y="921"/>
              <a:ext cx="18" cy="1709"/>
            </a:xfrm>
            <a:prstGeom prst="rect">
              <a:avLst/>
            </a:prstGeom>
            <a:solidFill>
              <a:srgbClr val="B2FF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52" name="Rectangle 20">
              <a:extLst>
                <a:ext uri="{FF2B5EF4-FFF2-40B4-BE49-F238E27FC236}">
                  <a16:creationId xmlns:a16="http://schemas.microsoft.com/office/drawing/2014/main" id="{58128DC8-276E-4DC3-A1CB-C2EA50AB52ED}"/>
                </a:ext>
              </a:extLst>
            </p:cNvPr>
            <p:cNvSpPr>
              <a:spLocks noChangeArrowheads="1"/>
            </p:cNvSpPr>
            <p:nvPr/>
          </p:nvSpPr>
          <p:spPr bwMode="auto">
            <a:xfrm>
              <a:off x="2504" y="921"/>
              <a:ext cx="18" cy="1709"/>
            </a:xfrm>
            <a:prstGeom prst="rect">
              <a:avLst/>
            </a:prstGeom>
            <a:solidFill>
              <a:srgbClr val="AFFFD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53" name="Rectangle 21">
              <a:extLst>
                <a:ext uri="{FF2B5EF4-FFF2-40B4-BE49-F238E27FC236}">
                  <a16:creationId xmlns:a16="http://schemas.microsoft.com/office/drawing/2014/main" id="{CAC8286D-AADF-4A3F-9B6B-5F779BAECCE1}"/>
                </a:ext>
              </a:extLst>
            </p:cNvPr>
            <p:cNvSpPr>
              <a:spLocks noChangeArrowheads="1"/>
            </p:cNvSpPr>
            <p:nvPr/>
          </p:nvSpPr>
          <p:spPr bwMode="auto">
            <a:xfrm>
              <a:off x="2522" y="921"/>
              <a:ext cx="19" cy="1709"/>
            </a:xfrm>
            <a:prstGeom prst="rect">
              <a:avLst/>
            </a:prstGeom>
            <a:solidFill>
              <a:srgbClr val="ACFF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54" name="Rectangle 22">
              <a:extLst>
                <a:ext uri="{FF2B5EF4-FFF2-40B4-BE49-F238E27FC236}">
                  <a16:creationId xmlns:a16="http://schemas.microsoft.com/office/drawing/2014/main" id="{3318D5E2-82C2-4E16-88CA-D0314EF5AE3A}"/>
                </a:ext>
              </a:extLst>
            </p:cNvPr>
            <p:cNvSpPr>
              <a:spLocks noChangeArrowheads="1"/>
            </p:cNvSpPr>
            <p:nvPr/>
          </p:nvSpPr>
          <p:spPr bwMode="auto">
            <a:xfrm>
              <a:off x="2541" y="921"/>
              <a:ext cx="19" cy="1709"/>
            </a:xfrm>
            <a:prstGeom prst="rect">
              <a:avLst/>
            </a:prstGeom>
            <a:solidFill>
              <a:srgbClr val="A9FFD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55" name="Rectangle 23">
              <a:extLst>
                <a:ext uri="{FF2B5EF4-FFF2-40B4-BE49-F238E27FC236}">
                  <a16:creationId xmlns:a16="http://schemas.microsoft.com/office/drawing/2014/main" id="{DD9769B8-874A-4531-A1F3-5FF3F744338D}"/>
                </a:ext>
              </a:extLst>
            </p:cNvPr>
            <p:cNvSpPr>
              <a:spLocks noChangeArrowheads="1"/>
            </p:cNvSpPr>
            <p:nvPr/>
          </p:nvSpPr>
          <p:spPr bwMode="auto">
            <a:xfrm>
              <a:off x="2560" y="921"/>
              <a:ext cx="18" cy="1709"/>
            </a:xfrm>
            <a:prstGeom prst="rect">
              <a:avLst/>
            </a:prstGeom>
            <a:solidFill>
              <a:srgbClr val="A7FF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56" name="Rectangle 24">
              <a:extLst>
                <a:ext uri="{FF2B5EF4-FFF2-40B4-BE49-F238E27FC236}">
                  <a16:creationId xmlns:a16="http://schemas.microsoft.com/office/drawing/2014/main" id="{D9E97EAC-9C61-421B-8252-4A3C77811B0A}"/>
                </a:ext>
              </a:extLst>
            </p:cNvPr>
            <p:cNvSpPr>
              <a:spLocks noChangeArrowheads="1"/>
            </p:cNvSpPr>
            <p:nvPr/>
          </p:nvSpPr>
          <p:spPr bwMode="auto">
            <a:xfrm>
              <a:off x="2578" y="921"/>
              <a:ext cx="18" cy="1709"/>
            </a:xfrm>
            <a:prstGeom prst="rect">
              <a:avLst/>
            </a:prstGeom>
            <a:solidFill>
              <a:srgbClr val="A4FF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57" name="Rectangle 25">
              <a:extLst>
                <a:ext uri="{FF2B5EF4-FFF2-40B4-BE49-F238E27FC236}">
                  <a16:creationId xmlns:a16="http://schemas.microsoft.com/office/drawing/2014/main" id="{A48D56DC-BE82-4DE7-93DD-715004F09711}"/>
                </a:ext>
              </a:extLst>
            </p:cNvPr>
            <p:cNvSpPr>
              <a:spLocks noChangeArrowheads="1"/>
            </p:cNvSpPr>
            <p:nvPr/>
          </p:nvSpPr>
          <p:spPr bwMode="auto">
            <a:xfrm>
              <a:off x="2596" y="921"/>
              <a:ext cx="19" cy="1709"/>
            </a:xfrm>
            <a:prstGeom prst="rect">
              <a:avLst/>
            </a:prstGeom>
            <a:solidFill>
              <a:srgbClr val="A2FF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58" name="Rectangle 26">
              <a:extLst>
                <a:ext uri="{FF2B5EF4-FFF2-40B4-BE49-F238E27FC236}">
                  <a16:creationId xmlns:a16="http://schemas.microsoft.com/office/drawing/2014/main" id="{FF140B48-DB47-4A6E-B933-C14458B84C95}"/>
                </a:ext>
              </a:extLst>
            </p:cNvPr>
            <p:cNvSpPr>
              <a:spLocks noChangeArrowheads="1"/>
            </p:cNvSpPr>
            <p:nvPr/>
          </p:nvSpPr>
          <p:spPr bwMode="auto">
            <a:xfrm>
              <a:off x="2615" y="921"/>
              <a:ext cx="19" cy="1709"/>
            </a:xfrm>
            <a:prstGeom prst="rect">
              <a:avLst/>
            </a:prstGeom>
            <a:solidFill>
              <a:srgbClr val="A0FFC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59" name="Rectangle 27">
              <a:extLst>
                <a:ext uri="{FF2B5EF4-FFF2-40B4-BE49-F238E27FC236}">
                  <a16:creationId xmlns:a16="http://schemas.microsoft.com/office/drawing/2014/main" id="{A047FD84-7976-4A4D-8D02-C0FBB03BCB78}"/>
                </a:ext>
              </a:extLst>
            </p:cNvPr>
            <p:cNvSpPr>
              <a:spLocks noChangeArrowheads="1"/>
            </p:cNvSpPr>
            <p:nvPr/>
          </p:nvSpPr>
          <p:spPr bwMode="auto">
            <a:xfrm>
              <a:off x="2634" y="921"/>
              <a:ext cx="18" cy="1709"/>
            </a:xfrm>
            <a:prstGeom prst="rect">
              <a:avLst/>
            </a:prstGeom>
            <a:solidFill>
              <a:srgbClr val="9EFFC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60" name="Rectangle 28">
              <a:extLst>
                <a:ext uri="{FF2B5EF4-FFF2-40B4-BE49-F238E27FC236}">
                  <a16:creationId xmlns:a16="http://schemas.microsoft.com/office/drawing/2014/main" id="{1A238CF6-C0F9-4F18-B2D4-703099FF1530}"/>
                </a:ext>
              </a:extLst>
            </p:cNvPr>
            <p:cNvSpPr>
              <a:spLocks noChangeArrowheads="1"/>
            </p:cNvSpPr>
            <p:nvPr/>
          </p:nvSpPr>
          <p:spPr bwMode="auto">
            <a:xfrm>
              <a:off x="2652" y="921"/>
              <a:ext cx="18" cy="1709"/>
            </a:xfrm>
            <a:prstGeom prst="rect">
              <a:avLst/>
            </a:prstGeom>
            <a:solidFill>
              <a:srgbClr val="9CFFC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61" name="Rectangle 29">
              <a:extLst>
                <a:ext uri="{FF2B5EF4-FFF2-40B4-BE49-F238E27FC236}">
                  <a16:creationId xmlns:a16="http://schemas.microsoft.com/office/drawing/2014/main" id="{EE872FFC-0286-40F1-ABE7-7DEA1CEBB8D9}"/>
                </a:ext>
              </a:extLst>
            </p:cNvPr>
            <p:cNvSpPr>
              <a:spLocks noChangeArrowheads="1"/>
            </p:cNvSpPr>
            <p:nvPr/>
          </p:nvSpPr>
          <p:spPr bwMode="auto">
            <a:xfrm>
              <a:off x="2670" y="921"/>
              <a:ext cx="19" cy="1709"/>
            </a:xfrm>
            <a:prstGeom prst="rect">
              <a:avLst/>
            </a:prstGeom>
            <a:solidFill>
              <a:srgbClr val="9BFFC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62" name="Rectangle 30">
              <a:extLst>
                <a:ext uri="{FF2B5EF4-FFF2-40B4-BE49-F238E27FC236}">
                  <a16:creationId xmlns:a16="http://schemas.microsoft.com/office/drawing/2014/main" id="{FE1FC0B2-6A51-4B99-82EB-147D71A23E00}"/>
                </a:ext>
              </a:extLst>
            </p:cNvPr>
            <p:cNvSpPr>
              <a:spLocks noChangeArrowheads="1"/>
            </p:cNvSpPr>
            <p:nvPr/>
          </p:nvSpPr>
          <p:spPr bwMode="auto">
            <a:xfrm>
              <a:off x="2689" y="921"/>
              <a:ext cx="18" cy="1709"/>
            </a:xfrm>
            <a:prstGeom prst="rect">
              <a:avLst/>
            </a:prstGeom>
            <a:solidFill>
              <a:srgbClr val="9A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63" name="Rectangle 31">
              <a:extLst>
                <a:ext uri="{FF2B5EF4-FFF2-40B4-BE49-F238E27FC236}">
                  <a16:creationId xmlns:a16="http://schemas.microsoft.com/office/drawing/2014/main" id="{7767C562-E64E-4721-8BFD-58A17DA61EFE}"/>
                </a:ext>
              </a:extLst>
            </p:cNvPr>
            <p:cNvSpPr>
              <a:spLocks noChangeArrowheads="1"/>
            </p:cNvSpPr>
            <p:nvPr/>
          </p:nvSpPr>
          <p:spPr bwMode="auto">
            <a:xfrm>
              <a:off x="2707" y="921"/>
              <a:ext cx="19" cy="1709"/>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64" name="Rectangle 32">
              <a:extLst>
                <a:ext uri="{FF2B5EF4-FFF2-40B4-BE49-F238E27FC236}">
                  <a16:creationId xmlns:a16="http://schemas.microsoft.com/office/drawing/2014/main" id="{4E47958A-6F5D-4E8D-A95D-08B6402A58B8}"/>
                </a:ext>
              </a:extLst>
            </p:cNvPr>
            <p:cNvSpPr>
              <a:spLocks noChangeArrowheads="1"/>
            </p:cNvSpPr>
            <p:nvPr/>
          </p:nvSpPr>
          <p:spPr bwMode="auto">
            <a:xfrm>
              <a:off x="2726" y="921"/>
              <a:ext cx="18" cy="1709"/>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65" name="Rectangle 33">
              <a:extLst>
                <a:ext uri="{FF2B5EF4-FFF2-40B4-BE49-F238E27FC236}">
                  <a16:creationId xmlns:a16="http://schemas.microsoft.com/office/drawing/2014/main" id="{A685952E-7903-4E9F-8178-C47D449A469D}"/>
                </a:ext>
              </a:extLst>
            </p:cNvPr>
            <p:cNvSpPr>
              <a:spLocks noChangeArrowheads="1"/>
            </p:cNvSpPr>
            <p:nvPr/>
          </p:nvSpPr>
          <p:spPr bwMode="auto">
            <a:xfrm>
              <a:off x="2744" y="921"/>
              <a:ext cx="18" cy="1709"/>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66" name="Rectangle 34">
              <a:extLst>
                <a:ext uri="{FF2B5EF4-FFF2-40B4-BE49-F238E27FC236}">
                  <a16:creationId xmlns:a16="http://schemas.microsoft.com/office/drawing/2014/main" id="{9FD08EB2-CE52-4EF1-803E-837E57B32240}"/>
                </a:ext>
              </a:extLst>
            </p:cNvPr>
            <p:cNvSpPr>
              <a:spLocks noChangeArrowheads="1"/>
            </p:cNvSpPr>
            <p:nvPr/>
          </p:nvSpPr>
          <p:spPr bwMode="auto">
            <a:xfrm>
              <a:off x="2762" y="921"/>
              <a:ext cx="19" cy="1709"/>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67" name="Rectangle 35">
              <a:extLst>
                <a:ext uri="{FF2B5EF4-FFF2-40B4-BE49-F238E27FC236}">
                  <a16:creationId xmlns:a16="http://schemas.microsoft.com/office/drawing/2014/main" id="{8796DCD7-7356-4648-BB41-E60453EBB668}"/>
                </a:ext>
              </a:extLst>
            </p:cNvPr>
            <p:cNvSpPr>
              <a:spLocks noChangeArrowheads="1"/>
            </p:cNvSpPr>
            <p:nvPr/>
          </p:nvSpPr>
          <p:spPr bwMode="auto">
            <a:xfrm>
              <a:off x="2781" y="921"/>
              <a:ext cx="19" cy="1709"/>
            </a:xfrm>
            <a:prstGeom prst="rect">
              <a:avLst/>
            </a:prstGeom>
            <a:solidFill>
              <a:srgbClr val="9A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68" name="Rectangle 36">
              <a:extLst>
                <a:ext uri="{FF2B5EF4-FFF2-40B4-BE49-F238E27FC236}">
                  <a16:creationId xmlns:a16="http://schemas.microsoft.com/office/drawing/2014/main" id="{1511B516-7BD1-4485-8DF5-A5D41E24E3AF}"/>
                </a:ext>
              </a:extLst>
            </p:cNvPr>
            <p:cNvSpPr>
              <a:spLocks noChangeArrowheads="1"/>
            </p:cNvSpPr>
            <p:nvPr/>
          </p:nvSpPr>
          <p:spPr bwMode="auto">
            <a:xfrm>
              <a:off x="2800" y="921"/>
              <a:ext cx="18" cy="1709"/>
            </a:xfrm>
            <a:prstGeom prst="rect">
              <a:avLst/>
            </a:prstGeom>
            <a:solidFill>
              <a:srgbClr val="9BFFC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69" name="Rectangle 37">
              <a:extLst>
                <a:ext uri="{FF2B5EF4-FFF2-40B4-BE49-F238E27FC236}">
                  <a16:creationId xmlns:a16="http://schemas.microsoft.com/office/drawing/2014/main" id="{932E4F90-7C30-45AD-A545-AB5C92C180F5}"/>
                </a:ext>
              </a:extLst>
            </p:cNvPr>
            <p:cNvSpPr>
              <a:spLocks noChangeArrowheads="1"/>
            </p:cNvSpPr>
            <p:nvPr/>
          </p:nvSpPr>
          <p:spPr bwMode="auto">
            <a:xfrm>
              <a:off x="2818" y="921"/>
              <a:ext cx="18" cy="1709"/>
            </a:xfrm>
            <a:prstGeom prst="rect">
              <a:avLst/>
            </a:prstGeom>
            <a:solidFill>
              <a:srgbClr val="9CFFC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70" name="Rectangle 38">
              <a:extLst>
                <a:ext uri="{FF2B5EF4-FFF2-40B4-BE49-F238E27FC236}">
                  <a16:creationId xmlns:a16="http://schemas.microsoft.com/office/drawing/2014/main" id="{BCC75EAB-AE9F-431C-8A75-0291E76FA1DD}"/>
                </a:ext>
              </a:extLst>
            </p:cNvPr>
            <p:cNvSpPr>
              <a:spLocks noChangeArrowheads="1"/>
            </p:cNvSpPr>
            <p:nvPr/>
          </p:nvSpPr>
          <p:spPr bwMode="auto">
            <a:xfrm>
              <a:off x="2836" y="921"/>
              <a:ext cx="19" cy="1709"/>
            </a:xfrm>
            <a:prstGeom prst="rect">
              <a:avLst/>
            </a:prstGeom>
            <a:solidFill>
              <a:srgbClr val="9EFFC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71" name="Rectangle 39">
              <a:extLst>
                <a:ext uri="{FF2B5EF4-FFF2-40B4-BE49-F238E27FC236}">
                  <a16:creationId xmlns:a16="http://schemas.microsoft.com/office/drawing/2014/main" id="{DF351ED7-1B8F-4FA9-A8E0-5B96791CB97B}"/>
                </a:ext>
              </a:extLst>
            </p:cNvPr>
            <p:cNvSpPr>
              <a:spLocks noChangeArrowheads="1"/>
            </p:cNvSpPr>
            <p:nvPr/>
          </p:nvSpPr>
          <p:spPr bwMode="auto">
            <a:xfrm>
              <a:off x="2855" y="921"/>
              <a:ext cx="19" cy="1709"/>
            </a:xfrm>
            <a:prstGeom prst="rect">
              <a:avLst/>
            </a:prstGeom>
            <a:solidFill>
              <a:srgbClr val="A0FFC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72" name="Rectangle 40">
              <a:extLst>
                <a:ext uri="{FF2B5EF4-FFF2-40B4-BE49-F238E27FC236}">
                  <a16:creationId xmlns:a16="http://schemas.microsoft.com/office/drawing/2014/main" id="{B2A89EB9-BC66-4D63-AE9F-DA23B31BD7E7}"/>
                </a:ext>
              </a:extLst>
            </p:cNvPr>
            <p:cNvSpPr>
              <a:spLocks noChangeArrowheads="1"/>
            </p:cNvSpPr>
            <p:nvPr/>
          </p:nvSpPr>
          <p:spPr bwMode="auto">
            <a:xfrm>
              <a:off x="2874" y="921"/>
              <a:ext cx="18" cy="1709"/>
            </a:xfrm>
            <a:prstGeom prst="rect">
              <a:avLst/>
            </a:prstGeom>
            <a:solidFill>
              <a:srgbClr val="A2FFD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73" name="Rectangle 41">
              <a:extLst>
                <a:ext uri="{FF2B5EF4-FFF2-40B4-BE49-F238E27FC236}">
                  <a16:creationId xmlns:a16="http://schemas.microsoft.com/office/drawing/2014/main" id="{562D440F-D568-4C56-997D-0A536838E9CC}"/>
                </a:ext>
              </a:extLst>
            </p:cNvPr>
            <p:cNvSpPr>
              <a:spLocks noChangeArrowheads="1"/>
            </p:cNvSpPr>
            <p:nvPr/>
          </p:nvSpPr>
          <p:spPr bwMode="auto">
            <a:xfrm>
              <a:off x="2892" y="921"/>
              <a:ext cx="18" cy="1709"/>
            </a:xfrm>
            <a:prstGeom prst="rect">
              <a:avLst/>
            </a:prstGeom>
            <a:solidFill>
              <a:srgbClr val="A4FFD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74" name="Rectangle 42">
              <a:extLst>
                <a:ext uri="{FF2B5EF4-FFF2-40B4-BE49-F238E27FC236}">
                  <a16:creationId xmlns:a16="http://schemas.microsoft.com/office/drawing/2014/main" id="{929695C7-B556-4FDF-B210-13C7CAEC2F14}"/>
                </a:ext>
              </a:extLst>
            </p:cNvPr>
            <p:cNvSpPr>
              <a:spLocks noChangeArrowheads="1"/>
            </p:cNvSpPr>
            <p:nvPr/>
          </p:nvSpPr>
          <p:spPr bwMode="auto">
            <a:xfrm>
              <a:off x="2910" y="921"/>
              <a:ext cx="19" cy="1709"/>
            </a:xfrm>
            <a:prstGeom prst="rect">
              <a:avLst/>
            </a:prstGeom>
            <a:solidFill>
              <a:srgbClr val="A7FFD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75" name="Rectangle 43">
              <a:extLst>
                <a:ext uri="{FF2B5EF4-FFF2-40B4-BE49-F238E27FC236}">
                  <a16:creationId xmlns:a16="http://schemas.microsoft.com/office/drawing/2014/main" id="{A895DDFB-FC4B-4672-B720-A7DB3ED40A6E}"/>
                </a:ext>
              </a:extLst>
            </p:cNvPr>
            <p:cNvSpPr>
              <a:spLocks noChangeArrowheads="1"/>
            </p:cNvSpPr>
            <p:nvPr/>
          </p:nvSpPr>
          <p:spPr bwMode="auto">
            <a:xfrm>
              <a:off x="2929" y="921"/>
              <a:ext cx="18" cy="1709"/>
            </a:xfrm>
            <a:prstGeom prst="rect">
              <a:avLst/>
            </a:prstGeom>
            <a:solidFill>
              <a:srgbClr val="A9FFD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76" name="Rectangle 44">
              <a:extLst>
                <a:ext uri="{FF2B5EF4-FFF2-40B4-BE49-F238E27FC236}">
                  <a16:creationId xmlns:a16="http://schemas.microsoft.com/office/drawing/2014/main" id="{97579964-D81B-4C8B-ABD1-BB63943F03F3}"/>
                </a:ext>
              </a:extLst>
            </p:cNvPr>
            <p:cNvSpPr>
              <a:spLocks noChangeArrowheads="1"/>
            </p:cNvSpPr>
            <p:nvPr/>
          </p:nvSpPr>
          <p:spPr bwMode="auto">
            <a:xfrm>
              <a:off x="2947" y="921"/>
              <a:ext cx="19" cy="1709"/>
            </a:xfrm>
            <a:prstGeom prst="rect">
              <a:avLst/>
            </a:prstGeom>
            <a:solidFill>
              <a:srgbClr val="ACFFD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77" name="Rectangle 45">
              <a:extLst>
                <a:ext uri="{FF2B5EF4-FFF2-40B4-BE49-F238E27FC236}">
                  <a16:creationId xmlns:a16="http://schemas.microsoft.com/office/drawing/2014/main" id="{736B6DAD-E87B-47C6-ADD0-BDD139CA33E4}"/>
                </a:ext>
              </a:extLst>
            </p:cNvPr>
            <p:cNvSpPr>
              <a:spLocks noChangeArrowheads="1"/>
            </p:cNvSpPr>
            <p:nvPr/>
          </p:nvSpPr>
          <p:spPr bwMode="auto">
            <a:xfrm>
              <a:off x="2966" y="921"/>
              <a:ext cx="19" cy="1709"/>
            </a:xfrm>
            <a:prstGeom prst="rect">
              <a:avLst/>
            </a:prstGeom>
            <a:solidFill>
              <a:srgbClr val="AFFFD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78" name="Rectangle 46">
              <a:extLst>
                <a:ext uri="{FF2B5EF4-FFF2-40B4-BE49-F238E27FC236}">
                  <a16:creationId xmlns:a16="http://schemas.microsoft.com/office/drawing/2014/main" id="{7B9630D8-592E-47D7-9DE8-718123F77216}"/>
                </a:ext>
              </a:extLst>
            </p:cNvPr>
            <p:cNvSpPr>
              <a:spLocks noChangeArrowheads="1"/>
            </p:cNvSpPr>
            <p:nvPr/>
          </p:nvSpPr>
          <p:spPr bwMode="auto">
            <a:xfrm>
              <a:off x="2985" y="921"/>
              <a:ext cx="18" cy="1709"/>
            </a:xfrm>
            <a:prstGeom prst="rect">
              <a:avLst/>
            </a:prstGeom>
            <a:solidFill>
              <a:srgbClr val="B2FFD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79" name="Rectangle 47">
              <a:extLst>
                <a:ext uri="{FF2B5EF4-FFF2-40B4-BE49-F238E27FC236}">
                  <a16:creationId xmlns:a16="http://schemas.microsoft.com/office/drawing/2014/main" id="{9267ADE2-01DC-4CEE-A2F1-82F30095CDC8}"/>
                </a:ext>
              </a:extLst>
            </p:cNvPr>
            <p:cNvSpPr>
              <a:spLocks noChangeArrowheads="1"/>
            </p:cNvSpPr>
            <p:nvPr/>
          </p:nvSpPr>
          <p:spPr bwMode="auto">
            <a:xfrm>
              <a:off x="3003" y="921"/>
              <a:ext cx="18" cy="1709"/>
            </a:xfrm>
            <a:prstGeom prst="rect">
              <a:avLst/>
            </a:prstGeom>
            <a:solidFill>
              <a:srgbClr val="B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80" name="Rectangle 48">
              <a:extLst>
                <a:ext uri="{FF2B5EF4-FFF2-40B4-BE49-F238E27FC236}">
                  <a16:creationId xmlns:a16="http://schemas.microsoft.com/office/drawing/2014/main" id="{77B03B97-EE6A-4F44-A9A5-F66B187DD644}"/>
                </a:ext>
              </a:extLst>
            </p:cNvPr>
            <p:cNvSpPr>
              <a:spLocks noChangeArrowheads="1"/>
            </p:cNvSpPr>
            <p:nvPr/>
          </p:nvSpPr>
          <p:spPr bwMode="auto">
            <a:xfrm>
              <a:off x="3021" y="921"/>
              <a:ext cx="19" cy="1709"/>
            </a:xfrm>
            <a:prstGeom prst="rect">
              <a:avLst/>
            </a:prstGeom>
            <a:solidFill>
              <a:srgbClr val="B7FFD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81" name="Rectangle 49">
              <a:extLst>
                <a:ext uri="{FF2B5EF4-FFF2-40B4-BE49-F238E27FC236}">
                  <a16:creationId xmlns:a16="http://schemas.microsoft.com/office/drawing/2014/main" id="{D39EC930-BE77-4435-88CF-8D9BEA465BBB}"/>
                </a:ext>
              </a:extLst>
            </p:cNvPr>
            <p:cNvSpPr>
              <a:spLocks noChangeArrowheads="1"/>
            </p:cNvSpPr>
            <p:nvPr/>
          </p:nvSpPr>
          <p:spPr bwMode="auto">
            <a:xfrm>
              <a:off x="3040" y="921"/>
              <a:ext cx="19" cy="1709"/>
            </a:xfrm>
            <a:prstGeom prst="rect">
              <a:avLst/>
            </a:prstGeom>
            <a:solidFill>
              <a:srgbClr val="B9FFD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82" name="Rectangle 50">
              <a:extLst>
                <a:ext uri="{FF2B5EF4-FFF2-40B4-BE49-F238E27FC236}">
                  <a16:creationId xmlns:a16="http://schemas.microsoft.com/office/drawing/2014/main" id="{ADCB1386-53AC-4102-8187-D2EF6CC6D023}"/>
                </a:ext>
              </a:extLst>
            </p:cNvPr>
            <p:cNvSpPr>
              <a:spLocks noChangeArrowheads="1"/>
            </p:cNvSpPr>
            <p:nvPr/>
          </p:nvSpPr>
          <p:spPr bwMode="auto">
            <a:xfrm>
              <a:off x="3059" y="921"/>
              <a:ext cx="17" cy="1709"/>
            </a:xfrm>
            <a:prstGeom prst="rect">
              <a:avLst/>
            </a:prstGeom>
            <a:solidFill>
              <a:srgbClr val="BBFFD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83" name="Rectangle 51">
              <a:extLst>
                <a:ext uri="{FF2B5EF4-FFF2-40B4-BE49-F238E27FC236}">
                  <a16:creationId xmlns:a16="http://schemas.microsoft.com/office/drawing/2014/main" id="{D71B7D24-C300-407E-925C-5061707B8C15}"/>
                </a:ext>
              </a:extLst>
            </p:cNvPr>
            <p:cNvSpPr>
              <a:spLocks noChangeArrowheads="1"/>
            </p:cNvSpPr>
            <p:nvPr/>
          </p:nvSpPr>
          <p:spPr bwMode="auto">
            <a:xfrm>
              <a:off x="3076" y="921"/>
              <a:ext cx="19" cy="1709"/>
            </a:xfrm>
            <a:prstGeom prst="rect">
              <a:avLst/>
            </a:prstGeom>
            <a:solidFill>
              <a:srgbClr val="BCFF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84" name="Rectangle 52">
              <a:extLst>
                <a:ext uri="{FF2B5EF4-FFF2-40B4-BE49-F238E27FC236}">
                  <a16:creationId xmlns:a16="http://schemas.microsoft.com/office/drawing/2014/main" id="{15902868-2E3D-4021-8CB2-334A77F4DE33}"/>
                </a:ext>
              </a:extLst>
            </p:cNvPr>
            <p:cNvSpPr>
              <a:spLocks noChangeArrowheads="1"/>
            </p:cNvSpPr>
            <p:nvPr/>
          </p:nvSpPr>
          <p:spPr bwMode="auto">
            <a:xfrm>
              <a:off x="3095" y="921"/>
              <a:ext cx="19" cy="1709"/>
            </a:xfrm>
            <a:prstGeom prst="rect">
              <a:avLst/>
            </a:prstGeom>
            <a:solidFill>
              <a:srgbClr val="BDFFD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85" name="Rectangle 53">
              <a:extLst>
                <a:ext uri="{FF2B5EF4-FFF2-40B4-BE49-F238E27FC236}">
                  <a16:creationId xmlns:a16="http://schemas.microsoft.com/office/drawing/2014/main" id="{98FA6310-E146-4C64-B73F-B71CAEAAAD63}"/>
                </a:ext>
              </a:extLst>
            </p:cNvPr>
            <p:cNvSpPr>
              <a:spLocks noChangeArrowheads="1"/>
            </p:cNvSpPr>
            <p:nvPr/>
          </p:nvSpPr>
          <p:spPr bwMode="auto">
            <a:xfrm>
              <a:off x="3114" y="921"/>
              <a:ext cx="18" cy="1709"/>
            </a:xfrm>
            <a:prstGeom prst="rect">
              <a:avLst/>
            </a:prstGeom>
            <a:solidFill>
              <a:srgbClr val="BEFFD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86" name="Rectangle 54">
              <a:extLst>
                <a:ext uri="{FF2B5EF4-FFF2-40B4-BE49-F238E27FC236}">
                  <a16:creationId xmlns:a16="http://schemas.microsoft.com/office/drawing/2014/main" id="{2393E68D-8B08-4074-9957-F2CE7039F33B}"/>
                </a:ext>
              </a:extLst>
            </p:cNvPr>
            <p:cNvSpPr>
              <a:spLocks noChangeArrowheads="1"/>
            </p:cNvSpPr>
            <p:nvPr/>
          </p:nvSpPr>
          <p:spPr bwMode="auto">
            <a:xfrm>
              <a:off x="3132" y="921"/>
              <a:ext cx="18" cy="1709"/>
            </a:xfrm>
            <a:prstGeom prst="rect">
              <a:avLst/>
            </a:prstGeom>
            <a:solidFill>
              <a:srgbClr val="BFFFD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87" name="Rectangle 55">
              <a:extLst>
                <a:ext uri="{FF2B5EF4-FFF2-40B4-BE49-F238E27FC236}">
                  <a16:creationId xmlns:a16="http://schemas.microsoft.com/office/drawing/2014/main" id="{A6B5E5B1-2BAC-43AE-9421-F1611A6DD188}"/>
                </a:ext>
              </a:extLst>
            </p:cNvPr>
            <p:cNvSpPr>
              <a:spLocks noChangeArrowheads="1"/>
            </p:cNvSpPr>
            <p:nvPr/>
          </p:nvSpPr>
          <p:spPr bwMode="auto">
            <a:xfrm>
              <a:off x="3150" y="921"/>
              <a:ext cx="19" cy="1709"/>
            </a:xfrm>
            <a:prstGeom prst="rect">
              <a:avLst/>
            </a:prstGeom>
            <a:solidFill>
              <a:srgbClr val="C0FFD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sp>
          <p:nvSpPr>
            <p:cNvPr id="888" name="Rectangle 56">
              <a:extLst>
                <a:ext uri="{FF2B5EF4-FFF2-40B4-BE49-F238E27FC236}">
                  <a16:creationId xmlns:a16="http://schemas.microsoft.com/office/drawing/2014/main" id="{02AC4230-80CB-4603-A447-5FE08A64ED56}"/>
                </a:ext>
              </a:extLst>
            </p:cNvPr>
            <p:cNvSpPr>
              <a:spLocks noChangeArrowheads="1"/>
            </p:cNvSpPr>
            <p:nvPr/>
          </p:nvSpPr>
          <p:spPr bwMode="auto">
            <a:xfrm>
              <a:off x="3169" y="921"/>
              <a:ext cx="19" cy="1709"/>
            </a:xfrm>
            <a:prstGeom prst="rect">
              <a:avLst/>
            </a:prstGeom>
            <a:solidFill>
              <a:srgbClr val="C0FFD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endParaRPr lang="en-US"/>
            </a:p>
          </p:txBody>
        </p:sp>
      </p:grpSp>
      <p:sp>
        <p:nvSpPr>
          <p:cNvPr id="889" name="Line 267">
            <a:extLst>
              <a:ext uri="{FF2B5EF4-FFF2-40B4-BE49-F238E27FC236}">
                <a16:creationId xmlns:a16="http://schemas.microsoft.com/office/drawing/2014/main" id="{A14F4C1F-9CD4-4057-92F2-A66636BB87AF}"/>
              </a:ext>
            </a:extLst>
          </p:cNvPr>
          <p:cNvSpPr>
            <a:spLocks noChangeShapeType="1"/>
          </p:cNvSpPr>
          <p:nvPr/>
        </p:nvSpPr>
        <p:spPr bwMode="auto">
          <a:xfrm>
            <a:off x="9431383" y="1780730"/>
            <a:ext cx="2051" cy="296537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890" name="Line 268">
            <a:extLst>
              <a:ext uri="{FF2B5EF4-FFF2-40B4-BE49-F238E27FC236}">
                <a16:creationId xmlns:a16="http://schemas.microsoft.com/office/drawing/2014/main" id="{4F92F156-5062-4245-B965-C31CB6F2A670}"/>
              </a:ext>
            </a:extLst>
          </p:cNvPr>
          <p:cNvSpPr>
            <a:spLocks noChangeShapeType="1"/>
          </p:cNvSpPr>
          <p:nvPr/>
        </p:nvSpPr>
        <p:spPr bwMode="auto">
          <a:xfrm>
            <a:off x="9367829" y="4746100"/>
            <a:ext cx="129159" cy="174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891" name="Line 269">
            <a:extLst>
              <a:ext uri="{FF2B5EF4-FFF2-40B4-BE49-F238E27FC236}">
                <a16:creationId xmlns:a16="http://schemas.microsoft.com/office/drawing/2014/main" id="{3786A7CA-142D-4CAA-ABD3-C04319343059}"/>
              </a:ext>
            </a:extLst>
          </p:cNvPr>
          <p:cNvSpPr>
            <a:spLocks noChangeShapeType="1"/>
          </p:cNvSpPr>
          <p:nvPr/>
        </p:nvSpPr>
        <p:spPr bwMode="auto">
          <a:xfrm>
            <a:off x="9367829" y="3895365"/>
            <a:ext cx="129159" cy="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892" name="Line 270">
            <a:extLst>
              <a:ext uri="{FF2B5EF4-FFF2-40B4-BE49-F238E27FC236}">
                <a16:creationId xmlns:a16="http://schemas.microsoft.com/office/drawing/2014/main" id="{3C93354F-54F5-4E33-A390-6A981EDF11EA}"/>
              </a:ext>
            </a:extLst>
          </p:cNvPr>
          <p:cNvSpPr>
            <a:spLocks noChangeShapeType="1"/>
          </p:cNvSpPr>
          <p:nvPr/>
        </p:nvSpPr>
        <p:spPr bwMode="auto">
          <a:xfrm>
            <a:off x="9367829" y="3051603"/>
            <a:ext cx="129159" cy="174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893" name="Line 271">
            <a:extLst>
              <a:ext uri="{FF2B5EF4-FFF2-40B4-BE49-F238E27FC236}">
                <a16:creationId xmlns:a16="http://schemas.microsoft.com/office/drawing/2014/main" id="{FEFDE443-2A49-4A03-BA58-A45392D52712}"/>
              </a:ext>
            </a:extLst>
          </p:cNvPr>
          <p:cNvSpPr>
            <a:spLocks noChangeShapeType="1"/>
          </p:cNvSpPr>
          <p:nvPr/>
        </p:nvSpPr>
        <p:spPr bwMode="auto">
          <a:xfrm>
            <a:off x="9367829" y="2202611"/>
            <a:ext cx="129159" cy="174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894" name="Freeform 272">
            <a:extLst>
              <a:ext uri="{FF2B5EF4-FFF2-40B4-BE49-F238E27FC236}">
                <a16:creationId xmlns:a16="http://schemas.microsoft.com/office/drawing/2014/main" id="{8D532778-E06F-4F32-99E5-9BFF3B35AE4D}"/>
              </a:ext>
            </a:extLst>
          </p:cNvPr>
          <p:cNvSpPr>
            <a:spLocks/>
          </p:cNvSpPr>
          <p:nvPr/>
        </p:nvSpPr>
        <p:spPr bwMode="auto">
          <a:xfrm rot="120000">
            <a:off x="3359536" y="3842193"/>
            <a:ext cx="5988521" cy="425368"/>
          </a:xfrm>
          <a:custGeom>
            <a:avLst/>
            <a:gdLst>
              <a:gd name="T0" fmla="*/ 2147483647 w 3931"/>
              <a:gd name="T1" fmla="*/ 2147483647 h 320"/>
              <a:gd name="T2" fmla="*/ 2147483647 w 3931"/>
              <a:gd name="T3" fmla="*/ 2147483647 h 320"/>
              <a:gd name="T4" fmla="*/ 2147483647 w 3931"/>
              <a:gd name="T5" fmla="*/ 2147483647 h 320"/>
              <a:gd name="T6" fmla="*/ 2147483647 w 3931"/>
              <a:gd name="T7" fmla="*/ 2147483647 h 320"/>
              <a:gd name="T8" fmla="*/ 2147483647 w 3931"/>
              <a:gd name="T9" fmla="*/ 2147483647 h 320"/>
              <a:gd name="T10" fmla="*/ 2147483647 w 3931"/>
              <a:gd name="T11" fmla="*/ 2147483647 h 320"/>
              <a:gd name="T12" fmla="*/ 2147483647 w 3931"/>
              <a:gd name="T13" fmla="*/ 2147483647 h 320"/>
              <a:gd name="T14" fmla="*/ 2147483647 w 3931"/>
              <a:gd name="T15" fmla="*/ 2147483647 h 320"/>
              <a:gd name="T16" fmla="*/ 0 w 3931"/>
              <a:gd name="T17" fmla="*/ 0 h 3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31"/>
              <a:gd name="T28" fmla="*/ 0 h 320"/>
              <a:gd name="T29" fmla="*/ 3931 w 3931"/>
              <a:gd name="T30" fmla="*/ 320 h 3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31" h="320">
                <a:moveTo>
                  <a:pt x="3931" y="286"/>
                </a:moveTo>
                <a:cubicBezTo>
                  <a:pt x="3385" y="320"/>
                  <a:pt x="2829" y="320"/>
                  <a:pt x="2478" y="286"/>
                </a:cubicBezTo>
                <a:cubicBezTo>
                  <a:pt x="2127" y="252"/>
                  <a:pt x="1989" y="122"/>
                  <a:pt x="1824" y="84"/>
                </a:cubicBezTo>
                <a:cubicBezTo>
                  <a:pt x="1659" y="46"/>
                  <a:pt x="1573" y="55"/>
                  <a:pt x="1486" y="56"/>
                </a:cubicBezTo>
                <a:cubicBezTo>
                  <a:pt x="1399" y="57"/>
                  <a:pt x="1362" y="82"/>
                  <a:pt x="1303" y="93"/>
                </a:cubicBezTo>
                <a:cubicBezTo>
                  <a:pt x="1244" y="104"/>
                  <a:pt x="1198" y="112"/>
                  <a:pt x="1130" y="120"/>
                </a:cubicBezTo>
                <a:cubicBezTo>
                  <a:pt x="1062" y="128"/>
                  <a:pt x="999" y="144"/>
                  <a:pt x="892" y="139"/>
                </a:cubicBezTo>
                <a:cubicBezTo>
                  <a:pt x="785" y="134"/>
                  <a:pt x="639" y="115"/>
                  <a:pt x="490" y="92"/>
                </a:cubicBezTo>
                <a:cubicBezTo>
                  <a:pt x="341" y="69"/>
                  <a:pt x="102" y="19"/>
                  <a:pt x="0" y="0"/>
                </a:cubicBezTo>
              </a:path>
            </a:pathLst>
          </a:custGeom>
          <a:noFill/>
          <a:ln w="57150" cmpd="sng">
            <a:solidFill>
              <a:srgbClr val="0070C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895" name="Rectangle 57">
            <a:extLst>
              <a:ext uri="{FF2B5EF4-FFF2-40B4-BE49-F238E27FC236}">
                <a16:creationId xmlns:a16="http://schemas.microsoft.com/office/drawing/2014/main" id="{F3EDB339-7621-43C0-BBC2-DA5F6716435A}"/>
              </a:ext>
            </a:extLst>
          </p:cNvPr>
          <p:cNvSpPr>
            <a:spLocks noChangeArrowheads="1"/>
          </p:cNvSpPr>
          <p:nvPr/>
        </p:nvSpPr>
        <p:spPr bwMode="auto">
          <a:xfrm>
            <a:off x="5747245" y="1737147"/>
            <a:ext cx="196815" cy="30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latin typeface="Times New Roman" pitchFamily="18" charset="0"/>
              </a:rPr>
              <a:t>E</a:t>
            </a:r>
            <a:endParaRPr lang="en-US" sz="1200">
              <a:latin typeface="Times New Roman" pitchFamily="18" charset="0"/>
            </a:endParaRPr>
          </a:p>
        </p:txBody>
      </p:sp>
      <p:sp>
        <p:nvSpPr>
          <p:cNvPr id="896" name="Line 65">
            <a:extLst>
              <a:ext uri="{FF2B5EF4-FFF2-40B4-BE49-F238E27FC236}">
                <a16:creationId xmlns:a16="http://schemas.microsoft.com/office/drawing/2014/main" id="{97500DB6-038C-4898-9ADB-C85568A257B1}"/>
              </a:ext>
            </a:extLst>
          </p:cNvPr>
          <p:cNvSpPr>
            <a:spLocks noChangeShapeType="1"/>
          </p:cNvSpPr>
          <p:nvPr/>
        </p:nvSpPr>
        <p:spPr bwMode="auto">
          <a:xfrm flipV="1">
            <a:off x="4808271" y="4751331"/>
            <a:ext cx="4100" cy="679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897" name="Line 66">
            <a:extLst>
              <a:ext uri="{FF2B5EF4-FFF2-40B4-BE49-F238E27FC236}">
                <a16:creationId xmlns:a16="http://schemas.microsoft.com/office/drawing/2014/main" id="{C0545DDB-D5C6-41ED-BE0E-88DD2A6003F9}"/>
              </a:ext>
            </a:extLst>
          </p:cNvPr>
          <p:cNvSpPr>
            <a:spLocks noChangeShapeType="1"/>
          </p:cNvSpPr>
          <p:nvPr/>
        </p:nvSpPr>
        <p:spPr bwMode="auto">
          <a:xfrm flipV="1">
            <a:off x="5657038" y="4751331"/>
            <a:ext cx="2049" cy="6798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898" name="Rectangle 84">
            <a:extLst>
              <a:ext uri="{FF2B5EF4-FFF2-40B4-BE49-F238E27FC236}">
                <a16:creationId xmlns:a16="http://schemas.microsoft.com/office/drawing/2014/main" id="{359E1CF5-886A-4476-8B66-11660CC37304}"/>
              </a:ext>
            </a:extLst>
          </p:cNvPr>
          <p:cNvSpPr>
            <a:spLocks noChangeArrowheads="1"/>
          </p:cNvSpPr>
          <p:nvPr/>
        </p:nvSpPr>
        <p:spPr bwMode="auto">
          <a:xfrm>
            <a:off x="5386416" y="4883822"/>
            <a:ext cx="508440" cy="23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a:t>1400</a:t>
            </a:r>
            <a:endParaRPr lang="en-US" sz="1000" b="1"/>
          </a:p>
        </p:txBody>
      </p:sp>
      <p:sp>
        <p:nvSpPr>
          <p:cNvPr id="899" name="Text Box 273">
            <a:extLst>
              <a:ext uri="{FF2B5EF4-FFF2-40B4-BE49-F238E27FC236}">
                <a16:creationId xmlns:a16="http://schemas.microsoft.com/office/drawing/2014/main" id="{784FDBF2-9412-4F56-8ECA-E01921CDFE17}"/>
              </a:ext>
            </a:extLst>
          </p:cNvPr>
          <p:cNvSpPr txBox="1">
            <a:spLocks noChangeArrowheads="1"/>
          </p:cNvSpPr>
          <p:nvPr/>
        </p:nvSpPr>
        <p:spPr bwMode="auto">
          <a:xfrm>
            <a:off x="4917852" y="3534373"/>
            <a:ext cx="992013" cy="30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b="1" dirty="0">
                <a:solidFill>
                  <a:srgbClr val="0070C0"/>
                </a:solidFill>
              </a:rPr>
              <a:t>LWP fiber</a:t>
            </a:r>
          </a:p>
        </p:txBody>
      </p:sp>
      <p:sp>
        <p:nvSpPr>
          <p:cNvPr id="900" name="Freeform 263">
            <a:extLst>
              <a:ext uri="{FF2B5EF4-FFF2-40B4-BE49-F238E27FC236}">
                <a16:creationId xmlns:a16="http://schemas.microsoft.com/office/drawing/2014/main" id="{BC2F03E2-9762-489C-B03A-FEA0CFF1DF76}"/>
              </a:ext>
            </a:extLst>
          </p:cNvPr>
          <p:cNvSpPr>
            <a:spLocks/>
          </p:cNvSpPr>
          <p:nvPr/>
        </p:nvSpPr>
        <p:spPr bwMode="auto">
          <a:xfrm rot="60000">
            <a:off x="3341084" y="3826278"/>
            <a:ext cx="6025423" cy="457200"/>
          </a:xfrm>
          <a:custGeom>
            <a:avLst/>
            <a:gdLst>
              <a:gd name="T0" fmla="*/ 0 w 4032"/>
              <a:gd name="T1" fmla="*/ 0 h 432"/>
              <a:gd name="T2" fmla="*/ 2147483647 w 4032"/>
              <a:gd name="T3" fmla="*/ 2147483647 h 432"/>
              <a:gd name="T4" fmla="*/ 2147483647 w 4032"/>
              <a:gd name="T5" fmla="*/ 2147483647 h 432"/>
              <a:gd name="T6" fmla="*/ 2147483647 w 4032"/>
              <a:gd name="T7" fmla="*/ 2147483647 h 432"/>
              <a:gd name="T8" fmla="*/ 2147483647 w 4032"/>
              <a:gd name="T9" fmla="*/ 2147483647 h 432"/>
              <a:gd name="T10" fmla="*/ 0 60000 65536"/>
              <a:gd name="T11" fmla="*/ 0 60000 65536"/>
              <a:gd name="T12" fmla="*/ 0 60000 65536"/>
              <a:gd name="T13" fmla="*/ 0 60000 65536"/>
              <a:gd name="T14" fmla="*/ 0 60000 65536"/>
              <a:gd name="T15" fmla="*/ 0 w 4032"/>
              <a:gd name="T16" fmla="*/ 0 h 432"/>
              <a:gd name="T17" fmla="*/ 4032 w 4032"/>
              <a:gd name="T18" fmla="*/ 432 h 432"/>
            </a:gdLst>
            <a:ahLst/>
            <a:cxnLst>
              <a:cxn ang="T10">
                <a:pos x="T0" y="T1"/>
              </a:cxn>
              <a:cxn ang="T11">
                <a:pos x="T2" y="T3"/>
              </a:cxn>
              <a:cxn ang="T12">
                <a:pos x="T4" y="T5"/>
              </a:cxn>
              <a:cxn ang="T13">
                <a:pos x="T6" y="T7"/>
              </a:cxn>
              <a:cxn ang="T14">
                <a:pos x="T8" y="T9"/>
              </a:cxn>
            </a:cxnLst>
            <a:rect l="T15" t="T16" r="T17" b="T18"/>
            <a:pathLst>
              <a:path w="4032" h="432">
                <a:moveTo>
                  <a:pt x="0" y="0"/>
                </a:moveTo>
                <a:cubicBezTo>
                  <a:pt x="320" y="88"/>
                  <a:pt x="640" y="176"/>
                  <a:pt x="1056" y="240"/>
                </a:cubicBezTo>
                <a:cubicBezTo>
                  <a:pt x="1472" y="304"/>
                  <a:pt x="2120" y="352"/>
                  <a:pt x="2496" y="384"/>
                </a:cubicBezTo>
                <a:cubicBezTo>
                  <a:pt x="2872" y="416"/>
                  <a:pt x="3056" y="432"/>
                  <a:pt x="3312" y="432"/>
                </a:cubicBezTo>
                <a:cubicBezTo>
                  <a:pt x="3568" y="432"/>
                  <a:pt x="3800" y="408"/>
                  <a:pt x="4032" y="384"/>
                </a:cubicBezTo>
              </a:path>
            </a:pathLst>
          </a:custGeom>
          <a:noFill/>
          <a:ln w="57150" cmpd="sng">
            <a:solidFill>
              <a:srgbClr val="CC0000"/>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901" name="Freeform 261">
            <a:extLst>
              <a:ext uri="{FF2B5EF4-FFF2-40B4-BE49-F238E27FC236}">
                <a16:creationId xmlns:a16="http://schemas.microsoft.com/office/drawing/2014/main" id="{C11F41DD-C583-439E-BE7C-77984C34973C}"/>
              </a:ext>
            </a:extLst>
          </p:cNvPr>
          <p:cNvSpPr>
            <a:spLocks/>
          </p:cNvSpPr>
          <p:nvPr/>
        </p:nvSpPr>
        <p:spPr bwMode="auto">
          <a:xfrm rot="120000">
            <a:off x="3383408" y="1774046"/>
            <a:ext cx="6019273" cy="2465041"/>
          </a:xfrm>
          <a:custGeom>
            <a:avLst/>
            <a:gdLst>
              <a:gd name="T0" fmla="*/ 2147483647 w 3082"/>
              <a:gd name="T1" fmla="*/ 2147483647 h 1275"/>
              <a:gd name="T2" fmla="*/ 2147483647 w 3082"/>
              <a:gd name="T3" fmla="*/ 2147483647 h 1275"/>
              <a:gd name="T4" fmla="*/ 2147483647 w 3082"/>
              <a:gd name="T5" fmla="*/ 2147483647 h 1275"/>
              <a:gd name="T6" fmla="*/ 2147483647 w 3082"/>
              <a:gd name="T7" fmla="*/ 2147483647 h 1275"/>
              <a:gd name="T8" fmla="*/ 2147483647 w 3082"/>
              <a:gd name="T9" fmla="*/ 2147483647 h 1275"/>
              <a:gd name="T10" fmla="*/ 2147483647 w 3082"/>
              <a:gd name="T11" fmla="*/ 2147483647 h 1275"/>
              <a:gd name="T12" fmla="*/ 2147483647 w 3082"/>
              <a:gd name="T13" fmla="*/ 2147483647 h 1275"/>
              <a:gd name="T14" fmla="*/ 2147483647 w 3082"/>
              <a:gd name="T15" fmla="*/ 2147483647 h 1275"/>
              <a:gd name="T16" fmla="*/ 2147483647 w 3082"/>
              <a:gd name="T17" fmla="*/ 2147483647 h 1275"/>
              <a:gd name="T18" fmla="*/ 0 w 3082"/>
              <a:gd name="T19" fmla="*/ 2147483647 h 12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82"/>
              <a:gd name="T31" fmla="*/ 0 h 1275"/>
              <a:gd name="T32" fmla="*/ 3082 w 3082"/>
              <a:gd name="T33" fmla="*/ 1275 h 12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82" h="1275">
                <a:moveTo>
                  <a:pt x="3082" y="1225"/>
                </a:moveTo>
                <a:cubicBezTo>
                  <a:pt x="2654" y="1250"/>
                  <a:pt x="2225" y="1275"/>
                  <a:pt x="1943" y="1225"/>
                </a:cubicBezTo>
                <a:cubicBezTo>
                  <a:pt x="1662" y="1175"/>
                  <a:pt x="1521" y="1104"/>
                  <a:pt x="1393" y="926"/>
                </a:cubicBezTo>
                <a:cubicBezTo>
                  <a:pt x="1264" y="748"/>
                  <a:pt x="1227" y="306"/>
                  <a:pt x="1172" y="157"/>
                </a:cubicBezTo>
                <a:cubicBezTo>
                  <a:pt x="1117" y="7"/>
                  <a:pt x="1093" y="0"/>
                  <a:pt x="1062" y="28"/>
                </a:cubicBezTo>
                <a:cubicBezTo>
                  <a:pt x="1031" y="57"/>
                  <a:pt x="1017" y="205"/>
                  <a:pt x="989" y="328"/>
                </a:cubicBezTo>
                <a:cubicBezTo>
                  <a:pt x="961" y="451"/>
                  <a:pt x="943" y="650"/>
                  <a:pt x="896" y="769"/>
                </a:cubicBezTo>
                <a:cubicBezTo>
                  <a:pt x="849" y="888"/>
                  <a:pt x="793" y="993"/>
                  <a:pt x="708" y="1045"/>
                </a:cubicBezTo>
                <a:cubicBezTo>
                  <a:pt x="623" y="1097"/>
                  <a:pt x="502" y="1086"/>
                  <a:pt x="384" y="1081"/>
                </a:cubicBezTo>
                <a:cubicBezTo>
                  <a:pt x="266" y="1076"/>
                  <a:pt x="80" y="1027"/>
                  <a:pt x="0" y="1013"/>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p>
            <a:endParaRPr lang="en-US"/>
          </a:p>
        </p:txBody>
      </p:sp>
      <p:sp>
        <p:nvSpPr>
          <p:cNvPr id="902" name="Line 266">
            <a:extLst>
              <a:ext uri="{FF2B5EF4-FFF2-40B4-BE49-F238E27FC236}">
                <a16:creationId xmlns:a16="http://schemas.microsoft.com/office/drawing/2014/main" id="{B5CC6842-6C03-40CF-9097-1E166F42BDAC}"/>
              </a:ext>
            </a:extLst>
          </p:cNvPr>
          <p:cNvSpPr>
            <a:spLocks noChangeShapeType="1"/>
          </p:cNvSpPr>
          <p:nvPr/>
        </p:nvSpPr>
        <p:spPr bwMode="auto">
          <a:xfrm flipH="1">
            <a:off x="3192744" y="3891879"/>
            <a:ext cx="6203788" cy="0"/>
          </a:xfrm>
          <a:prstGeom prst="line">
            <a:avLst/>
          </a:prstGeom>
          <a:noFill/>
          <a:ln w="12700">
            <a:solidFill>
              <a:schemeClr val="accent2"/>
            </a:solidFill>
            <a:prstDash val="dash"/>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903" name="Line 259">
            <a:extLst>
              <a:ext uri="{FF2B5EF4-FFF2-40B4-BE49-F238E27FC236}">
                <a16:creationId xmlns:a16="http://schemas.microsoft.com/office/drawing/2014/main" id="{74FA9A42-6400-4A1F-A4D5-ECF9D1889605}"/>
              </a:ext>
            </a:extLst>
          </p:cNvPr>
          <p:cNvSpPr>
            <a:spLocks noChangeShapeType="1"/>
          </p:cNvSpPr>
          <p:nvPr/>
        </p:nvSpPr>
        <p:spPr bwMode="auto">
          <a:xfrm flipV="1">
            <a:off x="3237848" y="4749587"/>
            <a:ext cx="6269392" cy="1744"/>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904" name="Rectangle 262">
            <a:extLst>
              <a:ext uri="{FF2B5EF4-FFF2-40B4-BE49-F238E27FC236}">
                <a16:creationId xmlns:a16="http://schemas.microsoft.com/office/drawing/2014/main" id="{8C741126-76D8-40F6-9BCA-F1198CAF9C5F}"/>
              </a:ext>
            </a:extLst>
          </p:cNvPr>
          <p:cNvSpPr>
            <a:spLocks noChangeArrowheads="1"/>
          </p:cNvSpPr>
          <p:nvPr/>
        </p:nvSpPr>
        <p:spPr bwMode="auto">
          <a:xfrm>
            <a:off x="4467692" y="4306201"/>
            <a:ext cx="2909380" cy="21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400" b="1" dirty="0">
                <a:solidFill>
                  <a:srgbClr val="CC0000"/>
                </a:solidFill>
              </a:rPr>
              <a:t>Zero Water Peak fiber - lowest loss</a:t>
            </a:r>
            <a:endParaRPr lang="en-US" sz="1400" dirty="0">
              <a:solidFill>
                <a:srgbClr val="CC0000"/>
              </a:solidFill>
            </a:endParaRPr>
          </a:p>
        </p:txBody>
      </p:sp>
      <p:sp>
        <p:nvSpPr>
          <p:cNvPr id="905" name="Rectangle 190">
            <a:extLst>
              <a:ext uri="{FF2B5EF4-FFF2-40B4-BE49-F238E27FC236}">
                <a16:creationId xmlns:a16="http://schemas.microsoft.com/office/drawing/2014/main" id="{7E65DD84-A451-4ADF-8791-9F63F5CFBAF9}"/>
              </a:ext>
            </a:extLst>
          </p:cNvPr>
          <p:cNvSpPr>
            <a:spLocks noChangeArrowheads="1"/>
          </p:cNvSpPr>
          <p:nvPr/>
        </p:nvSpPr>
        <p:spPr bwMode="auto">
          <a:xfrm>
            <a:off x="9053837" y="1737147"/>
            <a:ext cx="164011" cy="27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000000"/>
                </a:solidFill>
                <a:latin typeface="Times New Roman" pitchFamily="18" charset="0"/>
              </a:rPr>
              <a:t>U</a:t>
            </a:r>
            <a:endParaRPr lang="en-US" sz="1200">
              <a:latin typeface="Times New Roman" pitchFamily="18" charset="0"/>
            </a:endParaRPr>
          </a:p>
        </p:txBody>
      </p:sp>
      <p:sp>
        <p:nvSpPr>
          <p:cNvPr id="906" name="Rectangle 260">
            <a:extLst>
              <a:ext uri="{FF2B5EF4-FFF2-40B4-BE49-F238E27FC236}">
                <a16:creationId xmlns:a16="http://schemas.microsoft.com/office/drawing/2014/main" id="{ED6B106F-B89C-41A7-A8D5-0A3F06A365D4}"/>
              </a:ext>
            </a:extLst>
          </p:cNvPr>
          <p:cNvSpPr>
            <a:spLocks noChangeArrowheads="1"/>
          </p:cNvSpPr>
          <p:nvPr/>
        </p:nvSpPr>
        <p:spPr bwMode="auto">
          <a:xfrm>
            <a:off x="3868480" y="2238349"/>
            <a:ext cx="1301852" cy="634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r"/>
            <a:r>
              <a:rPr lang="en-US" sz="1400" b="1" dirty="0">
                <a:solidFill>
                  <a:srgbClr val="000000"/>
                </a:solidFill>
              </a:rPr>
              <a:t>Conventional SM Fiber</a:t>
            </a:r>
          </a:p>
          <a:p>
            <a:pPr algn="r"/>
            <a:r>
              <a:rPr lang="en-US" sz="1400" b="1" dirty="0">
                <a:solidFill>
                  <a:srgbClr val="000000"/>
                </a:solidFill>
              </a:rPr>
              <a:t>G.652A/B</a:t>
            </a:r>
            <a:endParaRPr lang="en-US" sz="1400" dirty="0"/>
          </a:p>
        </p:txBody>
      </p:sp>
    </p:spTree>
    <p:extLst>
      <p:ext uri="{BB962C8B-B14F-4D97-AF65-F5344CB8AC3E}">
        <p14:creationId xmlns:p14="http://schemas.microsoft.com/office/powerpoint/2010/main" val="305697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6"/>
                                        </p:tgtEl>
                                        <p:attrNameLst>
                                          <p:attrName>style.visibility</p:attrName>
                                        </p:attrNameLst>
                                      </p:cBhvr>
                                      <p:to>
                                        <p:strVal val="visible"/>
                                      </p:to>
                                    </p:set>
                                    <p:animEffect transition="in" filter="fade">
                                      <p:cBhvr>
                                        <p:cTn id="7" dur="500"/>
                                        <p:tgtEl>
                                          <p:spTgt spid="9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01"/>
                                        </p:tgtEl>
                                        <p:attrNameLst>
                                          <p:attrName>style.visibility</p:attrName>
                                        </p:attrNameLst>
                                      </p:cBhvr>
                                      <p:to>
                                        <p:strVal val="visible"/>
                                      </p:to>
                                    </p:set>
                                    <p:animEffect transition="in" filter="fade">
                                      <p:cBhvr>
                                        <p:cTn id="10" dur="500"/>
                                        <p:tgtEl>
                                          <p:spTgt spid="90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99"/>
                                        </p:tgtEl>
                                        <p:attrNameLst>
                                          <p:attrName>style.visibility</p:attrName>
                                        </p:attrNameLst>
                                      </p:cBhvr>
                                      <p:to>
                                        <p:strVal val="visible"/>
                                      </p:to>
                                    </p:set>
                                    <p:animEffect transition="in" filter="fade">
                                      <p:cBhvr>
                                        <p:cTn id="15" dur="500"/>
                                        <p:tgtEl>
                                          <p:spTgt spid="89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94"/>
                                        </p:tgtEl>
                                        <p:attrNameLst>
                                          <p:attrName>style.visibility</p:attrName>
                                        </p:attrNameLst>
                                      </p:cBhvr>
                                      <p:to>
                                        <p:strVal val="visible"/>
                                      </p:to>
                                    </p:set>
                                    <p:animEffect transition="in" filter="fade">
                                      <p:cBhvr>
                                        <p:cTn id="18" dur="500"/>
                                        <p:tgtEl>
                                          <p:spTgt spid="89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00"/>
                                        </p:tgtEl>
                                        <p:attrNameLst>
                                          <p:attrName>style.visibility</p:attrName>
                                        </p:attrNameLst>
                                      </p:cBhvr>
                                      <p:to>
                                        <p:strVal val="visible"/>
                                      </p:to>
                                    </p:set>
                                    <p:animEffect transition="in" filter="fade">
                                      <p:cBhvr>
                                        <p:cTn id="23" dur="500"/>
                                        <p:tgtEl>
                                          <p:spTgt spid="90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04"/>
                                        </p:tgtEl>
                                        <p:attrNameLst>
                                          <p:attrName>style.visibility</p:attrName>
                                        </p:attrNameLst>
                                      </p:cBhvr>
                                      <p:to>
                                        <p:strVal val="visible"/>
                                      </p:to>
                                    </p:set>
                                    <p:animEffect transition="in" filter="fade">
                                      <p:cBhvr>
                                        <p:cTn id="26" dur="500"/>
                                        <p:tgtEl>
                                          <p:spTgt spid="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4" grpId="0" animBg="1"/>
      <p:bldP spid="899" grpId="0"/>
      <p:bldP spid="900" grpId="0" animBg="1"/>
      <p:bldP spid="901" grpId="0" animBg="1"/>
      <p:bldP spid="904" grpId="0"/>
      <p:bldP spid="90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786110" y="113396"/>
            <a:ext cx="7334250" cy="762000"/>
          </a:xfrm>
        </p:spPr>
        <p:txBody>
          <a:bodyPr vert="horz" lIns="98425" tIns="49212" rIns="98425" bIns="49212" rtlCol="0" anchor="ctr">
            <a:normAutofit/>
          </a:bodyPr>
          <a:lstStyle/>
          <a:p>
            <a:r>
              <a:rPr lang="en-US" altLang="en-US" sz="2800" dirty="0"/>
              <a:t>Dispersion</a:t>
            </a:r>
          </a:p>
        </p:txBody>
      </p:sp>
      <p:grpSp>
        <p:nvGrpSpPr>
          <p:cNvPr id="19460" name="Group 3"/>
          <p:cNvGrpSpPr>
            <a:grpSpLocks/>
          </p:cNvGrpSpPr>
          <p:nvPr/>
        </p:nvGrpSpPr>
        <p:grpSpPr bwMode="auto">
          <a:xfrm>
            <a:off x="2667003" y="2305830"/>
            <a:ext cx="7708907" cy="3598866"/>
            <a:chOff x="650" y="1377"/>
            <a:chExt cx="4467" cy="1955"/>
          </a:xfrm>
        </p:grpSpPr>
        <p:grpSp>
          <p:nvGrpSpPr>
            <p:cNvPr id="19462" name="Group 4"/>
            <p:cNvGrpSpPr>
              <a:grpSpLocks/>
            </p:cNvGrpSpPr>
            <p:nvPr/>
          </p:nvGrpSpPr>
          <p:grpSpPr bwMode="auto">
            <a:xfrm>
              <a:off x="650" y="1377"/>
              <a:ext cx="4467" cy="802"/>
              <a:chOff x="794" y="1665"/>
              <a:chExt cx="4467" cy="802"/>
            </a:xfrm>
          </p:grpSpPr>
          <p:sp>
            <p:nvSpPr>
              <p:cNvPr id="19471" name="AutoShape 5"/>
              <p:cNvSpPr>
                <a:spLocks noChangeArrowheads="1"/>
              </p:cNvSpPr>
              <p:nvPr/>
            </p:nvSpPr>
            <p:spPr bwMode="auto">
              <a:xfrm>
                <a:off x="2784" y="1920"/>
                <a:ext cx="530" cy="112"/>
              </a:xfrm>
              <a:prstGeom prst="rightArrow">
                <a:avLst>
                  <a:gd name="adj1" fmla="val 50000"/>
                  <a:gd name="adj2" fmla="val 236629"/>
                </a:avLst>
              </a:prstGeom>
              <a:solidFill>
                <a:srgbClr val="8CF4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grpSp>
            <p:nvGrpSpPr>
              <p:cNvPr id="19472" name="Group 6"/>
              <p:cNvGrpSpPr>
                <a:grpSpLocks/>
              </p:cNvGrpSpPr>
              <p:nvPr/>
            </p:nvGrpSpPr>
            <p:grpSpPr bwMode="auto">
              <a:xfrm>
                <a:off x="3727" y="1777"/>
                <a:ext cx="350" cy="402"/>
                <a:chOff x="3708" y="1424"/>
                <a:chExt cx="350" cy="402"/>
              </a:xfrm>
            </p:grpSpPr>
            <p:sp>
              <p:nvSpPr>
                <p:cNvPr id="19485" name="Arc 7"/>
                <p:cNvSpPr>
                  <a:spLocks/>
                </p:cNvSpPr>
                <p:nvPr/>
              </p:nvSpPr>
              <p:spPr bwMode="auto">
                <a:xfrm>
                  <a:off x="3812" y="1553"/>
                  <a:ext cx="246" cy="273"/>
                </a:xfrm>
                <a:custGeom>
                  <a:avLst/>
                  <a:gdLst>
                    <a:gd name="T0" fmla="*/ 3 w 21600"/>
                    <a:gd name="T1" fmla="*/ 3 h 21600"/>
                    <a:gd name="T2" fmla="*/ 0 w 21600"/>
                    <a:gd name="T3" fmla="*/ 0 h 21600"/>
                    <a:gd name="T4" fmla="*/ 3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512" y="21599"/>
                      </a:moveTo>
                      <a:cubicBezTo>
                        <a:pt x="9617" y="21551"/>
                        <a:pt x="0" y="11894"/>
                        <a:pt x="0" y="0"/>
                      </a:cubicBezTo>
                    </a:path>
                    <a:path w="21600" h="21600" stroke="0" extrusionOk="0">
                      <a:moveTo>
                        <a:pt x="21512" y="21599"/>
                      </a:moveTo>
                      <a:cubicBezTo>
                        <a:pt x="9617" y="21551"/>
                        <a:pt x="0" y="11894"/>
                        <a:pt x="0" y="0"/>
                      </a:cubicBezTo>
                      <a:lnTo>
                        <a:pt x="21600" y="0"/>
                      </a:lnTo>
                      <a:lnTo>
                        <a:pt x="21512" y="21599"/>
                      </a:lnTo>
                      <a:close/>
                    </a:path>
                  </a:pathLst>
                </a:custGeom>
                <a:noFill/>
                <a:ln w="381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6" name="Arc 8"/>
                <p:cNvSpPr>
                  <a:spLocks/>
                </p:cNvSpPr>
                <p:nvPr/>
              </p:nvSpPr>
              <p:spPr bwMode="auto">
                <a:xfrm>
                  <a:off x="3708" y="1424"/>
                  <a:ext cx="99" cy="126"/>
                </a:xfrm>
                <a:custGeom>
                  <a:avLst/>
                  <a:gdLst>
                    <a:gd name="T0" fmla="*/ 0 w 21819"/>
                    <a:gd name="T1" fmla="*/ 0 h 21600"/>
                    <a:gd name="T2" fmla="*/ 0 w 21819"/>
                    <a:gd name="T3" fmla="*/ 1 h 21600"/>
                    <a:gd name="T4" fmla="*/ 0 w 21819"/>
                    <a:gd name="T5" fmla="*/ 1 h 21600"/>
                    <a:gd name="T6" fmla="*/ 0 60000 65536"/>
                    <a:gd name="T7" fmla="*/ 0 60000 65536"/>
                    <a:gd name="T8" fmla="*/ 0 60000 65536"/>
                  </a:gdLst>
                  <a:ahLst/>
                  <a:cxnLst>
                    <a:cxn ang="T6">
                      <a:pos x="T0" y="T1"/>
                    </a:cxn>
                    <a:cxn ang="T7">
                      <a:pos x="T2" y="T3"/>
                    </a:cxn>
                    <a:cxn ang="T8">
                      <a:pos x="T4" y="T5"/>
                    </a:cxn>
                  </a:cxnLst>
                  <a:rect l="0" t="0" r="r" b="b"/>
                  <a:pathLst>
                    <a:path w="21819" h="21600" fill="none" extrusionOk="0">
                      <a:moveTo>
                        <a:pt x="0" y="1"/>
                      </a:moveTo>
                      <a:cubicBezTo>
                        <a:pt x="73" y="0"/>
                        <a:pt x="146" y="-1"/>
                        <a:pt x="220" y="0"/>
                      </a:cubicBezTo>
                      <a:cubicBezTo>
                        <a:pt x="12082" y="0"/>
                        <a:pt x="21724" y="9566"/>
                        <a:pt x="21819" y="21427"/>
                      </a:cubicBezTo>
                    </a:path>
                    <a:path w="21819" h="21600" stroke="0" extrusionOk="0">
                      <a:moveTo>
                        <a:pt x="0" y="1"/>
                      </a:moveTo>
                      <a:cubicBezTo>
                        <a:pt x="73" y="0"/>
                        <a:pt x="146" y="-1"/>
                        <a:pt x="220" y="0"/>
                      </a:cubicBezTo>
                      <a:cubicBezTo>
                        <a:pt x="12082" y="0"/>
                        <a:pt x="21724" y="9566"/>
                        <a:pt x="21819" y="21427"/>
                      </a:cubicBezTo>
                      <a:lnTo>
                        <a:pt x="220" y="21600"/>
                      </a:lnTo>
                      <a:lnTo>
                        <a:pt x="0" y="1"/>
                      </a:lnTo>
                      <a:close/>
                    </a:path>
                  </a:pathLst>
                </a:custGeom>
                <a:noFill/>
                <a:ln w="381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73" name="Group 9"/>
              <p:cNvGrpSpPr>
                <a:grpSpLocks/>
              </p:cNvGrpSpPr>
              <p:nvPr/>
            </p:nvGrpSpPr>
            <p:grpSpPr bwMode="auto">
              <a:xfrm>
                <a:off x="3377" y="1776"/>
                <a:ext cx="350" cy="400"/>
                <a:chOff x="3358" y="1423"/>
                <a:chExt cx="350" cy="400"/>
              </a:xfrm>
            </p:grpSpPr>
            <p:sp>
              <p:nvSpPr>
                <p:cNvPr id="19483" name="Arc 10"/>
                <p:cNvSpPr>
                  <a:spLocks/>
                </p:cNvSpPr>
                <p:nvPr/>
              </p:nvSpPr>
              <p:spPr bwMode="auto">
                <a:xfrm>
                  <a:off x="3358" y="1550"/>
                  <a:ext cx="247" cy="273"/>
                </a:xfrm>
                <a:custGeom>
                  <a:avLst/>
                  <a:gdLst>
                    <a:gd name="T0" fmla="*/ 3 w 21688"/>
                    <a:gd name="T1" fmla="*/ 0 h 21600"/>
                    <a:gd name="T2" fmla="*/ 0 w 21688"/>
                    <a:gd name="T3" fmla="*/ 3 h 21600"/>
                    <a:gd name="T4" fmla="*/ 0 w 21688"/>
                    <a:gd name="T5" fmla="*/ 0 h 21600"/>
                    <a:gd name="T6" fmla="*/ 0 60000 65536"/>
                    <a:gd name="T7" fmla="*/ 0 60000 65536"/>
                    <a:gd name="T8" fmla="*/ 0 60000 65536"/>
                  </a:gdLst>
                  <a:ahLst/>
                  <a:cxnLst>
                    <a:cxn ang="T6">
                      <a:pos x="T0" y="T1"/>
                    </a:cxn>
                    <a:cxn ang="T7">
                      <a:pos x="T2" y="T3"/>
                    </a:cxn>
                    <a:cxn ang="T8">
                      <a:pos x="T4" y="T5"/>
                    </a:cxn>
                  </a:cxnLst>
                  <a:rect l="0" t="0" r="r" b="b"/>
                  <a:pathLst>
                    <a:path w="21688" h="21600" fill="none" extrusionOk="0">
                      <a:moveTo>
                        <a:pt x="21688" y="0"/>
                      </a:moveTo>
                      <a:cubicBezTo>
                        <a:pt x="21688" y="11929"/>
                        <a:pt x="12017" y="21600"/>
                        <a:pt x="88" y="21600"/>
                      </a:cubicBezTo>
                      <a:cubicBezTo>
                        <a:pt x="58" y="21600"/>
                        <a:pt x="29" y="21599"/>
                        <a:pt x="0" y="21599"/>
                      </a:cubicBezTo>
                    </a:path>
                    <a:path w="21688" h="21600" stroke="0" extrusionOk="0">
                      <a:moveTo>
                        <a:pt x="21688" y="0"/>
                      </a:moveTo>
                      <a:cubicBezTo>
                        <a:pt x="21688" y="11929"/>
                        <a:pt x="12017" y="21600"/>
                        <a:pt x="88" y="21600"/>
                      </a:cubicBezTo>
                      <a:cubicBezTo>
                        <a:pt x="58" y="21600"/>
                        <a:pt x="29" y="21599"/>
                        <a:pt x="0" y="21599"/>
                      </a:cubicBezTo>
                      <a:lnTo>
                        <a:pt x="88" y="0"/>
                      </a:lnTo>
                      <a:lnTo>
                        <a:pt x="21688" y="0"/>
                      </a:lnTo>
                      <a:close/>
                    </a:path>
                  </a:pathLst>
                </a:custGeom>
                <a:noFill/>
                <a:ln w="381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4" name="Arc 11"/>
                <p:cNvSpPr>
                  <a:spLocks/>
                </p:cNvSpPr>
                <p:nvPr/>
              </p:nvSpPr>
              <p:spPr bwMode="auto">
                <a:xfrm>
                  <a:off x="3610" y="1423"/>
                  <a:ext cx="98" cy="125"/>
                </a:xfrm>
                <a:custGeom>
                  <a:avLst/>
                  <a:gdLst>
                    <a:gd name="T0" fmla="*/ 0 w 21600"/>
                    <a:gd name="T1" fmla="*/ 1 h 21599"/>
                    <a:gd name="T2" fmla="*/ 0 w 21600"/>
                    <a:gd name="T3" fmla="*/ 0 h 21599"/>
                    <a:gd name="T4" fmla="*/ 0 w 21600"/>
                    <a:gd name="T5" fmla="*/ 1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0" y="21599"/>
                      </a:moveTo>
                      <a:cubicBezTo>
                        <a:pt x="0" y="9755"/>
                        <a:pt x="9537" y="120"/>
                        <a:pt x="21380" y="0"/>
                      </a:cubicBezTo>
                    </a:path>
                    <a:path w="21600" h="21599" stroke="0" extrusionOk="0">
                      <a:moveTo>
                        <a:pt x="0" y="21599"/>
                      </a:moveTo>
                      <a:cubicBezTo>
                        <a:pt x="0" y="9755"/>
                        <a:pt x="9537" y="120"/>
                        <a:pt x="21380" y="0"/>
                      </a:cubicBezTo>
                      <a:lnTo>
                        <a:pt x="21600" y="21599"/>
                      </a:lnTo>
                      <a:lnTo>
                        <a:pt x="0" y="21599"/>
                      </a:lnTo>
                      <a:close/>
                    </a:path>
                  </a:pathLst>
                </a:custGeom>
                <a:noFill/>
                <a:ln w="381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74" name="Group 12"/>
              <p:cNvGrpSpPr>
                <a:grpSpLocks/>
              </p:cNvGrpSpPr>
              <p:nvPr/>
            </p:nvGrpSpPr>
            <p:grpSpPr bwMode="auto">
              <a:xfrm>
                <a:off x="2305" y="1666"/>
                <a:ext cx="225" cy="515"/>
                <a:chOff x="2286" y="1313"/>
                <a:chExt cx="225" cy="515"/>
              </a:xfrm>
            </p:grpSpPr>
            <p:sp>
              <p:nvSpPr>
                <p:cNvPr id="19481" name="Arc 13"/>
                <p:cNvSpPr>
                  <a:spLocks/>
                </p:cNvSpPr>
                <p:nvPr/>
              </p:nvSpPr>
              <p:spPr bwMode="auto">
                <a:xfrm>
                  <a:off x="2353" y="1478"/>
                  <a:ext cx="158" cy="350"/>
                </a:xfrm>
                <a:custGeom>
                  <a:avLst/>
                  <a:gdLst>
                    <a:gd name="T0" fmla="*/ 1 w 21600"/>
                    <a:gd name="T1" fmla="*/ 6 h 21600"/>
                    <a:gd name="T2" fmla="*/ 0 w 21600"/>
                    <a:gd name="T3" fmla="*/ 0 h 21600"/>
                    <a:gd name="T4" fmla="*/ 1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21463" y="21599"/>
                      </a:moveTo>
                      <a:cubicBezTo>
                        <a:pt x="9587" y="21524"/>
                        <a:pt x="0" y="11875"/>
                        <a:pt x="0" y="0"/>
                      </a:cubicBezTo>
                    </a:path>
                    <a:path w="21600" h="21600" stroke="0" extrusionOk="0">
                      <a:moveTo>
                        <a:pt x="21463" y="21599"/>
                      </a:moveTo>
                      <a:cubicBezTo>
                        <a:pt x="9587" y="21524"/>
                        <a:pt x="0" y="11875"/>
                        <a:pt x="0" y="0"/>
                      </a:cubicBezTo>
                      <a:lnTo>
                        <a:pt x="21600" y="0"/>
                      </a:lnTo>
                      <a:lnTo>
                        <a:pt x="21463" y="21599"/>
                      </a:lnTo>
                      <a:close/>
                    </a:path>
                  </a:pathLst>
                </a:custGeom>
                <a:noFill/>
                <a:ln w="381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82" name="Arc 14"/>
                <p:cNvSpPr>
                  <a:spLocks/>
                </p:cNvSpPr>
                <p:nvPr/>
              </p:nvSpPr>
              <p:spPr bwMode="auto">
                <a:xfrm>
                  <a:off x="2286" y="1313"/>
                  <a:ext cx="63" cy="161"/>
                </a:xfrm>
                <a:custGeom>
                  <a:avLst/>
                  <a:gdLst>
                    <a:gd name="T0" fmla="*/ 0 w 21944"/>
                    <a:gd name="T1" fmla="*/ 0 h 21600"/>
                    <a:gd name="T2" fmla="*/ 0 w 21944"/>
                    <a:gd name="T3" fmla="*/ 1 h 21600"/>
                    <a:gd name="T4" fmla="*/ 0 w 21944"/>
                    <a:gd name="T5" fmla="*/ 1 h 21600"/>
                    <a:gd name="T6" fmla="*/ 0 60000 65536"/>
                    <a:gd name="T7" fmla="*/ 0 60000 65536"/>
                    <a:gd name="T8" fmla="*/ 0 60000 65536"/>
                  </a:gdLst>
                  <a:ahLst/>
                  <a:cxnLst>
                    <a:cxn ang="T6">
                      <a:pos x="T0" y="T1"/>
                    </a:cxn>
                    <a:cxn ang="T7">
                      <a:pos x="T2" y="T3"/>
                    </a:cxn>
                    <a:cxn ang="T8">
                      <a:pos x="T4" y="T5"/>
                    </a:cxn>
                  </a:cxnLst>
                  <a:rect l="0" t="0" r="r" b="b"/>
                  <a:pathLst>
                    <a:path w="21944" h="21600" fill="none" extrusionOk="0">
                      <a:moveTo>
                        <a:pt x="-1" y="2"/>
                      </a:moveTo>
                      <a:cubicBezTo>
                        <a:pt x="114" y="0"/>
                        <a:pt x="229" y="-1"/>
                        <a:pt x="344" y="0"/>
                      </a:cubicBezTo>
                      <a:cubicBezTo>
                        <a:pt x="12220" y="0"/>
                        <a:pt x="21868" y="9587"/>
                        <a:pt x="21943" y="21464"/>
                      </a:cubicBezTo>
                    </a:path>
                    <a:path w="21944" h="21600" stroke="0" extrusionOk="0">
                      <a:moveTo>
                        <a:pt x="-1" y="2"/>
                      </a:moveTo>
                      <a:cubicBezTo>
                        <a:pt x="114" y="0"/>
                        <a:pt x="229" y="-1"/>
                        <a:pt x="344" y="0"/>
                      </a:cubicBezTo>
                      <a:cubicBezTo>
                        <a:pt x="12220" y="0"/>
                        <a:pt x="21868" y="9587"/>
                        <a:pt x="21943" y="21464"/>
                      </a:cubicBezTo>
                      <a:lnTo>
                        <a:pt x="344" y="21600"/>
                      </a:lnTo>
                      <a:lnTo>
                        <a:pt x="-1" y="2"/>
                      </a:lnTo>
                      <a:close/>
                    </a:path>
                  </a:pathLst>
                </a:custGeom>
                <a:noFill/>
                <a:ln w="381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75" name="Arc 15"/>
              <p:cNvSpPr>
                <a:spLocks/>
              </p:cNvSpPr>
              <p:nvPr/>
            </p:nvSpPr>
            <p:spPr bwMode="auto">
              <a:xfrm>
                <a:off x="2081" y="1828"/>
                <a:ext cx="158" cy="350"/>
              </a:xfrm>
              <a:custGeom>
                <a:avLst/>
                <a:gdLst>
                  <a:gd name="T0" fmla="*/ 1 w 21737"/>
                  <a:gd name="T1" fmla="*/ 0 h 21600"/>
                  <a:gd name="T2" fmla="*/ 0 w 21737"/>
                  <a:gd name="T3" fmla="*/ 6 h 21600"/>
                  <a:gd name="T4" fmla="*/ 0 w 21737"/>
                  <a:gd name="T5" fmla="*/ 0 h 21600"/>
                  <a:gd name="T6" fmla="*/ 0 60000 65536"/>
                  <a:gd name="T7" fmla="*/ 0 60000 65536"/>
                  <a:gd name="T8" fmla="*/ 0 60000 65536"/>
                </a:gdLst>
                <a:ahLst/>
                <a:cxnLst>
                  <a:cxn ang="T6">
                    <a:pos x="T0" y="T1"/>
                  </a:cxn>
                  <a:cxn ang="T7">
                    <a:pos x="T2" y="T3"/>
                  </a:cxn>
                  <a:cxn ang="T8">
                    <a:pos x="T4" y="T5"/>
                  </a:cxn>
                </a:cxnLst>
                <a:rect l="0" t="0" r="r" b="b"/>
                <a:pathLst>
                  <a:path w="21737" h="21600" fill="none" extrusionOk="0">
                    <a:moveTo>
                      <a:pt x="21737" y="0"/>
                    </a:moveTo>
                    <a:cubicBezTo>
                      <a:pt x="21737" y="11929"/>
                      <a:pt x="12066" y="21600"/>
                      <a:pt x="137" y="21600"/>
                    </a:cubicBezTo>
                    <a:cubicBezTo>
                      <a:pt x="91" y="21600"/>
                      <a:pt x="45" y="21599"/>
                      <a:pt x="0" y="21599"/>
                    </a:cubicBezTo>
                  </a:path>
                  <a:path w="21737" h="21600" stroke="0" extrusionOk="0">
                    <a:moveTo>
                      <a:pt x="21737" y="0"/>
                    </a:moveTo>
                    <a:cubicBezTo>
                      <a:pt x="21737" y="11929"/>
                      <a:pt x="12066" y="21600"/>
                      <a:pt x="137" y="21600"/>
                    </a:cubicBezTo>
                    <a:cubicBezTo>
                      <a:pt x="91" y="21600"/>
                      <a:pt x="45" y="21599"/>
                      <a:pt x="0" y="21599"/>
                    </a:cubicBezTo>
                    <a:lnTo>
                      <a:pt x="137" y="0"/>
                    </a:lnTo>
                    <a:lnTo>
                      <a:pt x="21737" y="0"/>
                    </a:lnTo>
                    <a:close/>
                  </a:path>
                </a:pathLst>
              </a:custGeom>
              <a:noFill/>
              <a:ln w="381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6" name="Arc 16"/>
              <p:cNvSpPr>
                <a:spLocks/>
              </p:cNvSpPr>
              <p:nvPr/>
            </p:nvSpPr>
            <p:spPr bwMode="auto">
              <a:xfrm>
                <a:off x="2242" y="1665"/>
                <a:ext cx="63" cy="160"/>
              </a:xfrm>
              <a:custGeom>
                <a:avLst/>
                <a:gdLst>
                  <a:gd name="T0" fmla="*/ 0 w 21600"/>
                  <a:gd name="T1" fmla="*/ 1 h 21597"/>
                  <a:gd name="T2" fmla="*/ 0 w 21600"/>
                  <a:gd name="T3" fmla="*/ 0 h 21597"/>
                  <a:gd name="T4" fmla="*/ 0 w 21600"/>
                  <a:gd name="T5" fmla="*/ 1 h 21597"/>
                  <a:gd name="T6" fmla="*/ 0 60000 65536"/>
                  <a:gd name="T7" fmla="*/ 0 60000 65536"/>
                  <a:gd name="T8" fmla="*/ 0 60000 65536"/>
                </a:gdLst>
                <a:ahLst/>
                <a:cxnLst>
                  <a:cxn ang="T6">
                    <a:pos x="T0" y="T1"/>
                  </a:cxn>
                  <a:cxn ang="T7">
                    <a:pos x="T2" y="T3"/>
                  </a:cxn>
                  <a:cxn ang="T8">
                    <a:pos x="T4" y="T5"/>
                  </a:cxn>
                </a:cxnLst>
                <a:rect l="0" t="0" r="r" b="b"/>
                <a:pathLst>
                  <a:path w="21600" h="21597" fill="none" extrusionOk="0">
                    <a:moveTo>
                      <a:pt x="0" y="21597"/>
                    </a:moveTo>
                    <a:cubicBezTo>
                      <a:pt x="0" y="9801"/>
                      <a:pt x="9462" y="187"/>
                      <a:pt x="21256" y="-1"/>
                    </a:cubicBezTo>
                  </a:path>
                  <a:path w="21600" h="21597" stroke="0" extrusionOk="0">
                    <a:moveTo>
                      <a:pt x="0" y="21597"/>
                    </a:moveTo>
                    <a:cubicBezTo>
                      <a:pt x="0" y="9801"/>
                      <a:pt x="9462" y="187"/>
                      <a:pt x="21256" y="-1"/>
                    </a:cubicBezTo>
                    <a:lnTo>
                      <a:pt x="21600" y="21597"/>
                    </a:lnTo>
                    <a:lnTo>
                      <a:pt x="0" y="21597"/>
                    </a:lnTo>
                    <a:close/>
                  </a:path>
                </a:pathLst>
              </a:custGeom>
              <a:noFill/>
              <a:ln w="38100" cap="rnd">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77" name="Rectangle 17"/>
              <p:cNvSpPr>
                <a:spLocks noChangeArrowheads="1"/>
              </p:cNvSpPr>
              <p:nvPr/>
            </p:nvSpPr>
            <p:spPr bwMode="auto">
              <a:xfrm>
                <a:off x="1834" y="2236"/>
                <a:ext cx="8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spcBef>
                    <a:spcPct val="0"/>
                  </a:spcBef>
                </a:pPr>
                <a:r>
                  <a:rPr lang="en-US" altLang="en-US" sz="1800" b="1">
                    <a:latin typeface="Arial" charset="0"/>
                  </a:rPr>
                  <a:t>input pulse</a:t>
                </a:r>
              </a:p>
            </p:txBody>
          </p:sp>
          <p:sp>
            <p:nvSpPr>
              <p:cNvPr id="19478" name="Rectangle 18"/>
              <p:cNvSpPr>
                <a:spLocks noChangeArrowheads="1"/>
              </p:cNvSpPr>
              <p:nvPr/>
            </p:nvSpPr>
            <p:spPr bwMode="auto">
              <a:xfrm>
                <a:off x="3249" y="2236"/>
                <a:ext cx="9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spcBef>
                    <a:spcPct val="0"/>
                  </a:spcBef>
                </a:pPr>
                <a:r>
                  <a:rPr lang="en-US" altLang="en-US" sz="1800" b="1">
                    <a:latin typeface="Arial" charset="0"/>
                  </a:rPr>
                  <a:t>output pulse</a:t>
                </a:r>
              </a:p>
            </p:txBody>
          </p:sp>
          <p:sp>
            <p:nvSpPr>
              <p:cNvPr id="19479" name="Rectangle 19"/>
              <p:cNvSpPr>
                <a:spLocks noChangeArrowheads="1"/>
              </p:cNvSpPr>
              <p:nvPr/>
            </p:nvSpPr>
            <p:spPr bwMode="auto">
              <a:xfrm>
                <a:off x="794" y="1898"/>
                <a:ext cx="1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spcBef>
                    <a:spcPct val="0"/>
                  </a:spcBef>
                </a:pPr>
                <a:r>
                  <a:rPr lang="en-US" altLang="en-US" sz="1800" b="1">
                    <a:latin typeface="Arial" charset="0"/>
                  </a:rPr>
                  <a:t>Digital Systems</a:t>
                </a:r>
                <a:endParaRPr lang="en-US" altLang="en-US" sz="1800" b="1">
                  <a:solidFill>
                    <a:schemeClr val="accent1"/>
                  </a:solidFill>
                  <a:latin typeface="Arial" charset="0"/>
                </a:endParaRPr>
              </a:p>
            </p:txBody>
          </p:sp>
          <p:sp>
            <p:nvSpPr>
              <p:cNvPr id="19480" name="Rectangle 20"/>
              <p:cNvSpPr>
                <a:spLocks noChangeArrowheads="1"/>
              </p:cNvSpPr>
              <p:nvPr/>
            </p:nvSpPr>
            <p:spPr bwMode="auto">
              <a:xfrm>
                <a:off x="4017" y="1900"/>
                <a:ext cx="124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spcBef>
                    <a:spcPct val="0"/>
                  </a:spcBef>
                </a:pPr>
                <a:r>
                  <a:rPr lang="en-US" altLang="en-US" sz="1800" b="1">
                    <a:latin typeface="Arial" charset="0"/>
                  </a:rPr>
                  <a:t>Pulse Spreading</a:t>
                </a:r>
                <a:endParaRPr lang="en-US" altLang="en-US" sz="1800" b="1">
                  <a:solidFill>
                    <a:schemeClr val="accent1"/>
                  </a:solidFill>
                  <a:latin typeface="Arial" charset="0"/>
                </a:endParaRPr>
              </a:p>
            </p:txBody>
          </p:sp>
        </p:grpSp>
        <p:grpSp>
          <p:nvGrpSpPr>
            <p:cNvPr id="19463" name="Group 21"/>
            <p:cNvGrpSpPr>
              <a:grpSpLocks/>
            </p:cNvGrpSpPr>
            <p:nvPr/>
          </p:nvGrpSpPr>
          <p:grpSpPr bwMode="auto">
            <a:xfrm>
              <a:off x="672" y="2496"/>
              <a:ext cx="4117" cy="836"/>
              <a:chOff x="837" y="2771"/>
              <a:chExt cx="4117" cy="836"/>
            </a:xfrm>
          </p:grpSpPr>
          <p:sp>
            <p:nvSpPr>
              <p:cNvPr id="19464" name="Freeform 22"/>
              <p:cNvSpPr>
                <a:spLocks/>
              </p:cNvSpPr>
              <p:nvPr/>
            </p:nvSpPr>
            <p:spPr bwMode="auto">
              <a:xfrm>
                <a:off x="1911" y="2817"/>
                <a:ext cx="707" cy="501"/>
              </a:xfrm>
              <a:custGeom>
                <a:avLst/>
                <a:gdLst>
                  <a:gd name="T0" fmla="*/ 0 w 707"/>
                  <a:gd name="T1" fmla="*/ 224 h 501"/>
                  <a:gd name="T2" fmla="*/ 10 w 707"/>
                  <a:gd name="T3" fmla="*/ 188 h 501"/>
                  <a:gd name="T4" fmla="*/ 28 w 707"/>
                  <a:gd name="T5" fmla="*/ 134 h 501"/>
                  <a:gd name="T6" fmla="*/ 48 w 707"/>
                  <a:gd name="T7" fmla="*/ 88 h 501"/>
                  <a:gd name="T8" fmla="*/ 76 w 707"/>
                  <a:gd name="T9" fmla="*/ 50 h 501"/>
                  <a:gd name="T10" fmla="*/ 112 w 707"/>
                  <a:gd name="T11" fmla="*/ 24 h 501"/>
                  <a:gd name="T12" fmla="*/ 144 w 707"/>
                  <a:gd name="T13" fmla="*/ 8 h 501"/>
                  <a:gd name="T14" fmla="*/ 176 w 707"/>
                  <a:gd name="T15" fmla="*/ 0 h 501"/>
                  <a:gd name="T16" fmla="*/ 208 w 707"/>
                  <a:gd name="T17" fmla="*/ 4 h 501"/>
                  <a:gd name="T18" fmla="*/ 256 w 707"/>
                  <a:gd name="T19" fmla="*/ 24 h 501"/>
                  <a:gd name="T20" fmla="*/ 292 w 707"/>
                  <a:gd name="T21" fmla="*/ 60 h 501"/>
                  <a:gd name="T22" fmla="*/ 316 w 707"/>
                  <a:gd name="T23" fmla="*/ 104 h 501"/>
                  <a:gd name="T24" fmla="*/ 334 w 707"/>
                  <a:gd name="T25" fmla="*/ 146 h 501"/>
                  <a:gd name="T26" fmla="*/ 346 w 707"/>
                  <a:gd name="T27" fmla="*/ 194 h 501"/>
                  <a:gd name="T28" fmla="*/ 352 w 707"/>
                  <a:gd name="T29" fmla="*/ 230 h 501"/>
                  <a:gd name="T30" fmla="*/ 358 w 707"/>
                  <a:gd name="T31" fmla="*/ 272 h 501"/>
                  <a:gd name="T32" fmla="*/ 364 w 707"/>
                  <a:gd name="T33" fmla="*/ 326 h 501"/>
                  <a:gd name="T34" fmla="*/ 376 w 707"/>
                  <a:gd name="T35" fmla="*/ 380 h 501"/>
                  <a:gd name="T36" fmla="*/ 404 w 707"/>
                  <a:gd name="T37" fmla="*/ 432 h 501"/>
                  <a:gd name="T38" fmla="*/ 436 w 707"/>
                  <a:gd name="T39" fmla="*/ 464 h 501"/>
                  <a:gd name="T40" fmla="*/ 466 w 707"/>
                  <a:gd name="T41" fmla="*/ 482 h 501"/>
                  <a:gd name="T42" fmla="*/ 496 w 707"/>
                  <a:gd name="T43" fmla="*/ 496 h 501"/>
                  <a:gd name="T44" fmla="*/ 532 w 707"/>
                  <a:gd name="T45" fmla="*/ 500 h 501"/>
                  <a:gd name="T46" fmla="*/ 574 w 707"/>
                  <a:gd name="T47" fmla="*/ 488 h 501"/>
                  <a:gd name="T48" fmla="*/ 610 w 707"/>
                  <a:gd name="T49" fmla="*/ 464 h 501"/>
                  <a:gd name="T50" fmla="*/ 646 w 707"/>
                  <a:gd name="T51" fmla="*/ 428 h 501"/>
                  <a:gd name="T52" fmla="*/ 668 w 707"/>
                  <a:gd name="T53" fmla="*/ 388 h 501"/>
                  <a:gd name="T54" fmla="*/ 692 w 707"/>
                  <a:gd name="T55" fmla="*/ 340 h 501"/>
                  <a:gd name="T56" fmla="*/ 700 w 707"/>
                  <a:gd name="T57" fmla="*/ 296 h 501"/>
                  <a:gd name="T58" fmla="*/ 706 w 707"/>
                  <a:gd name="T59" fmla="*/ 254 h 5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07" h="501">
                    <a:moveTo>
                      <a:pt x="0" y="224"/>
                    </a:moveTo>
                    <a:lnTo>
                      <a:pt x="10" y="188"/>
                    </a:lnTo>
                    <a:lnTo>
                      <a:pt x="28" y="134"/>
                    </a:lnTo>
                    <a:lnTo>
                      <a:pt x="48" y="88"/>
                    </a:lnTo>
                    <a:lnTo>
                      <a:pt x="76" y="50"/>
                    </a:lnTo>
                    <a:lnTo>
                      <a:pt x="112" y="24"/>
                    </a:lnTo>
                    <a:lnTo>
                      <a:pt x="144" y="8"/>
                    </a:lnTo>
                    <a:lnTo>
                      <a:pt x="176" y="0"/>
                    </a:lnTo>
                    <a:lnTo>
                      <a:pt x="208" y="4"/>
                    </a:lnTo>
                    <a:lnTo>
                      <a:pt x="256" y="24"/>
                    </a:lnTo>
                    <a:lnTo>
                      <a:pt x="292" y="60"/>
                    </a:lnTo>
                    <a:lnTo>
                      <a:pt x="316" y="104"/>
                    </a:lnTo>
                    <a:lnTo>
                      <a:pt x="334" y="146"/>
                    </a:lnTo>
                    <a:lnTo>
                      <a:pt x="346" y="194"/>
                    </a:lnTo>
                    <a:lnTo>
                      <a:pt x="352" y="230"/>
                    </a:lnTo>
                    <a:lnTo>
                      <a:pt x="358" y="272"/>
                    </a:lnTo>
                    <a:lnTo>
                      <a:pt x="364" y="326"/>
                    </a:lnTo>
                    <a:lnTo>
                      <a:pt x="376" y="380"/>
                    </a:lnTo>
                    <a:lnTo>
                      <a:pt x="404" y="432"/>
                    </a:lnTo>
                    <a:lnTo>
                      <a:pt x="436" y="464"/>
                    </a:lnTo>
                    <a:lnTo>
                      <a:pt x="466" y="482"/>
                    </a:lnTo>
                    <a:lnTo>
                      <a:pt x="496" y="496"/>
                    </a:lnTo>
                    <a:lnTo>
                      <a:pt x="532" y="500"/>
                    </a:lnTo>
                    <a:lnTo>
                      <a:pt x="574" y="488"/>
                    </a:lnTo>
                    <a:lnTo>
                      <a:pt x="610" y="464"/>
                    </a:lnTo>
                    <a:lnTo>
                      <a:pt x="646" y="428"/>
                    </a:lnTo>
                    <a:lnTo>
                      <a:pt x="668" y="388"/>
                    </a:lnTo>
                    <a:lnTo>
                      <a:pt x="692" y="340"/>
                    </a:lnTo>
                    <a:lnTo>
                      <a:pt x="700" y="296"/>
                    </a:lnTo>
                    <a:lnTo>
                      <a:pt x="706" y="254"/>
                    </a:lnTo>
                  </a:path>
                </a:pathLst>
              </a:custGeom>
              <a:noFill/>
              <a:ln w="381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65" name="AutoShape 23"/>
              <p:cNvSpPr>
                <a:spLocks noChangeArrowheads="1"/>
              </p:cNvSpPr>
              <p:nvPr/>
            </p:nvSpPr>
            <p:spPr bwMode="auto">
              <a:xfrm>
                <a:off x="2748" y="2916"/>
                <a:ext cx="530" cy="112"/>
              </a:xfrm>
              <a:prstGeom prst="rightArrow">
                <a:avLst>
                  <a:gd name="adj1" fmla="val 50000"/>
                  <a:gd name="adj2" fmla="val 236629"/>
                </a:avLst>
              </a:prstGeom>
              <a:solidFill>
                <a:srgbClr val="8CF4E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19466" name="Rectangle 24"/>
              <p:cNvSpPr>
                <a:spLocks noChangeArrowheads="1"/>
              </p:cNvSpPr>
              <p:nvPr/>
            </p:nvSpPr>
            <p:spPr bwMode="auto">
              <a:xfrm>
                <a:off x="1702" y="3376"/>
                <a:ext cx="11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spcBef>
                    <a:spcPct val="0"/>
                  </a:spcBef>
                </a:pPr>
                <a:r>
                  <a:rPr lang="en-US" altLang="en-US" sz="1800" b="1">
                    <a:latin typeface="Arial" charset="0"/>
                  </a:rPr>
                  <a:t>input sinusoid</a:t>
                </a:r>
                <a:endParaRPr lang="en-US" altLang="en-US" sz="1800" b="1">
                  <a:solidFill>
                    <a:schemeClr val="accent1"/>
                  </a:solidFill>
                  <a:latin typeface="Arial" charset="0"/>
                </a:endParaRPr>
              </a:p>
            </p:txBody>
          </p:sp>
          <p:sp>
            <p:nvSpPr>
              <p:cNvPr id="19467" name="Rectangle 25"/>
              <p:cNvSpPr>
                <a:spLocks noChangeArrowheads="1"/>
              </p:cNvSpPr>
              <p:nvPr/>
            </p:nvSpPr>
            <p:spPr bwMode="auto">
              <a:xfrm>
                <a:off x="3141" y="3364"/>
                <a:ext cx="1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spcBef>
                    <a:spcPct val="0"/>
                  </a:spcBef>
                </a:pPr>
                <a:r>
                  <a:rPr lang="en-US" altLang="en-US" sz="1800" b="1">
                    <a:latin typeface="Arial" charset="0"/>
                  </a:rPr>
                  <a:t>output sinusoid</a:t>
                </a:r>
              </a:p>
            </p:txBody>
          </p:sp>
          <p:sp>
            <p:nvSpPr>
              <p:cNvPr id="19468" name="Rectangle 26"/>
              <p:cNvSpPr>
                <a:spLocks noChangeArrowheads="1"/>
              </p:cNvSpPr>
              <p:nvPr/>
            </p:nvSpPr>
            <p:spPr bwMode="auto">
              <a:xfrm>
                <a:off x="837" y="2918"/>
                <a:ext cx="9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spcBef>
                    <a:spcPct val="0"/>
                  </a:spcBef>
                </a:pPr>
                <a:r>
                  <a:rPr lang="en-US" altLang="en-US" sz="1800" b="1">
                    <a:latin typeface="Arial" charset="0"/>
                  </a:rPr>
                  <a:t>Analog AM </a:t>
                </a:r>
              </a:p>
              <a:p>
                <a:pPr algn="ctr">
                  <a:spcBef>
                    <a:spcPct val="0"/>
                  </a:spcBef>
                </a:pPr>
                <a:r>
                  <a:rPr lang="en-US" altLang="en-US" sz="1800" b="1">
                    <a:latin typeface="Arial" charset="0"/>
                  </a:rPr>
                  <a:t>Systems</a:t>
                </a:r>
                <a:endParaRPr lang="en-US" altLang="en-US" sz="1800" b="1">
                  <a:solidFill>
                    <a:schemeClr val="accent1"/>
                  </a:solidFill>
                  <a:latin typeface="Arial" charset="0"/>
                </a:endParaRPr>
              </a:p>
            </p:txBody>
          </p:sp>
          <p:sp>
            <p:nvSpPr>
              <p:cNvPr id="19469" name="Rectangle 27"/>
              <p:cNvSpPr>
                <a:spLocks noChangeArrowheads="1"/>
              </p:cNvSpPr>
              <p:nvPr/>
            </p:nvSpPr>
            <p:spPr bwMode="auto">
              <a:xfrm>
                <a:off x="4158" y="2920"/>
                <a:ext cx="7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spcBef>
                    <a:spcPct val="0"/>
                  </a:spcBef>
                </a:pPr>
                <a:r>
                  <a:rPr lang="en-US" altLang="en-US" sz="1800" b="1">
                    <a:latin typeface="Arial" charset="0"/>
                  </a:rPr>
                  <a:t>Distortion</a:t>
                </a:r>
              </a:p>
            </p:txBody>
          </p:sp>
          <p:sp>
            <p:nvSpPr>
              <p:cNvPr id="19470" name="Freeform 28"/>
              <p:cNvSpPr>
                <a:spLocks/>
              </p:cNvSpPr>
              <p:nvPr/>
            </p:nvSpPr>
            <p:spPr bwMode="auto">
              <a:xfrm>
                <a:off x="3400" y="2771"/>
                <a:ext cx="697" cy="481"/>
              </a:xfrm>
              <a:custGeom>
                <a:avLst/>
                <a:gdLst>
                  <a:gd name="T0" fmla="*/ 0 w 697"/>
                  <a:gd name="T1" fmla="*/ 222 h 481"/>
                  <a:gd name="T2" fmla="*/ 18 w 697"/>
                  <a:gd name="T3" fmla="*/ 177 h 481"/>
                  <a:gd name="T4" fmla="*/ 42 w 697"/>
                  <a:gd name="T5" fmla="*/ 135 h 481"/>
                  <a:gd name="T6" fmla="*/ 66 w 697"/>
                  <a:gd name="T7" fmla="*/ 99 h 481"/>
                  <a:gd name="T8" fmla="*/ 93 w 697"/>
                  <a:gd name="T9" fmla="*/ 69 h 481"/>
                  <a:gd name="T10" fmla="*/ 120 w 697"/>
                  <a:gd name="T11" fmla="*/ 42 h 481"/>
                  <a:gd name="T12" fmla="*/ 153 w 697"/>
                  <a:gd name="T13" fmla="*/ 18 h 481"/>
                  <a:gd name="T14" fmla="*/ 192 w 697"/>
                  <a:gd name="T15" fmla="*/ 3 h 481"/>
                  <a:gd name="T16" fmla="*/ 231 w 697"/>
                  <a:gd name="T17" fmla="*/ 0 h 481"/>
                  <a:gd name="T18" fmla="*/ 267 w 697"/>
                  <a:gd name="T19" fmla="*/ 15 h 481"/>
                  <a:gd name="T20" fmla="*/ 300 w 697"/>
                  <a:gd name="T21" fmla="*/ 54 h 481"/>
                  <a:gd name="T22" fmla="*/ 324 w 697"/>
                  <a:gd name="T23" fmla="*/ 105 h 481"/>
                  <a:gd name="T24" fmla="*/ 333 w 697"/>
                  <a:gd name="T25" fmla="*/ 135 h 481"/>
                  <a:gd name="T26" fmla="*/ 347 w 697"/>
                  <a:gd name="T27" fmla="*/ 194 h 481"/>
                  <a:gd name="T28" fmla="*/ 355 w 697"/>
                  <a:gd name="T29" fmla="*/ 234 h 481"/>
                  <a:gd name="T30" fmla="*/ 371 w 697"/>
                  <a:gd name="T31" fmla="*/ 278 h 481"/>
                  <a:gd name="T32" fmla="*/ 384 w 697"/>
                  <a:gd name="T33" fmla="*/ 315 h 481"/>
                  <a:gd name="T34" fmla="*/ 408 w 697"/>
                  <a:gd name="T35" fmla="*/ 366 h 481"/>
                  <a:gd name="T36" fmla="*/ 431 w 697"/>
                  <a:gd name="T37" fmla="*/ 406 h 481"/>
                  <a:gd name="T38" fmla="*/ 463 w 697"/>
                  <a:gd name="T39" fmla="*/ 442 h 481"/>
                  <a:gd name="T40" fmla="*/ 495 w 697"/>
                  <a:gd name="T41" fmla="*/ 462 h 481"/>
                  <a:gd name="T42" fmla="*/ 519 w 697"/>
                  <a:gd name="T43" fmla="*/ 474 h 481"/>
                  <a:gd name="T44" fmla="*/ 549 w 697"/>
                  <a:gd name="T45" fmla="*/ 480 h 481"/>
                  <a:gd name="T46" fmla="*/ 579 w 697"/>
                  <a:gd name="T47" fmla="*/ 477 h 481"/>
                  <a:gd name="T48" fmla="*/ 618 w 697"/>
                  <a:gd name="T49" fmla="*/ 459 h 481"/>
                  <a:gd name="T50" fmla="*/ 651 w 697"/>
                  <a:gd name="T51" fmla="*/ 430 h 481"/>
                  <a:gd name="T52" fmla="*/ 672 w 697"/>
                  <a:gd name="T53" fmla="*/ 375 h 481"/>
                  <a:gd name="T54" fmla="*/ 684 w 697"/>
                  <a:gd name="T55" fmla="*/ 324 h 481"/>
                  <a:gd name="T56" fmla="*/ 690 w 697"/>
                  <a:gd name="T57" fmla="*/ 282 h 481"/>
                  <a:gd name="T58" fmla="*/ 696 w 697"/>
                  <a:gd name="T59" fmla="*/ 246 h 48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97" h="481">
                    <a:moveTo>
                      <a:pt x="0" y="222"/>
                    </a:moveTo>
                    <a:lnTo>
                      <a:pt x="18" y="177"/>
                    </a:lnTo>
                    <a:lnTo>
                      <a:pt x="42" y="135"/>
                    </a:lnTo>
                    <a:lnTo>
                      <a:pt x="66" y="99"/>
                    </a:lnTo>
                    <a:lnTo>
                      <a:pt x="93" y="69"/>
                    </a:lnTo>
                    <a:lnTo>
                      <a:pt x="120" y="42"/>
                    </a:lnTo>
                    <a:lnTo>
                      <a:pt x="153" y="18"/>
                    </a:lnTo>
                    <a:lnTo>
                      <a:pt x="192" y="3"/>
                    </a:lnTo>
                    <a:lnTo>
                      <a:pt x="231" y="0"/>
                    </a:lnTo>
                    <a:lnTo>
                      <a:pt x="267" y="15"/>
                    </a:lnTo>
                    <a:lnTo>
                      <a:pt x="300" y="54"/>
                    </a:lnTo>
                    <a:lnTo>
                      <a:pt x="324" y="105"/>
                    </a:lnTo>
                    <a:lnTo>
                      <a:pt x="333" y="135"/>
                    </a:lnTo>
                    <a:lnTo>
                      <a:pt x="347" y="194"/>
                    </a:lnTo>
                    <a:lnTo>
                      <a:pt x="355" y="234"/>
                    </a:lnTo>
                    <a:lnTo>
                      <a:pt x="371" y="278"/>
                    </a:lnTo>
                    <a:lnTo>
                      <a:pt x="384" y="315"/>
                    </a:lnTo>
                    <a:lnTo>
                      <a:pt x="408" y="366"/>
                    </a:lnTo>
                    <a:lnTo>
                      <a:pt x="431" y="406"/>
                    </a:lnTo>
                    <a:lnTo>
                      <a:pt x="463" y="442"/>
                    </a:lnTo>
                    <a:lnTo>
                      <a:pt x="495" y="462"/>
                    </a:lnTo>
                    <a:lnTo>
                      <a:pt x="519" y="474"/>
                    </a:lnTo>
                    <a:lnTo>
                      <a:pt x="549" y="480"/>
                    </a:lnTo>
                    <a:lnTo>
                      <a:pt x="579" y="477"/>
                    </a:lnTo>
                    <a:lnTo>
                      <a:pt x="618" y="459"/>
                    </a:lnTo>
                    <a:lnTo>
                      <a:pt x="651" y="430"/>
                    </a:lnTo>
                    <a:lnTo>
                      <a:pt x="672" y="375"/>
                    </a:lnTo>
                    <a:lnTo>
                      <a:pt x="684" y="324"/>
                    </a:lnTo>
                    <a:lnTo>
                      <a:pt x="690" y="282"/>
                    </a:lnTo>
                    <a:lnTo>
                      <a:pt x="696" y="246"/>
                    </a:lnTo>
                  </a:path>
                </a:pathLst>
              </a:custGeom>
              <a:noFill/>
              <a:ln w="38100" cap="rnd" cmpd="sng">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9461" name="Text Box 29"/>
          <p:cNvSpPr txBox="1">
            <a:spLocks noChangeArrowheads="1"/>
          </p:cNvSpPr>
          <p:nvPr/>
        </p:nvSpPr>
        <p:spPr bwMode="auto">
          <a:xfrm>
            <a:off x="1957915" y="985846"/>
            <a:ext cx="808990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spcBef>
                <a:spcPct val="0"/>
              </a:spcBef>
              <a:buFontTx/>
              <a:buChar char="•"/>
            </a:pPr>
            <a:r>
              <a:rPr lang="en-US" altLang="en-US" dirty="0">
                <a:latin typeface="Arial" charset="0"/>
              </a:rPr>
              <a:t> Components of light travel at different speeds in the fiber</a:t>
            </a:r>
            <a:br>
              <a:rPr lang="en-US" altLang="en-US" dirty="0">
                <a:latin typeface="Arial" charset="0"/>
              </a:rPr>
            </a:br>
            <a:endParaRPr lang="en-US" altLang="en-US" dirty="0">
              <a:latin typeface="Arial" charset="0"/>
            </a:endParaRPr>
          </a:p>
          <a:p>
            <a:pPr>
              <a:spcBef>
                <a:spcPct val="0"/>
              </a:spcBef>
              <a:buFontTx/>
              <a:buChar char="•"/>
            </a:pPr>
            <a:r>
              <a:rPr lang="en-US" altLang="en-US" dirty="0">
                <a:latin typeface="Arial" charset="0"/>
              </a:rPr>
              <a:t> Causes signal distortion</a:t>
            </a:r>
          </a:p>
        </p:txBody>
      </p:sp>
    </p:spTree>
    <p:extLst>
      <p:ext uri="{BB962C8B-B14F-4D97-AF65-F5344CB8AC3E}">
        <p14:creationId xmlns:p14="http://schemas.microsoft.com/office/powerpoint/2010/main" val="259282370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71488" y="239711"/>
            <a:ext cx="7848600" cy="827090"/>
          </a:xfrm>
        </p:spPr>
        <p:txBody>
          <a:bodyPr>
            <a:normAutofit/>
          </a:bodyPr>
          <a:lstStyle/>
          <a:p>
            <a:pPr eaLnBrk="1" hangingPunct="1"/>
            <a:r>
              <a:rPr lang="en-US" altLang="en-US" sz="2800" dirty="0"/>
              <a:t>Chromatic Dispersion</a:t>
            </a:r>
          </a:p>
        </p:txBody>
      </p:sp>
      <p:grpSp>
        <p:nvGrpSpPr>
          <p:cNvPr id="22531" name="Group 3"/>
          <p:cNvGrpSpPr>
            <a:grpSpLocks/>
          </p:cNvGrpSpPr>
          <p:nvPr/>
        </p:nvGrpSpPr>
        <p:grpSpPr bwMode="auto">
          <a:xfrm>
            <a:off x="4229100" y="1189037"/>
            <a:ext cx="5715000" cy="3382963"/>
            <a:chOff x="1632" y="1056"/>
            <a:chExt cx="3600" cy="2131"/>
          </a:xfrm>
        </p:grpSpPr>
        <p:sp>
          <p:nvSpPr>
            <p:cNvPr id="22540" name="Freeform 4"/>
            <p:cNvSpPr>
              <a:spLocks/>
            </p:cNvSpPr>
            <p:nvPr/>
          </p:nvSpPr>
          <p:spPr bwMode="auto">
            <a:xfrm>
              <a:off x="1632" y="1344"/>
              <a:ext cx="729" cy="787"/>
            </a:xfrm>
            <a:custGeom>
              <a:avLst/>
              <a:gdLst>
                <a:gd name="T0" fmla="*/ 0 w 2186"/>
                <a:gd name="T1" fmla="*/ 156 h 1351"/>
                <a:gd name="T2" fmla="*/ 2 w 2186"/>
                <a:gd name="T3" fmla="*/ 153 h 1351"/>
                <a:gd name="T4" fmla="*/ 4 w 2186"/>
                <a:gd name="T5" fmla="*/ 147 h 1351"/>
                <a:gd name="T6" fmla="*/ 6 w 2186"/>
                <a:gd name="T7" fmla="*/ 139 h 1351"/>
                <a:gd name="T8" fmla="*/ 7 w 2186"/>
                <a:gd name="T9" fmla="*/ 129 h 1351"/>
                <a:gd name="T10" fmla="*/ 8 w 2186"/>
                <a:gd name="T11" fmla="*/ 111 h 1351"/>
                <a:gd name="T12" fmla="*/ 10 w 2186"/>
                <a:gd name="T13" fmla="*/ 58 h 1351"/>
                <a:gd name="T14" fmla="*/ 11 w 2186"/>
                <a:gd name="T15" fmla="*/ 27 h 1351"/>
                <a:gd name="T16" fmla="*/ 12 w 2186"/>
                <a:gd name="T17" fmla="*/ 9 h 1351"/>
                <a:gd name="T18" fmla="*/ 13 w 2186"/>
                <a:gd name="T19" fmla="*/ 1 h 1351"/>
                <a:gd name="T20" fmla="*/ 13 w 2186"/>
                <a:gd name="T21" fmla="*/ 0 h 1351"/>
                <a:gd name="T22" fmla="*/ 14 w 2186"/>
                <a:gd name="T23" fmla="*/ 1 h 1351"/>
                <a:gd name="T24" fmla="*/ 14 w 2186"/>
                <a:gd name="T25" fmla="*/ 5 h 1351"/>
                <a:gd name="T26" fmla="*/ 15 w 2186"/>
                <a:gd name="T27" fmla="*/ 16 h 1351"/>
                <a:gd name="T28" fmla="*/ 16 w 2186"/>
                <a:gd name="T29" fmla="*/ 33 h 1351"/>
                <a:gd name="T30" fmla="*/ 17 w 2186"/>
                <a:gd name="T31" fmla="*/ 58 h 1351"/>
                <a:gd name="T32" fmla="*/ 18 w 2186"/>
                <a:gd name="T33" fmla="*/ 88 h 1351"/>
                <a:gd name="T34" fmla="*/ 19 w 2186"/>
                <a:gd name="T35" fmla="*/ 112 h 1351"/>
                <a:gd name="T36" fmla="*/ 21 w 2186"/>
                <a:gd name="T37" fmla="*/ 139 h 1351"/>
                <a:gd name="T38" fmla="*/ 24 w 2186"/>
                <a:gd name="T39" fmla="*/ 151 h 1351"/>
                <a:gd name="T40" fmla="*/ 27 w 2186"/>
                <a:gd name="T41" fmla="*/ 156 h 1351"/>
                <a:gd name="T42" fmla="*/ 14 w 2186"/>
                <a:gd name="T43" fmla="*/ 149 h 1351"/>
                <a:gd name="T44" fmla="*/ 12 w 2186"/>
                <a:gd name="T45" fmla="*/ 149 h 1351"/>
                <a:gd name="T46" fmla="*/ 11 w 2186"/>
                <a:gd name="T47" fmla="*/ 149 h 1351"/>
                <a:gd name="T48" fmla="*/ 10 w 2186"/>
                <a:gd name="T49" fmla="*/ 149 h 1351"/>
                <a:gd name="T50" fmla="*/ 6 w 2186"/>
                <a:gd name="T51" fmla="*/ 151 h 1351"/>
                <a:gd name="T52" fmla="*/ 0 w 2186"/>
                <a:gd name="T53" fmla="*/ 156 h 13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86"/>
                <a:gd name="T82" fmla="*/ 0 h 1351"/>
                <a:gd name="T83" fmla="*/ 2186 w 2186"/>
                <a:gd name="T84" fmla="*/ 1351 h 13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86" h="1351">
                  <a:moveTo>
                    <a:pt x="0" y="1351"/>
                  </a:moveTo>
                  <a:lnTo>
                    <a:pt x="177" y="1326"/>
                  </a:lnTo>
                  <a:lnTo>
                    <a:pt x="339" y="1283"/>
                  </a:lnTo>
                  <a:lnTo>
                    <a:pt x="494" y="1203"/>
                  </a:lnTo>
                  <a:lnTo>
                    <a:pt x="568" y="1119"/>
                  </a:lnTo>
                  <a:lnTo>
                    <a:pt x="654" y="965"/>
                  </a:lnTo>
                  <a:lnTo>
                    <a:pt x="799" y="503"/>
                  </a:lnTo>
                  <a:lnTo>
                    <a:pt x="867" y="231"/>
                  </a:lnTo>
                  <a:lnTo>
                    <a:pt x="944" y="74"/>
                  </a:lnTo>
                  <a:lnTo>
                    <a:pt x="1024" y="7"/>
                  </a:lnTo>
                  <a:lnTo>
                    <a:pt x="1062" y="0"/>
                  </a:lnTo>
                  <a:lnTo>
                    <a:pt x="1101" y="5"/>
                  </a:lnTo>
                  <a:lnTo>
                    <a:pt x="1161" y="43"/>
                  </a:lnTo>
                  <a:lnTo>
                    <a:pt x="1239" y="137"/>
                  </a:lnTo>
                  <a:lnTo>
                    <a:pt x="1316" y="287"/>
                  </a:lnTo>
                  <a:lnTo>
                    <a:pt x="1379" y="503"/>
                  </a:lnTo>
                  <a:lnTo>
                    <a:pt x="1450" y="763"/>
                  </a:lnTo>
                  <a:lnTo>
                    <a:pt x="1542" y="974"/>
                  </a:lnTo>
                  <a:lnTo>
                    <a:pt x="1705" y="1203"/>
                  </a:lnTo>
                  <a:lnTo>
                    <a:pt x="1950" y="1319"/>
                  </a:lnTo>
                  <a:lnTo>
                    <a:pt x="2186" y="1351"/>
                  </a:lnTo>
                  <a:lnTo>
                    <a:pt x="1094" y="1297"/>
                  </a:lnTo>
                  <a:lnTo>
                    <a:pt x="940" y="1297"/>
                  </a:lnTo>
                  <a:lnTo>
                    <a:pt x="863" y="1297"/>
                  </a:lnTo>
                  <a:lnTo>
                    <a:pt x="785" y="1298"/>
                  </a:lnTo>
                  <a:lnTo>
                    <a:pt x="490" y="1310"/>
                  </a:lnTo>
                  <a:lnTo>
                    <a:pt x="0" y="1351"/>
                  </a:lnTo>
                  <a:close/>
                </a:path>
              </a:pathLst>
            </a:custGeom>
            <a:solidFill>
              <a:srgbClr val="FFFF00"/>
            </a:solidFill>
            <a:ln w="8001">
              <a:solidFill>
                <a:srgbClr val="000000"/>
              </a:solidFill>
              <a:prstDash val="solid"/>
              <a:round/>
              <a:headEnd/>
              <a:tailEnd/>
            </a:ln>
          </p:spPr>
          <p:txBody>
            <a:bodyPr/>
            <a:lstStyle/>
            <a:p>
              <a:endParaRPr lang="en-US"/>
            </a:p>
          </p:txBody>
        </p:sp>
        <p:sp>
          <p:nvSpPr>
            <p:cNvPr id="22541" name="Freeform 5"/>
            <p:cNvSpPr>
              <a:spLocks/>
            </p:cNvSpPr>
            <p:nvPr/>
          </p:nvSpPr>
          <p:spPr bwMode="auto">
            <a:xfrm>
              <a:off x="1632" y="2400"/>
              <a:ext cx="729" cy="787"/>
            </a:xfrm>
            <a:custGeom>
              <a:avLst/>
              <a:gdLst>
                <a:gd name="T0" fmla="*/ 0 w 2186"/>
                <a:gd name="T1" fmla="*/ 156 h 1351"/>
                <a:gd name="T2" fmla="*/ 2 w 2186"/>
                <a:gd name="T3" fmla="*/ 153 h 1351"/>
                <a:gd name="T4" fmla="*/ 4 w 2186"/>
                <a:gd name="T5" fmla="*/ 147 h 1351"/>
                <a:gd name="T6" fmla="*/ 6 w 2186"/>
                <a:gd name="T7" fmla="*/ 139 h 1351"/>
                <a:gd name="T8" fmla="*/ 7 w 2186"/>
                <a:gd name="T9" fmla="*/ 129 h 1351"/>
                <a:gd name="T10" fmla="*/ 8 w 2186"/>
                <a:gd name="T11" fmla="*/ 111 h 1351"/>
                <a:gd name="T12" fmla="*/ 10 w 2186"/>
                <a:gd name="T13" fmla="*/ 58 h 1351"/>
                <a:gd name="T14" fmla="*/ 11 w 2186"/>
                <a:gd name="T15" fmla="*/ 27 h 1351"/>
                <a:gd name="T16" fmla="*/ 12 w 2186"/>
                <a:gd name="T17" fmla="*/ 9 h 1351"/>
                <a:gd name="T18" fmla="*/ 13 w 2186"/>
                <a:gd name="T19" fmla="*/ 1 h 1351"/>
                <a:gd name="T20" fmla="*/ 13 w 2186"/>
                <a:gd name="T21" fmla="*/ 0 h 1351"/>
                <a:gd name="T22" fmla="*/ 14 w 2186"/>
                <a:gd name="T23" fmla="*/ 1 h 1351"/>
                <a:gd name="T24" fmla="*/ 14 w 2186"/>
                <a:gd name="T25" fmla="*/ 5 h 1351"/>
                <a:gd name="T26" fmla="*/ 15 w 2186"/>
                <a:gd name="T27" fmla="*/ 16 h 1351"/>
                <a:gd name="T28" fmla="*/ 16 w 2186"/>
                <a:gd name="T29" fmla="*/ 33 h 1351"/>
                <a:gd name="T30" fmla="*/ 17 w 2186"/>
                <a:gd name="T31" fmla="*/ 58 h 1351"/>
                <a:gd name="T32" fmla="*/ 18 w 2186"/>
                <a:gd name="T33" fmla="*/ 88 h 1351"/>
                <a:gd name="T34" fmla="*/ 19 w 2186"/>
                <a:gd name="T35" fmla="*/ 112 h 1351"/>
                <a:gd name="T36" fmla="*/ 21 w 2186"/>
                <a:gd name="T37" fmla="*/ 139 h 1351"/>
                <a:gd name="T38" fmla="*/ 24 w 2186"/>
                <a:gd name="T39" fmla="*/ 151 h 1351"/>
                <a:gd name="T40" fmla="*/ 27 w 2186"/>
                <a:gd name="T41" fmla="*/ 156 h 1351"/>
                <a:gd name="T42" fmla="*/ 14 w 2186"/>
                <a:gd name="T43" fmla="*/ 149 h 1351"/>
                <a:gd name="T44" fmla="*/ 12 w 2186"/>
                <a:gd name="T45" fmla="*/ 149 h 1351"/>
                <a:gd name="T46" fmla="*/ 11 w 2186"/>
                <a:gd name="T47" fmla="*/ 149 h 1351"/>
                <a:gd name="T48" fmla="*/ 10 w 2186"/>
                <a:gd name="T49" fmla="*/ 149 h 1351"/>
                <a:gd name="T50" fmla="*/ 6 w 2186"/>
                <a:gd name="T51" fmla="*/ 151 h 1351"/>
                <a:gd name="T52" fmla="*/ 0 w 2186"/>
                <a:gd name="T53" fmla="*/ 156 h 13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86"/>
                <a:gd name="T82" fmla="*/ 0 h 1351"/>
                <a:gd name="T83" fmla="*/ 2186 w 2186"/>
                <a:gd name="T84" fmla="*/ 1351 h 13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86" h="1351">
                  <a:moveTo>
                    <a:pt x="0" y="1351"/>
                  </a:moveTo>
                  <a:lnTo>
                    <a:pt x="177" y="1326"/>
                  </a:lnTo>
                  <a:lnTo>
                    <a:pt x="339" y="1283"/>
                  </a:lnTo>
                  <a:lnTo>
                    <a:pt x="494" y="1203"/>
                  </a:lnTo>
                  <a:lnTo>
                    <a:pt x="568" y="1119"/>
                  </a:lnTo>
                  <a:lnTo>
                    <a:pt x="654" y="965"/>
                  </a:lnTo>
                  <a:lnTo>
                    <a:pt x="799" y="503"/>
                  </a:lnTo>
                  <a:lnTo>
                    <a:pt x="867" y="231"/>
                  </a:lnTo>
                  <a:lnTo>
                    <a:pt x="944" y="74"/>
                  </a:lnTo>
                  <a:lnTo>
                    <a:pt x="1024" y="7"/>
                  </a:lnTo>
                  <a:lnTo>
                    <a:pt x="1062" y="0"/>
                  </a:lnTo>
                  <a:lnTo>
                    <a:pt x="1101" y="5"/>
                  </a:lnTo>
                  <a:lnTo>
                    <a:pt x="1161" y="43"/>
                  </a:lnTo>
                  <a:lnTo>
                    <a:pt x="1239" y="137"/>
                  </a:lnTo>
                  <a:lnTo>
                    <a:pt x="1316" y="287"/>
                  </a:lnTo>
                  <a:lnTo>
                    <a:pt x="1379" y="503"/>
                  </a:lnTo>
                  <a:lnTo>
                    <a:pt x="1450" y="763"/>
                  </a:lnTo>
                  <a:lnTo>
                    <a:pt x="1542" y="974"/>
                  </a:lnTo>
                  <a:lnTo>
                    <a:pt x="1705" y="1203"/>
                  </a:lnTo>
                  <a:lnTo>
                    <a:pt x="1950" y="1319"/>
                  </a:lnTo>
                  <a:lnTo>
                    <a:pt x="2186" y="1351"/>
                  </a:lnTo>
                  <a:lnTo>
                    <a:pt x="1094" y="1297"/>
                  </a:lnTo>
                  <a:lnTo>
                    <a:pt x="940" y="1297"/>
                  </a:lnTo>
                  <a:lnTo>
                    <a:pt x="863" y="1297"/>
                  </a:lnTo>
                  <a:lnTo>
                    <a:pt x="785" y="1298"/>
                  </a:lnTo>
                  <a:lnTo>
                    <a:pt x="490" y="1310"/>
                  </a:lnTo>
                  <a:lnTo>
                    <a:pt x="0" y="1351"/>
                  </a:lnTo>
                  <a:close/>
                </a:path>
              </a:pathLst>
            </a:custGeom>
            <a:solidFill>
              <a:srgbClr val="FFFF00"/>
            </a:solidFill>
            <a:ln w="8001">
              <a:solidFill>
                <a:srgbClr val="000000"/>
              </a:solidFill>
              <a:prstDash val="solid"/>
              <a:round/>
              <a:headEnd/>
              <a:tailEnd/>
            </a:ln>
          </p:spPr>
          <p:txBody>
            <a:bodyPr/>
            <a:lstStyle/>
            <a:p>
              <a:endParaRPr lang="en-US"/>
            </a:p>
          </p:txBody>
        </p:sp>
        <p:sp>
          <p:nvSpPr>
            <p:cNvPr id="22542" name="Freeform 6"/>
            <p:cNvSpPr>
              <a:spLocks/>
            </p:cNvSpPr>
            <p:nvPr/>
          </p:nvSpPr>
          <p:spPr bwMode="auto">
            <a:xfrm>
              <a:off x="2592" y="2592"/>
              <a:ext cx="1056" cy="595"/>
            </a:xfrm>
            <a:custGeom>
              <a:avLst/>
              <a:gdLst>
                <a:gd name="T0" fmla="*/ 0 w 2186"/>
                <a:gd name="T1" fmla="*/ 51 h 1351"/>
                <a:gd name="T2" fmla="*/ 10 w 2186"/>
                <a:gd name="T3" fmla="*/ 50 h 1351"/>
                <a:gd name="T4" fmla="*/ 18 w 2186"/>
                <a:gd name="T5" fmla="*/ 48 h 1351"/>
                <a:gd name="T6" fmla="*/ 27 w 2186"/>
                <a:gd name="T7" fmla="*/ 45 h 1351"/>
                <a:gd name="T8" fmla="*/ 31 w 2186"/>
                <a:gd name="T9" fmla="*/ 42 h 1351"/>
                <a:gd name="T10" fmla="*/ 36 w 2186"/>
                <a:gd name="T11" fmla="*/ 36 h 1351"/>
                <a:gd name="T12" fmla="*/ 43 w 2186"/>
                <a:gd name="T13" fmla="*/ 19 h 1351"/>
                <a:gd name="T14" fmla="*/ 47 w 2186"/>
                <a:gd name="T15" fmla="*/ 9 h 1351"/>
                <a:gd name="T16" fmla="*/ 51 w 2186"/>
                <a:gd name="T17" fmla="*/ 3 h 1351"/>
                <a:gd name="T18" fmla="*/ 56 w 2186"/>
                <a:gd name="T19" fmla="*/ 0 h 1351"/>
                <a:gd name="T20" fmla="*/ 58 w 2186"/>
                <a:gd name="T21" fmla="*/ 0 h 1351"/>
                <a:gd name="T22" fmla="*/ 60 w 2186"/>
                <a:gd name="T23" fmla="*/ 0 h 1351"/>
                <a:gd name="T24" fmla="*/ 63 w 2186"/>
                <a:gd name="T25" fmla="*/ 2 h 1351"/>
                <a:gd name="T26" fmla="*/ 68 w 2186"/>
                <a:gd name="T27" fmla="*/ 5 h 1351"/>
                <a:gd name="T28" fmla="*/ 71 w 2186"/>
                <a:gd name="T29" fmla="*/ 11 h 1351"/>
                <a:gd name="T30" fmla="*/ 75 w 2186"/>
                <a:gd name="T31" fmla="*/ 19 h 1351"/>
                <a:gd name="T32" fmla="*/ 79 w 2186"/>
                <a:gd name="T33" fmla="*/ 29 h 1351"/>
                <a:gd name="T34" fmla="*/ 84 w 2186"/>
                <a:gd name="T35" fmla="*/ 37 h 1351"/>
                <a:gd name="T36" fmla="*/ 93 w 2186"/>
                <a:gd name="T37" fmla="*/ 45 h 1351"/>
                <a:gd name="T38" fmla="*/ 106 w 2186"/>
                <a:gd name="T39" fmla="*/ 50 h 1351"/>
                <a:gd name="T40" fmla="*/ 119 w 2186"/>
                <a:gd name="T41" fmla="*/ 51 h 1351"/>
                <a:gd name="T42" fmla="*/ 59 w 2186"/>
                <a:gd name="T43" fmla="*/ 49 h 1351"/>
                <a:gd name="T44" fmla="*/ 51 w 2186"/>
                <a:gd name="T45" fmla="*/ 49 h 1351"/>
                <a:gd name="T46" fmla="*/ 47 w 2186"/>
                <a:gd name="T47" fmla="*/ 49 h 1351"/>
                <a:gd name="T48" fmla="*/ 43 w 2186"/>
                <a:gd name="T49" fmla="*/ 49 h 1351"/>
                <a:gd name="T50" fmla="*/ 27 w 2186"/>
                <a:gd name="T51" fmla="*/ 49 h 1351"/>
                <a:gd name="T52" fmla="*/ 0 w 2186"/>
                <a:gd name="T53" fmla="*/ 51 h 13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86"/>
                <a:gd name="T82" fmla="*/ 0 h 1351"/>
                <a:gd name="T83" fmla="*/ 2186 w 2186"/>
                <a:gd name="T84" fmla="*/ 1351 h 13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86" h="1351">
                  <a:moveTo>
                    <a:pt x="0" y="1351"/>
                  </a:moveTo>
                  <a:lnTo>
                    <a:pt x="177" y="1326"/>
                  </a:lnTo>
                  <a:lnTo>
                    <a:pt x="339" y="1283"/>
                  </a:lnTo>
                  <a:lnTo>
                    <a:pt x="494" y="1203"/>
                  </a:lnTo>
                  <a:lnTo>
                    <a:pt x="568" y="1119"/>
                  </a:lnTo>
                  <a:lnTo>
                    <a:pt x="654" y="965"/>
                  </a:lnTo>
                  <a:lnTo>
                    <a:pt x="799" y="503"/>
                  </a:lnTo>
                  <a:lnTo>
                    <a:pt x="867" y="231"/>
                  </a:lnTo>
                  <a:lnTo>
                    <a:pt x="944" y="74"/>
                  </a:lnTo>
                  <a:lnTo>
                    <a:pt x="1024" y="7"/>
                  </a:lnTo>
                  <a:lnTo>
                    <a:pt x="1062" y="0"/>
                  </a:lnTo>
                  <a:lnTo>
                    <a:pt x="1101" y="5"/>
                  </a:lnTo>
                  <a:lnTo>
                    <a:pt x="1161" y="43"/>
                  </a:lnTo>
                  <a:lnTo>
                    <a:pt x="1239" y="137"/>
                  </a:lnTo>
                  <a:lnTo>
                    <a:pt x="1316" y="287"/>
                  </a:lnTo>
                  <a:lnTo>
                    <a:pt x="1379" y="503"/>
                  </a:lnTo>
                  <a:lnTo>
                    <a:pt x="1450" y="763"/>
                  </a:lnTo>
                  <a:lnTo>
                    <a:pt x="1542" y="974"/>
                  </a:lnTo>
                  <a:lnTo>
                    <a:pt x="1705" y="1203"/>
                  </a:lnTo>
                  <a:lnTo>
                    <a:pt x="1950" y="1319"/>
                  </a:lnTo>
                  <a:lnTo>
                    <a:pt x="2186" y="1351"/>
                  </a:lnTo>
                  <a:lnTo>
                    <a:pt x="1094" y="1297"/>
                  </a:lnTo>
                  <a:lnTo>
                    <a:pt x="940" y="1297"/>
                  </a:lnTo>
                  <a:lnTo>
                    <a:pt x="863" y="1297"/>
                  </a:lnTo>
                  <a:lnTo>
                    <a:pt x="785" y="1298"/>
                  </a:lnTo>
                  <a:lnTo>
                    <a:pt x="490" y="1310"/>
                  </a:lnTo>
                  <a:lnTo>
                    <a:pt x="0" y="1351"/>
                  </a:lnTo>
                  <a:close/>
                </a:path>
              </a:pathLst>
            </a:custGeom>
            <a:solidFill>
              <a:srgbClr val="FFFF00"/>
            </a:solidFill>
            <a:ln w="8001">
              <a:solidFill>
                <a:srgbClr val="000000"/>
              </a:solidFill>
              <a:prstDash val="solid"/>
              <a:round/>
              <a:headEnd/>
              <a:tailEnd/>
            </a:ln>
          </p:spPr>
          <p:txBody>
            <a:bodyPr/>
            <a:lstStyle/>
            <a:p>
              <a:endParaRPr lang="en-US"/>
            </a:p>
          </p:txBody>
        </p:sp>
        <p:sp>
          <p:nvSpPr>
            <p:cNvPr id="22543" name="Freeform 7"/>
            <p:cNvSpPr>
              <a:spLocks/>
            </p:cNvSpPr>
            <p:nvPr/>
          </p:nvSpPr>
          <p:spPr bwMode="auto">
            <a:xfrm>
              <a:off x="3936" y="2736"/>
              <a:ext cx="1296" cy="451"/>
            </a:xfrm>
            <a:custGeom>
              <a:avLst/>
              <a:gdLst>
                <a:gd name="T0" fmla="*/ 0 w 2186"/>
                <a:gd name="T1" fmla="*/ 17 h 1351"/>
                <a:gd name="T2" fmla="*/ 22 w 2186"/>
                <a:gd name="T3" fmla="*/ 16 h 1351"/>
                <a:gd name="T4" fmla="*/ 42 w 2186"/>
                <a:gd name="T5" fmla="*/ 16 h 1351"/>
                <a:gd name="T6" fmla="*/ 61 w 2186"/>
                <a:gd name="T7" fmla="*/ 15 h 1351"/>
                <a:gd name="T8" fmla="*/ 71 w 2186"/>
                <a:gd name="T9" fmla="*/ 14 h 1351"/>
                <a:gd name="T10" fmla="*/ 81 w 2186"/>
                <a:gd name="T11" fmla="*/ 12 h 1351"/>
                <a:gd name="T12" fmla="*/ 99 w 2186"/>
                <a:gd name="T13" fmla="*/ 6 h 1351"/>
                <a:gd name="T14" fmla="*/ 107 w 2186"/>
                <a:gd name="T15" fmla="*/ 3 h 1351"/>
                <a:gd name="T16" fmla="*/ 117 w 2186"/>
                <a:gd name="T17" fmla="*/ 1 h 1351"/>
                <a:gd name="T18" fmla="*/ 126 w 2186"/>
                <a:gd name="T19" fmla="*/ 0 h 1351"/>
                <a:gd name="T20" fmla="*/ 132 w 2186"/>
                <a:gd name="T21" fmla="*/ 0 h 1351"/>
                <a:gd name="T22" fmla="*/ 136 w 2186"/>
                <a:gd name="T23" fmla="*/ 0 h 1351"/>
                <a:gd name="T24" fmla="*/ 143 w 2186"/>
                <a:gd name="T25" fmla="*/ 1 h 1351"/>
                <a:gd name="T26" fmla="*/ 153 w 2186"/>
                <a:gd name="T27" fmla="*/ 2 h 1351"/>
                <a:gd name="T28" fmla="*/ 162 w 2186"/>
                <a:gd name="T29" fmla="*/ 4 h 1351"/>
                <a:gd name="T30" fmla="*/ 171 w 2186"/>
                <a:gd name="T31" fmla="*/ 6 h 1351"/>
                <a:gd name="T32" fmla="*/ 179 w 2186"/>
                <a:gd name="T33" fmla="*/ 9 h 1351"/>
                <a:gd name="T34" fmla="*/ 190 w 2186"/>
                <a:gd name="T35" fmla="*/ 12 h 1351"/>
                <a:gd name="T36" fmla="*/ 210 w 2186"/>
                <a:gd name="T37" fmla="*/ 15 h 1351"/>
                <a:gd name="T38" fmla="*/ 241 w 2186"/>
                <a:gd name="T39" fmla="*/ 16 h 1351"/>
                <a:gd name="T40" fmla="*/ 270 w 2186"/>
                <a:gd name="T41" fmla="*/ 17 h 1351"/>
                <a:gd name="T42" fmla="*/ 135 w 2186"/>
                <a:gd name="T43" fmla="*/ 16 h 1351"/>
                <a:gd name="T44" fmla="*/ 116 w 2186"/>
                <a:gd name="T45" fmla="*/ 16 h 1351"/>
                <a:gd name="T46" fmla="*/ 107 w 2186"/>
                <a:gd name="T47" fmla="*/ 16 h 1351"/>
                <a:gd name="T48" fmla="*/ 97 w 2186"/>
                <a:gd name="T49" fmla="*/ 16 h 1351"/>
                <a:gd name="T50" fmla="*/ 61 w 2186"/>
                <a:gd name="T51" fmla="*/ 16 h 1351"/>
                <a:gd name="T52" fmla="*/ 0 w 2186"/>
                <a:gd name="T53" fmla="*/ 17 h 13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86"/>
                <a:gd name="T82" fmla="*/ 0 h 1351"/>
                <a:gd name="T83" fmla="*/ 2186 w 2186"/>
                <a:gd name="T84" fmla="*/ 1351 h 13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86" h="1351">
                  <a:moveTo>
                    <a:pt x="0" y="1351"/>
                  </a:moveTo>
                  <a:lnTo>
                    <a:pt x="177" y="1326"/>
                  </a:lnTo>
                  <a:lnTo>
                    <a:pt x="339" y="1283"/>
                  </a:lnTo>
                  <a:lnTo>
                    <a:pt x="494" y="1203"/>
                  </a:lnTo>
                  <a:lnTo>
                    <a:pt x="568" y="1119"/>
                  </a:lnTo>
                  <a:lnTo>
                    <a:pt x="654" y="965"/>
                  </a:lnTo>
                  <a:lnTo>
                    <a:pt x="799" y="503"/>
                  </a:lnTo>
                  <a:lnTo>
                    <a:pt x="867" y="231"/>
                  </a:lnTo>
                  <a:lnTo>
                    <a:pt x="944" y="74"/>
                  </a:lnTo>
                  <a:lnTo>
                    <a:pt x="1024" y="7"/>
                  </a:lnTo>
                  <a:lnTo>
                    <a:pt x="1062" y="0"/>
                  </a:lnTo>
                  <a:lnTo>
                    <a:pt x="1101" y="5"/>
                  </a:lnTo>
                  <a:lnTo>
                    <a:pt x="1161" y="43"/>
                  </a:lnTo>
                  <a:lnTo>
                    <a:pt x="1239" y="137"/>
                  </a:lnTo>
                  <a:lnTo>
                    <a:pt x="1316" y="287"/>
                  </a:lnTo>
                  <a:lnTo>
                    <a:pt x="1379" y="503"/>
                  </a:lnTo>
                  <a:lnTo>
                    <a:pt x="1450" y="763"/>
                  </a:lnTo>
                  <a:lnTo>
                    <a:pt x="1542" y="974"/>
                  </a:lnTo>
                  <a:lnTo>
                    <a:pt x="1705" y="1203"/>
                  </a:lnTo>
                  <a:lnTo>
                    <a:pt x="1950" y="1319"/>
                  </a:lnTo>
                  <a:lnTo>
                    <a:pt x="2186" y="1351"/>
                  </a:lnTo>
                  <a:lnTo>
                    <a:pt x="1094" y="1297"/>
                  </a:lnTo>
                  <a:lnTo>
                    <a:pt x="940" y="1297"/>
                  </a:lnTo>
                  <a:lnTo>
                    <a:pt x="863" y="1297"/>
                  </a:lnTo>
                  <a:lnTo>
                    <a:pt x="785" y="1298"/>
                  </a:lnTo>
                  <a:lnTo>
                    <a:pt x="490" y="1310"/>
                  </a:lnTo>
                  <a:lnTo>
                    <a:pt x="0" y="1351"/>
                  </a:lnTo>
                  <a:close/>
                </a:path>
              </a:pathLst>
            </a:custGeom>
            <a:solidFill>
              <a:srgbClr val="FFFF00"/>
            </a:solidFill>
            <a:ln w="8001">
              <a:solidFill>
                <a:srgbClr val="000000"/>
              </a:solidFill>
              <a:prstDash val="solid"/>
              <a:round/>
              <a:headEnd/>
              <a:tailEnd/>
            </a:ln>
          </p:spPr>
          <p:txBody>
            <a:bodyPr/>
            <a:lstStyle/>
            <a:p>
              <a:endParaRPr lang="en-US"/>
            </a:p>
          </p:txBody>
        </p:sp>
        <p:sp>
          <p:nvSpPr>
            <p:cNvPr id="22544" name="Freeform 8"/>
            <p:cNvSpPr>
              <a:spLocks/>
            </p:cNvSpPr>
            <p:nvPr/>
          </p:nvSpPr>
          <p:spPr bwMode="auto">
            <a:xfrm>
              <a:off x="2640" y="1584"/>
              <a:ext cx="729" cy="499"/>
            </a:xfrm>
            <a:custGeom>
              <a:avLst/>
              <a:gdLst>
                <a:gd name="T0" fmla="*/ 0 w 2186"/>
                <a:gd name="T1" fmla="*/ 25 h 1351"/>
                <a:gd name="T2" fmla="*/ 2 w 2186"/>
                <a:gd name="T3" fmla="*/ 25 h 1351"/>
                <a:gd name="T4" fmla="*/ 4 w 2186"/>
                <a:gd name="T5" fmla="*/ 24 h 1351"/>
                <a:gd name="T6" fmla="*/ 6 w 2186"/>
                <a:gd name="T7" fmla="*/ 23 h 1351"/>
                <a:gd name="T8" fmla="*/ 7 w 2186"/>
                <a:gd name="T9" fmla="*/ 21 h 1351"/>
                <a:gd name="T10" fmla="*/ 8 w 2186"/>
                <a:gd name="T11" fmla="*/ 18 h 1351"/>
                <a:gd name="T12" fmla="*/ 10 w 2186"/>
                <a:gd name="T13" fmla="*/ 9 h 1351"/>
                <a:gd name="T14" fmla="*/ 11 w 2186"/>
                <a:gd name="T15" fmla="*/ 4 h 1351"/>
                <a:gd name="T16" fmla="*/ 12 w 2186"/>
                <a:gd name="T17" fmla="*/ 1 h 1351"/>
                <a:gd name="T18" fmla="*/ 13 w 2186"/>
                <a:gd name="T19" fmla="*/ 0 h 1351"/>
                <a:gd name="T20" fmla="*/ 13 w 2186"/>
                <a:gd name="T21" fmla="*/ 0 h 1351"/>
                <a:gd name="T22" fmla="*/ 14 w 2186"/>
                <a:gd name="T23" fmla="*/ 0 h 1351"/>
                <a:gd name="T24" fmla="*/ 14 w 2186"/>
                <a:gd name="T25" fmla="*/ 1 h 1351"/>
                <a:gd name="T26" fmla="*/ 15 w 2186"/>
                <a:gd name="T27" fmla="*/ 3 h 1351"/>
                <a:gd name="T28" fmla="*/ 16 w 2186"/>
                <a:gd name="T29" fmla="*/ 5 h 1351"/>
                <a:gd name="T30" fmla="*/ 17 w 2186"/>
                <a:gd name="T31" fmla="*/ 9 h 1351"/>
                <a:gd name="T32" fmla="*/ 18 w 2186"/>
                <a:gd name="T33" fmla="*/ 14 h 1351"/>
                <a:gd name="T34" fmla="*/ 19 w 2186"/>
                <a:gd name="T35" fmla="*/ 18 h 1351"/>
                <a:gd name="T36" fmla="*/ 21 w 2186"/>
                <a:gd name="T37" fmla="*/ 23 h 1351"/>
                <a:gd name="T38" fmla="*/ 24 w 2186"/>
                <a:gd name="T39" fmla="*/ 24 h 1351"/>
                <a:gd name="T40" fmla="*/ 27 w 2186"/>
                <a:gd name="T41" fmla="*/ 25 h 1351"/>
                <a:gd name="T42" fmla="*/ 14 w 2186"/>
                <a:gd name="T43" fmla="*/ 24 h 1351"/>
                <a:gd name="T44" fmla="*/ 12 w 2186"/>
                <a:gd name="T45" fmla="*/ 24 h 1351"/>
                <a:gd name="T46" fmla="*/ 11 w 2186"/>
                <a:gd name="T47" fmla="*/ 24 h 1351"/>
                <a:gd name="T48" fmla="*/ 10 w 2186"/>
                <a:gd name="T49" fmla="*/ 24 h 1351"/>
                <a:gd name="T50" fmla="*/ 6 w 2186"/>
                <a:gd name="T51" fmla="*/ 24 h 1351"/>
                <a:gd name="T52" fmla="*/ 0 w 2186"/>
                <a:gd name="T53" fmla="*/ 25 h 13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86"/>
                <a:gd name="T82" fmla="*/ 0 h 1351"/>
                <a:gd name="T83" fmla="*/ 2186 w 2186"/>
                <a:gd name="T84" fmla="*/ 1351 h 13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86" h="1351">
                  <a:moveTo>
                    <a:pt x="0" y="1351"/>
                  </a:moveTo>
                  <a:lnTo>
                    <a:pt x="177" y="1326"/>
                  </a:lnTo>
                  <a:lnTo>
                    <a:pt x="339" y="1283"/>
                  </a:lnTo>
                  <a:lnTo>
                    <a:pt x="494" y="1203"/>
                  </a:lnTo>
                  <a:lnTo>
                    <a:pt x="568" y="1119"/>
                  </a:lnTo>
                  <a:lnTo>
                    <a:pt x="654" y="965"/>
                  </a:lnTo>
                  <a:lnTo>
                    <a:pt x="799" y="503"/>
                  </a:lnTo>
                  <a:lnTo>
                    <a:pt x="867" y="231"/>
                  </a:lnTo>
                  <a:lnTo>
                    <a:pt x="944" y="74"/>
                  </a:lnTo>
                  <a:lnTo>
                    <a:pt x="1024" y="7"/>
                  </a:lnTo>
                  <a:lnTo>
                    <a:pt x="1062" y="0"/>
                  </a:lnTo>
                  <a:lnTo>
                    <a:pt x="1101" y="5"/>
                  </a:lnTo>
                  <a:lnTo>
                    <a:pt x="1161" y="43"/>
                  </a:lnTo>
                  <a:lnTo>
                    <a:pt x="1239" y="137"/>
                  </a:lnTo>
                  <a:lnTo>
                    <a:pt x="1316" y="287"/>
                  </a:lnTo>
                  <a:lnTo>
                    <a:pt x="1379" y="503"/>
                  </a:lnTo>
                  <a:lnTo>
                    <a:pt x="1450" y="763"/>
                  </a:lnTo>
                  <a:lnTo>
                    <a:pt x="1542" y="974"/>
                  </a:lnTo>
                  <a:lnTo>
                    <a:pt x="1705" y="1203"/>
                  </a:lnTo>
                  <a:lnTo>
                    <a:pt x="1950" y="1319"/>
                  </a:lnTo>
                  <a:lnTo>
                    <a:pt x="2186" y="1351"/>
                  </a:lnTo>
                  <a:lnTo>
                    <a:pt x="1094" y="1297"/>
                  </a:lnTo>
                  <a:lnTo>
                    <a:pt x="940" y="1297"/>
                  </a:lnTo>
                  <a:lnTo>
                    <a:pt x="863" y="1297"/>
                  </a:lnTo>
                  <a:lnTo>
                    <a:pt x="785" y="1298"/>
                  </a:lnTo>
                  <a:lnTo>
                    <a:pt x="490" y="1310"/>
                  </a:lnTo>
                  <a:lnTo>
                    <a:pt x="0" y="1351"/>
                  </a:lnTo>
                  <a:close/>
                </a:path>
              </a:pathLst>
            </a:custGeom>
            <a:solidFill>
              <a:srgbClr val="3366FF"/>
            </a:solidFill>
            <a:ln w="8001">
              <a:solidFill>
                <a:srgbClr val="000000"/>
              </a:solidFill>
              <a:prstDash val="solid"/>
              <a:round/>
              <a:headEnd/>
              <a:tailEnd/>
            </a:ln>
          </p:spPr>
          <p:txBody>
            <a:bodyPr/>
            <a:lstStyle/>
            <a:p>
              <a:endParaRPr lang="en-US"/>
            </a:p>
          </p:txBody>
        </p:sp>
        <p:sp>
          <p:nvSpPr>
            <p:cNvPr id="22545" name="Freeform 9"/>
            <p:cNvSpPr>
              <a:spLocks/>
            </p:cNvSpPr>
            <p:nvPr/>
          </p:nvSpPr>
          <p:spPr bwMode="auto">
            <a:xfrm>
              <a:off x="3888" y="1680"/>
              <a:ext cx="912" cy="403"/>
            </a:xfrm>
            <a:custGeom>
              <a:avLst/>
              <a:gdLst>
                <a:gd name="T0" fmla="*/ 0 w 2186"/>
                <a:gd name="T1" fmla="*/ 11 h 1351"/>
                <a:gd name="T2" fmla="*/ 5 w 2186"/>
                <a:gd name="T3" fmla="*/ 10 h 1351"/>
                <a:gd name="T4" fmla="*/ 10 w 2186"/>
                <a:gd name="T5" fmla="*/ 10 h 1351"/>
                <a:gd name="T6" fmla="*/ 15 w 2186"/>
                <a:gd name="T7" fmla="*/ 10 h 1351"/>
                <a:gd name="T8" fmla="*/ 17 w 2186"/>
                <a:gd name="T9" fmla="*/ 9 h 1351"/>
                <a:gd name="T10" fmla="*/ 20 w 2186"/>
                <a:gd name="T11" fmla="*/ 8 h 1351"/>
                <a:gd name="T12" fmla="*/ 24 w 2186"/>
                <a:gd name="T13" fmla="*/ 4 h 1351"/>
                <a:gd name="T14" fmla="*/ 26 w 2186"/>
                <a:gd name="T15" fmla="*/ 2 h 1351"/>
                <a:gd name="T16" fmla="*/ 28 w 2186"/>
                <a:gd name="T17" fmla="*/ 1 h 1351"/>
                <a:gd name="T18" fmla="*/ 31 w 2186"/>
                <a:gd name="T19" fmla="*/ 0 h 1351"/>
                <a:gd name="T20" fmla="*/ 32 w 2186"/>
                <a:gd name="T21" fmla="*/ 0 h 1351"/>
                <a:gd name="T22" fmla="*/ 33 w 2186"/>
                <a:gd name="T23" fmla="*/ 0 h 1351"/>
                <a:gd name="T24" fmla="*/ 35 w 2186"/>
                <a:gd name="T25" fmla="*/ 0 h 1351"/>
                <a:gd name="T26" fmla="*/ 38 w 2186"/>
                <a:gd name="T27" fmla="*/ 1 h 1351"/>
                <a:gd name="T28" fmla="*/ 40 w 2186"/>
                <a:gd name="T29" fmla="*/ 2 h 1351"/>
                <a:gd name="T30" fmla="*/ 42 w 2186"/>
                <a:gd name="T31" fmla="*/ 4 h 1351"/>
                <a:gd name="T32" fmla="*/ 44 w 2186"/>
                <a:gd name="T33" fmla="*/ 6 h 1351"/>
                <a:gd name="T34" fmla="*/ 47 w 2186"/>
                <a:gd name="T35" fmla="*/ 8 h 1351"/>
                <a:gd name="T36" fmla="*/ 52 w 2186"/>
                <a:gd name="T37" fmla="*/ 10 h 1351"/>
                <a:gd name="T38" fmla="*/ 59 w 2186"/>
                <a:gd name="T39" fmla="*/ 10 h 1351"/>
                <a:gd name="T40" fmla="*/ 66 w 2186"/>
                <a:gd name="T41" fmla="*/ 11 h 1351"/>
                <a:gd name="T42" fmla="*/ 33 w 2186"/>
                <a:gd name="T43" fmla="*/ 10 h 1351"/>
                <a:gd name="T44" fmla="*/ 28 w 2186"/>
                <a:gd name="T45" fmla="*/ 10 h 1351"/>
                <a:gd name="T46" fmla="*/ 26 w 2186"/>
                <a:gd name="T47" fmla="*/ 10 h 1351"/>
                <a:gd name="T48" fmla="*/ 24 w 2186"/>
                <a:gd name="T49" fmla="*/ 10 h 1351"/>
                <a:gd name="T50" fmla="*/ 15 w 2186"/>
                <a:gd name="T51" fmla="*/ 10 h 1351"/>
                <a:gd name="T52" fmla="*/ 0 w 2186"/>
                <a:gd name="T53" fmla="*/ 11 h 13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86"/>
                <a:gd name="T82" fmla="*/ 0 h 1351"/>
                <a:gd name="T83" fmla="*/ 2186 w 2186"/>
                <a:gd name="T84" fmla="*/ 1351 h 13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86" h="1351">
                  <a:moveTo>
                    <a:pt x="0" y="1351"/>
                  </a:moveTo>
                  <a:lnTo>
                    <a:pt x="177" y="1326"/>
                  </a:lnTo>
                  <a:lnTo>
                    <a:pt x="339" y="1283"/>
                  </a:lnTo>
                  <a:lnTo>
                    <a:pt x="494" y="1203"/>
                  </a:lnTo>
                  <a:lnTo>
                    <a:pt x="568" y="1119"/>
                  </a:lnTo>
                  <a:lnTo>
                    <a:pt x="654" y="965"/>
                  </a:lnTo>
                  <a:lnTo>
                    <a:pt x="799" y="503"/>
                  </a:lnTo>
                  <a:lnTo>
                    <a:pt x="867" y="231"/>
                  </a:lnTo>
                  <a:lnTo>
                    <a:pt x="944" y="74"/>
                  </a:lnTo>
                  <a:lnTo>
                    <a:pt x="1024" y="7"/>
                  </a:lnTo>
                  <a:lnTo>
                    <a:pt x="1062" y="0"/>
                  </a:lnTo>
                  <a:lnTo>
                    <a:pt x="1101" y="5"/>
                  </a:lnTo>
                  <a:lnTo>
                    <a:pt x="1161" y="43"/>
                  </a:lnTo>
                  <a:lnTo>
                    <a:pt x="1239" y="137"/>
                  </a:lnTo>
                  <a:lnTo>
                    <a:pt x="1316" y="287"/>
                  </a:lnTo>
                  <a:lnTo>
                    <a:pt x="1379" y="503"/>
                  </a:lnTo>
                  <a:lnTo>
                    <a:pt x="1450" y="763"/>
                  </a:lnTo>
                  <a:lnTo>
                    <a:pt x="1542" y="974"/>
                  </a:lnTo>
                  <a:lnTo>
                    <a:pt x="1705" y="1203"/>
                  </a:lnTo>
                  <a:lnTo>
                    <a:pt x="1950" y="1319"/>
                  </a:lnTo>
                  <a:lnTo>
                    <a:pt x="2186" y="1351"/>
                  </a:lnTo>
                  <a:lnTo>
                    <a:pt x="1094" y="1297"/>
                  </a:lnTo>
                  <a:lnTo>
                    <a:pt x="940" y="1297"/>
                  </a:lnTo>
                  <a:lnTo>
                    <a:pt x="863" y="1297"/>
                  </a:lnTo>
                  <a:lnTo>
                    <a:pt x="785" y="1298"/>
                  </a:lnTo>
                  <a:lnTo>
                    <a:pt x="490" y="1310"/>
                  </a:lnTo>
                  <a:lnTo>
                    <a:pt x="0" y="1351"/>
                  </a:lnTo>
                  <a:close/>
                </a:path>
              </a:pathLst>
            </a:custGeom>
            <a:solidFill>
              <a:srgbClr val="3366FF"/>
            </a:solidFill>
            <a:ln w="8001">
              <a:solidFill>
                <a:srgbClr val="000000"/>
              </a:solidFill>
              <a:prstDash val="solid"/>
              <a:round/>
              <a:headEnd/>
              <a:tailEnd/>
            </a:ln>
          </p:spPr>
          <p:txBody>
            <a:bodyPr/>
            <a:lstStyle/>
            <a:p>
              <a:endParaRPr lang="en-US"/>
            </a:p>
          </p:txBody>
        </p:sp>
        <p:sp>
          <p:nvSpPr>
            <p:cNvPr id="22546" name="Freeform 10"/>
            <p:cNvSpPr>
              <a:spLocks/>
            </p:cNvSpPr>
            <p:nvPr/>
          </p:nvSpPr>
          <p:spPr bwMode="auto">
            <a:xfrm>
              <a:off x="4128" y="1680"/>
              <a:ext cx="912" cy="403"/>
            </a:xfrm>
            <a:custGeom>
              <a:avLst/>
              <a:gdLst>
                <a:gd name="T0" fmla="*/ 0 w 2186"/>
                <a:gd name="T1" fmla="*/ 11 h 1351"/>
                <a:gd name="T2" fmla="*/ 5 w 2186"/>
                <a:gd name="T3" fmla="*/ 10 h 1351"/>
                <a:gd name="T4" fmla="*/ 10 w 2186"/>
                <a:gd name="T5" fmla="*/ 10 h 1351"/>
                <a:gd name="T6" fmla="*/ 15 w 2186"/>
                <a:gd name="T7" fmla="*/ 10 h 1351"/>
                <a:gd name="T8" fmla="*/ 17 w 2186"/>
                <a:gd name="T9" fmla="*/ 9 h 1351"/>
                <a:gd name="T10" fmla="*/ 20 w 2186"/>
                <a:gd name="T11" fmla="*/ 8 h 1351"/>
                <a:gd name="T12" fmla="*/ 24 w 2186"/>
                <a:gd name="T13" fmla="*/ 4 h 1351"/>
                <a:gd name="T14" fmla="*/ 26 w 2186"/>
                <a:gd name="T15" fmla="*/ 2 h 1351"/>
                <a:gd name="T16" fmla="*/ 28 w 2186"/>
                <a:gd name="T17" fmla="*/ 1 h 1351"/>
                <a:gd name="T18" fmla="*/ 31 w 2186"/>
                <a:gd name="T19" fmla="*/ 0 h 1351"/>
                <a:gd name="T20" fmla="*/ 32 w 2186"/>
                <a:gd name="T21" fmla="*/ 0 h 1351"/>
                <a:gd name="T22" fmla="*/ 33 w 2186"/>
                <a:gd name="T23" fmla="*/ 0 h 1351"/>
                <a:gd name="T24" fmla="*/ 35 w 2186"/>
                <a:gd name="T25" fmla="*/ 0 h 1351"/>
                <a:gd name="T26" fmla="*/ 38 w 2186"/>
                <a:gd name="T27" fmla="*/ 1 h 1351"/>
                <a:gd name="T28" fmla="*/ 40 w 2186"/>
                <a:gd name="T29" fmla="*/ 2 h 1351"/>
                <a:gd name="T30" fmla="*/ 42 w 2186"/>
                <a:gd name="T31" fmla="*/ 4 h 1351"/>
                <a:gd name="T32" fmla="*/ 44 w 2186"/>
                <a:gd name="T33" fmla="*/ 6 h 1351"/>
                <a:gd name="T34" fmla="*/ 47 w 2186"/>
                <a:gd name="T35" fmla="*/ 8 h 1351"/>
                <a:gd name="T36" fmla="*/ 52 w 2186"/>
                <a:gd name="T37" fmla="*/ 10 h 1351"/>
                <a:gd name="T38" fmla="*/ 59 w 2186"/>
                <a:gd name="T39" fmla="*/ 10 h 1351"/>
                <a:gd name="T40" fmla="*/ 66 w 2186"/>
                <a:gd name="T41" fmla="*/ 11 h 1351"/>
                <a:gd name="T42" fmla="*/ 33 w 2186"/>
                <a:gd name="T43" fmla="*/ 10 h 1351"/>
                <a:gd name="T44" fmla="*/ 28 w 2186"/>
                <a:gd name="T45" fmla="*/ 10 h 1351"/>
                <a:gd name="T46" fmla="*/ 26 w 2186"/>
                <a:gd name="T47" fmla="*/ 10 h 1351"/>
                <a:gd name="T48" fmla="*/ 24 w 2186"/>
                <a:gd name="T49" fmla="*/ 10 h 1351"/>
                <a:gd name="T50" fmla="*/ 15 w 2186"/>
                <a:gd name="T51" fmla="*/ 10 h 1351"/>
                <a:gd name="T52" fmla="*/ 0 w 2186"/>
                <a:gd name="T53" fmla="*/ 11 h 13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86"/>
                <a:gd name="T82" fmla="*/ 0 h 1351"/>
                <a:gd name="T83" fmla="*/ 2186 w 2186"/>
                <a:gd name="T84" fmla="*/ 1351 h 13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86" h="1351">
                  <a:moveTo>
                    <a:pt x="0" y="1351"/>
                  </a:moveTo>
                  <a:lnTo>
                    <a:pt x="177" y="1326"/>
                  </a:lnTo>
                  <a:lnTo>
                    <a:pt x="339" y="1283"/>
                  </a:lnTo>
                  <a:lnTo>
                    <a:pt x="494" y="1203"/>
                  </a:lnTo>
                  <a:lnTo>
                    <a:pt x="568" y="1119"/>
                  </a:lnTo>
                  <a:lnTo>
                    <a:pt x="654" y="965"/>
                  </a:lnTo>
                  <a:lnTo>
                    <a:pt x="799" y="503"/>
                  </a:lnTo>
                  <a:lnTo>
                    <a:pt x="867" y="231"/>
                  </a:lnTo>
                  <a:lnTo>
                    <a:pt x="944" y="74"/>
                  </a:lnTo>
                  <a:lnTo>
                    <a:pt x="1024" y="7"/>
                  </a:lnTo>
                  <a:lnTo>
                    <a:pt x="1062" y="0"/>
                  </a:lnTo>
                  <a:lnTo>
                    <a:pt x="1101" y="5"/>
                  </a:lnTo>
                  <a:lnTo>
                    <a:pt x="1161" y="43"/>
                  </a:lnTo>
                  <a:lnTo>
                    <a:pt x="1239" y="137"/>
                  </a:lnTo>
                  <a:lnTo>
                    <a:pt x="1316" y="287"/>
                  </a:lnTo>
                  <a:lnTo>
                    <a:pt x="1379" y="503"/>
                  </a:lnTo>
                  <a:lnTo>
                    <a:pt x="1450" y="763"/>
                  </a:lnTo>
                  <a:lnTo>
                    <a:pt x="1542" y="974"/>
                  </a:lnTo>
                  <a:lnTo>
                    <a:pt x="1705" y="1203"/>
                  </a:lnTo>
                  <a:lnTo>
                    <a:pt x="1950" y="1319"/>
                  </a:lnTo>
                  <a:lnTo>
                    <a:pt x="2186" y="1351"/>
                  </a:lnTo>
                  <a:lnTo>
                    <a:pt x="1094" y="1297"/>
                  </a:lnTo>
                  <a:lnTo>
                    <a:pt x="940" y="1297"/>
                  </a:lnTo>
                  <a:lnTo>
                    <a:pt x="863" y="1297"/>
                  </a:lnTo>
                  <a:lnTo>
                    <a:pt x="785" y="1298"/>
                  </a:lnTo>
                  <a:lnTo>
                    <a:pt x="490" y="1310"/>
                  </a:lnTo>
                  <a:lnTo>
                    <a:pt x="0" y="1351"/>
                  </a:lnTo>
                  <a:close/>
                </a:path>
              </a:pathLst>
            </a:custGeom>
            <a:solidFill>
              <a:srgbClr val="FFFF99">
                <a:alpha val="50195"/>
              </a:srgbClr>
            </a:solidFill>
            <a:ln w="8001">
              <a:solidFill>
                <a:srgbClr val="000000"/>
              </a:solidFill>
              <a:prstDash val="solid"/>
              <a:round/>
              <a:headEnd/>
              <a:tailEnd/>
            </a:ln>
          </p:spPr>
          <p:txBody>
            <a:bodyPr/>
            <a:lstStyle/>
            <a:p>
              <a:endParaRPr lang="en-US"/>
            </a:p>
          </p:txBody>
        </p:sp>
        <p:sp>
          <p:nvSpPr>
            <p:cNvPr id="22547" name="Freeform 11"/>
            <p:cNvSpPr>
              <a:spLocks/>
            </p:cNvSpPr>
            <p:nvPr/>
          </p:nvSpPr>
          <p:spPr bwMode="auto">
            <a:xfrm>
              <a:off x="2784" y="1584"/>
              <a:ext cx="729" cy="499"/>
            </a:xfrm>
            <a:custGeom>
              <a:avLst/>
              <a:gdLst>
                <a:gd name="T0" fmla="*/ 0 w 2186"/>
                <a:gd name="T1" fmla="*/ 25 h 1351"/>
                <a:gd name="T2" fmla="*/ 2 w 2186"/>
                <a:gd name="T3" fmla="*/ 25 h 1351"/>
                <a:gd name="T4" fmla="*/ 4 w 2186"/>
                <a:gd name="T5" fmla="*/ 24 h 1351"/>
                <a:gd name="T6" fmla="*/ 6 w 2186"/>
                <a:gd name="T7" fmla="*/ 23 h 1351"/>
                <a:gd name="T8" fmla="*/ 7 w 2186"/>
                <a:gd name="T9" fmla="*/ 21 h 1351"/>
                <a:gd name="T10" fmla="*/ 8 w 2186"/>
                <a:gd name="T11" fmla="*/ 18 h 1351"/>
                <a:gd name="T12" fmla="*/ 10 w 2186"/>
                <a:gd name="T13" fmla="*/ 9 h 1351"/>
                <a:gd name="T14" fmla="*/ 11 w 2186"/>
                <a:gd name="T15" fmla="*/ 4 h 1351"/>
                <a:gd name="T16" fmla="*/ 12 w 2186"/>
                <a:gd name="T17" fmla="*/ 1 h 1351"/>
                <a:gd name="T18" fmla="*/ 13 w 2186"/>
                <a:gd name="T19" fmla="*/ 0 h 1351"/>
                <a:gd name="T20" fmla="*/ 13 w 2186"/>
                <a:gd name="T21" fmla="*/ 0 h 1351"/>
                <a:gd name="T22" fmla="*/ 14 w 2186"/>
                <a:gd name="T23" fmla="*/ 0 h 1351"/>
                <a:gd name="T24" fmla="*/ 14 w 2186"/>
                <a:gd name="T25" fmla="*/ 1 h 1351"/>
                <a:gd name="T26" fmla="*/ 15 w 2186"/>
                <a:gd name="T27" fmla="*/ 3 h 1351"/>
                <a:gd name="T28" fmla="*/ 16 w 2186"/>
                <a:gd name="T29" fmla="*/ 5 h 1351"/>
                <a:gd name="T30" fmla="*/ 17 w 2186"/>
                <a:gd name="T31" fmla="*/ 9 h 1351"/>
                <a:gd name="T32" fmla="*/ 18 w 2186"/>
                <a:gd name="T33" fmla="*/ 14 h 1351"/>
                <a:gd name="T34" fmla="*/ 19 w 2186"/>
                <a:gd name="T35" fmla="*/ 18 h 1351"/>
                <a:gd name="T36" fmla="*/ 21 w 2186"/>
                <a:gd name="T37" fmla="*/ 23 h 1351"/>
                <a:gd name="T38" fmla="*/ 24 w 2186"/>
                <a:gd name="T39" fmla="*/ 24 h 1351"/>
                <a:gd name="T40" fmla="*/ 27 w 2186"/>
                <a:gd name="T41" fmla="*/ 25 h 1351"/>
                <a:gd name="T42" fmla="*/ 14 w 2186"/>
                <a:gd name="T43" fmla="*/ 24 h 1351"/>
                <a:gd name="T44" fmla="*/ 12 w 2186"/>
                <a:gd name="T45" fmla="*/ 24 h 1351"/>
                <a:gd name="T46" fmla="*/ 11 w 2186"/>
                <a:gd name="T47" fmla="*/ 24 h 1351"/>
                <a:gd name="T48" fmla="*/ 10 w 2186"/>
                <a:gd name="T49" fmla="*/ 24 h 1351"/>
                <a:gd name="T50" fmla="*/ 6 w 2186"/>
                <a:gd name="T51" fmla="*/ 24 h 1351"/>
                <a:gd name="T52" fmla="*/ 0 w 2186"/>
                <a:gd name="T53" fmla="*/ 25 h 13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86"/>
                <a:gd name="T82" fmla="*/ 0 h 1351"/>
                <a:gd name="T83" fmla="*/ 2186 w 2186"/>
                <a:gd name="T84" fmla="*/ 1351 h 13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86" h="1351">
                  <a:moveTo>
                    <a:pt x="0" y="1351"/>
                  </a:moveTo>
                  <a:lnTo>
                    <a:pt x="177" y="1326"/>
                  </a:lnTo>
                  <a:lnTo>
                    <a:pt x="339" y="1283"/>
                  </a:lnTo>
                  <a:lnTo>
                    <a:pt x="494" y="1203"/>
                  </a:lnTo>
                  <a:lnTo>
                    <a:pt x="568" y="1119"/>
                  </a:lnTo>
                  <a:lnTo>
                    <a:pt x="654" y="965"/>
                  </a:lnTo>
                  <a:lnTo>
                    <a:pt x="799" y="503"/>
                  </a:lnTo>
                  <a:lnTo>
                    <a:pt x="867" y="231"/>
                  </a:lnTo>
                  <a:lnTo>
                    <a:pt x="944" y="74"/>
                  </a:lnTo>
                  <a:lnTo>
                    <a:pt x="1024" y="7"/>
                  </a:lnTo>
                  <a:lnTo>
                    <a:pt x="1062" y="0"/>
                  </a:lnTo>
                  <a:lnTo>
                    <a:pt x="1101" y="5"/>
                  </a:lnTo>
                  <a:lnTo>
                    <a:pt x="1161" y="43"/>
                  </a:lnTo>
                  <a:lnTo>
                    <a:pt x="1239" y="137"/>
                  </a:lnTo>
                  <a:lnTo>
                    <a:pt x="1316" y="287"/>
                  </a:lnTo>
                  <a:lnTo>
                    <a:pt x="1379" y="503"/>
                  </a:lnTo>
                  <a:lnTo>
                    <a:pt x="1450" y="763"/>
                  </a:lnTo>
                  <a:lnTo>
                    <a:pt x="1542" y="974"/>
                  </a:lnTo>
                  <a:lnTo>
                    <a:pt x="1705" y="1203"/>
                  </a:lnTo>
                  <a:lnTo>
                    <a:pt x="1950" y="1319"/>
                  </a:lnTo>
                  <a:lnTo>
                    <a:pt x="2186" y="1351"/>
                  </a:lnTo>
                  <a:lnTo>
                    <a:pt x="1094" y="1297"/>
                  </a:lnTo>
                  <a:lnTo>
                    <a:pt x="940" y="1297"/>
                  </a:lnTo>
                  <a:lnTo>
                    <a:pt x="863" y="1297"/>
                  </a:lnTo>
                  <a:lnTo>
                    <a:pt x="785" y="1298"/>
                  </a:lnTo>
                  <a:lnTo>
                    <a:pt x="490" y="1310"/>
                  </a:lnTo>
                  <a:lnTo>
                    <a:pt x="0" y="1351"/>
                  </a:lnTo>
                  <a:close/>
                </a:path>
              </a:pathLst>
            </a:custGeom>
            <a:solidFill>
              <a:srgbClr val="FFFF99">
                <a:alpha val="50195"/>
              </a:srgbClr>
            </a:solidFill>
            <a:ln w="8001">
              <a:solidFill>
                <a:srgbClr val="000000"/>
              </a:solidFill>
              <a:prstDash val="solid"/>
              <a:round/>
              <a:headEnd/>
              <a:tailEnd/>
            </a:ln>
          </p:spPr>
          <p:txBody>
            <a:bodyPr/>
            <a:lstStyle/>
            <a:p>
              <a:endParaRPr lang="en-US"/>
            </a:p>
          </p:txBody>
        </p:sp>
        <p:sp>
          <p:nvSpPr>
            <p:cNvPr id="22548" name="Rectangle 12"/>
            <p:cNvSpPr>
              <a:spLocks noChangeArrowheads="1"/>
            </p:cNvSpPr>
            <p:nvPr/>
          </p:nvSpPr>
          <p:spPr bwMode="auto">
            <a:xfrm>
              <a:off x="1768" y="1056"/>
              <a:ext cx="39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r>
                <a:rPr lang="en-US" altLang="en-US" sz="2500">
                  <a:latin typeface="Arial Narrow" pitchFamily="34" charset="0"/>
                </a:rPr>
                <a:t>l1 +l2</a:t>
              </a:r>
            </a:p>
          </p:txBody>
        </p:sp>
        <p:sp>
          <p:nvSpPr>
            <p:cNvPr id="22549" name="Rectangle 13"/>
            <p:cNvSpPr>
              <a:spLocks noChangeArrowheads="1"/>
            </p:cNvSpPr>
            <p:nvPr/>
          </p:nvSpPr>
          <p:spPr bwMode="auto">
            <a:xfrm>
              <a:off x="4281" y="1392"/>
              <a:ext cx="392"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r>
                <a:rPr lang="en-US" altLang="en-US" sz="2500">
                  <a:latin typeface="Arial Narrow" pitchFamily="34" charset="0"/>
                </a:rPr>
                <a:t>l1   l2</a:t>
              </a:r>
              <a:endParaRPr lang="en-US" altLang="en-US">
                <a:latin typeface="Arial Narrow" pitchFamily="34" charset="0"/>
              </a:endParaRPr>
            </a:p>
          </p:txBody>
        </p:sp>
        <p:sp>
          <p:nvSpPr>
            <p:cNvPr id="22550" name="Rectangle 14"/>
            <p:cNvSpPr>
              <a:spLocks noChangeArrowheads="1"/>
            </p:cNvSpPr>
            <p:nvPr/>
          </p:nvSpPr>
          <p:spPr bwMode="auto">
            <a:xfrm>
              <a:off x="2935" y="1248"/>
              <a:ext cx="34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r>
                <a:rPr lang="en-US" altLang="en-US" sz="2500">
                  <a:latin typeface="Arial Narrow" pitchFamily="34" charset="0"/>
                </a:rPr>
                <a:t>l1  l2</a:t>
              </a:r>
            </a:p>
          </p:txBody>
        </p:sp>
        <p:sp>
          <p:nvSpPr>
            <p:cNvPr id="22551" name="Rectangle 15"/>
            <p:cNvSpPr>
              <a:spLocks noChangeArrowheads="1"/>
            </p:cNvSpPr>
            <p:nvPr/>
          </p:nvSpPr>
          <p:spPr bwMode="auto">
            <a:xfrm>
              <a:off x="1788" y="2160"/>
              <a:ext cx="39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r>
                <a:rPr lang="en-US" altLang="en-US" sz="2500">
                  <a:latin typeface="Arial Narrow" pitchFamily="34" charset="0"/>
                </a:rPr>
                <a:t>l1 +l2</a:t>
              </a:r>
              <a:endParaRPr lang="en-US" altLang="en-US">
                <a:latin typeface="Arial Narrow" pitchFamily="34" charset="0"/>
              </a:endParaRPr>
            </a:p>
          </p:txBody>
        </p:sp>
        <p:sp>
          <p:nvSpPr>
            <p:cNvPr id="22552" name="Rectangle 16"/>
            <p:cNvSpPr>
              <a:spLocks noChangeArrowheads="1"/>
            </p:cNvSpPr>
            <p:nvPr/>
          </p:nvSpPr>
          <p:spPr bwMode="auto">
            <a:xfrm>
              <a:off x="4380" y="2448"/>
              <a:ext cx="39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r>
                <a:rPr lang="en-US" altLang="en-US" sz="2500">
                  <a:latin typeface="Arial Narrow" pitchFamily="34" charset="0"/>
                </a:rPr>
                <a:t>l1 +l2</a:t>
              </a:r>
              <a:endParaRPr lang="en-US" altLang="en-US">
                <a:latin typeface="Arial Narrow" pitchFamily="34" charset="0"/>
              </a:endParaRPr>
            </a:p>
          </p:txBody>
        </p:sp>
        <p:sp>
          <p:nvSpPr>
            <p:cNvPr id="22553" name="Rectangle 17"/>
            <p:cNvSpPr>
              <a:spLocks noChangeArrowheads="1"/>
            </p:cNvSpPr>
            <p:nvPr/>
          </p:nvSpPr>
          <p:spPr bwMode="auto">
            <a:xfrm>
              <a:off x="2940" y="2304"/>
              <a:ext cx="39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r>
                <a:rPr lang="en-US" altLang="en-US" sz="2500">
                  <a:latin typeface="Arial Narrow" pitchFamily="34" charset="0"/>
                </a:rPr>
                <a:t>l1 +l2</a:t>
              </a:r>
              <a:endParaRPr lang="en-US" altLang="en-US">
                <a:latin typeface="Arial Narrow" pitchFamily="34" charset="0"/>
              </a:endParaRPr>
            </a:p>
          </p:txBody>
        </p:sp>
      </p:grpSp>
      <p:sp>
        <p:nvSpPr>
          <p:cNvPr id="22532" name="Rectangle 18"/>
          <p:cNvSpPr>
            <a:spLocks noChangeArrowheads="1"/>
          </p:cNvSpPr>
          <p:nvPr/>
        </p:nvSpPr>
        <p:spPr bwMode="auto">
          <a:xfrm>
            <a:off x="3194050" y="4908547"/>
            <a:ext cx="64706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algn="ctr"/>
            <a:r>
              <a:rPr lang="en-US" altLang="en-US">
                <a:latin typeface="Arial Narrow" pitchFamily="34" charset="0"/>
              </a:rPr>
              <a:t>Color components of an input pulse travel at different speeds causing pulse broadening</a:t>
            </a:r>
          </a:p>
        </p:txBody>
      </p:sp>
      <p:sp>
        <p:nvSpPr>
          <p:cNvPr id="22533" name="Line 20"/>
          <p:cNvSpPr>
            <a:spLocks noChangeShapeType="1"/>
          </p:cNvSpPr>
          <p:nvPr/>
        </p:nvSpPr>
        <p:spPr bwMode="auto">
          <a:xfrm>
            <a:off x="5372100" y="2332034"/>
            <a:ext cx="6858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4" name="Line 21"/>
          <p:cNvSpPr>
            <a:spLocks noChangeShapeType="1"/>
          </p:cNvSpPr>
          <p:nvPr/>
        </p:nvSpPr>
        <p:spPr bwMode="auto">
          <a:xfrm>
            <a:off x="7048500" y="2332034"/>
            <a:ext cx="838200"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5" name="Line 22"/>
          <p:cNvSpPr>
            <a:spLocks noChangeShapeType="1"/>
          </p:cNvSpPr>
          <p:nvPr/>
        </p:nvSpPr>
        <p:spPr bwMode="auto">
          <a:xfrm>
            <a:off x="5295900" y="4084634"/>
            <a:ext cx="685800" cy="0"/>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6" name="Line 23"/>
          <p:cNvSpPr>
            <a:spLocks noChangeShapeType="1"/>
          </p:cNvSpPr>
          <p:nvPr/>
        </p:nvSpPr>
        <p:spPr bwMode="auto">
          <a:xfrm>
            <a:off x="7200900" y="4084634"/>
            <a:ext cx="838200" cy="0"/>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7" name="Text Box 24"/>
          <p:cNvSpPr txBox="1">
            <a:spLocks noChangeArrowheads="1"/>
          </p:cNvSpPr>
          <p:nvPr/>
        </p:nvSpPr>
        <p:spPr bwMode="auto">
          <a:xfrm>
            <a:off x="2397128" y="1758950"/>
            <a:ext cx="18589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eaLnBrk="1" hangingPunct="1"/>
            <a:r>
              <a:rPr lang="en-US" altLang="en-US" dirty="0">
                <a:latin typeface="Arial Narrow" pitchFamily="34" charset="0"/>
              </a:rPr>
              <a:t>Colors (Wavelengths) of Light</a:t>
            </a:r>
          </a:p>
        </p:txBody>
      </p:sp>
      <p:sp>
        <p:nvSpPr>
          <p:cNvPr id="22538" name="Text Box 25"/>
          <p:cNvSpPr txBox="1">
            <a:spLocks noChangeArrowheads="1"/>
          </p:cNvSpPr>
          <p:nvPr/>
        </p:nvSpPr>
        <p:spPr bwMode="auto">
          <a:xfrm>
            <a:off x="2282828" y="3448050"/>
            <a:ext cx="126989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eaLnBrk="1" hangingPunct="1"/>
            <a:r>
              <a:rPr lang="en-US" altLang="en-US">
                <a:latin typeface="Arial Narrow" pitchFamily="34" charset="0"/>
              </a:rPr>
              <a:t>What the </a:t>
            </a:r>
          </a:p>
          <a:p>
            <a:pPr eaLnBrk="1" hangingPunct="1"/>
            <a:r>
              <a:rPr lang="en-US" altLang="en-US">
                <a:latin typeface="Arial Narrow" pitchFamily="34" charset="0"/>
              </a:rPr>
              <a:t>detector</a:t>
            </a:r>
          </a:p>
          <a:p>
            <a:pPr eaLnBrk="1" hangingPunct="1"/>
            <a:r>
              <a:rPr lang="en-US" altLang="en-US">
                <a:latin typeface="Arial Narrow" pitchFamily="34" charset="0"/>
              </a:rPr>
              <a:t>“sees”</a:t>
            </a:r>
          </a:p>
        </p:txBody>
      </p:sp>
    </p:spTree>
    <p:extLst>
      <p:ext uri="{BB962C8B-B14F-4D97-AF65-F5344CB8AC3E}">
        <p14:creationId xmlns:p14="http://schemas.microsoft.com/office/powerpoint/2010/main" val="12649870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Oval 25">
            <a:extLst>
              <a:ext uri="{FF2B5EF4-FFF2-40B4-BE49-F238E27FC236}">
                <a16:creationId xmlns:a16="http://schemas.microsoft.com/office/drawing/2014/main" id="{BAFE7DF5-16AB-4D71-8D44-2BB72C077E5B}"/>
              </a:ext>
            </a:extLst>
          </p:cNvPr>
          <p:cNvSpPr>
            <a:spLocks noChangeArrowheads="1"/>
          </p:cNvSpPr>
          <p:nvPr/>
        </p:nvSpPr>
        <p:spPr bwMode="auto">
          <a:xfrm>
            <a:off x="10073838" y="1707308"/>
            <a:ext cx="408092" cy="765349"/>
          </a:xfrm>
          <a:prstGeom prst="ellipse">
            <a:avLst/>
          </a:prstGeom>
          <a:gradFill rotWithShape="0">
            <a:gsLst>
              <a:gs pos="0">
                <a:srgbClr val="B2B2B2"/>
              </a:gs>
              <a:gs pos="50000">
                <a:srgbClr val="FFFFFF"/>
              </a:gs>
              <a:gs pos="100000">
                <a:srgbClr val="B2B2B2"/>
              </a:gs>
            </a:gsLst>
            <a:lin ang="5400000" scaled="1"/>
          </a:gradFill>
          <a:ln w="12700">
            <a:solidFill>
              <a:schemeClr val="accent1"/>
            </a:solidFill>
            <a:round/>
            <a:headEnd/>
            <a:tailEnd/>
          </a:ln>
        </p:spPr>
        <p:txBody>
          <a:bodyPr wrap="none" anchor="ctr"/>
          <a:lstStyle/>
          <a:p>
            <a:endParaRPr lang="en-US"/>
          </a:p>
        </p:txBody>
      </p:sp>
      <p:sp>
        <p:nvSpPr>
          <p:cNvPr id="2" name="Slide Number Placeholder 1">
            <a:extLst>
              <a:ext uri="{FF2B5EF4-FFF2-40B4-BE49-F238E27FC236}">
                <a16:creationId xmlns:a16="http://schemas.microsoft.com/office/drawing/2014/main" id="{A0C20200-46EF-4D51-9A73-B2F5BD591AD0}"/>
              </a:ext>
            </a:extLst>
          </p:cNvPr>
          <p:cNvSpPr>
            <a:spLocks noGrp="1"/>
          </p:cNvSpPr>
          <p:nvPr>
            <p:ph type="sldNum" sz="quarter" idx="10"/>
          </p:nvPr>
        </p:nvSpPr>
        <p:spPr/>
        <p:txBody>
          <a:bodyPr/>
          <a:lstStyle/>
          <a:p>
            <a:pPr>
              <a:defRPr/>
            </a:pPr>
            <a:fld id="{7047EC89-AF67-4921-971C-7CD482828778}" type="slidenum">
              <a:rPr lang="en-US" smtClean="0"/>
              <a:pPr>
                <a:defRPr/>
              </a:pPr>
              <a:t>47</a:t>
            </a:fld>
            <a:endParaRPr lang="en-US"/>
          </a:p>
        </p:txBody>
      </p:sp>
      <p:sp>
        <p:nvSpPr>
          <p:cNvPr id="3" name="Rectangle 2">
            <a:extLst>
              <a:ext uri="{FF2B5EF4-FFF2-40B4-BE49-F238E27FC236}">
                <a16:creationId xmlns:a16="http://schemas.microsoft.com/office/drawing/2014/main" id="{1233BBA1-6FE5-409C-A00D-44B5A68B1A76}"/>
              </a:ext>
            </a:extLst>
          </p:cNvPr>
          <p:cNvSpPr txBox="1">
            <a:spLocks noChangeArrowheads="1"/>
          </p:cNvSpPr>
          <p:nvPr/>
        </p:nvSpPr>
        <p:spPr>
          <a:xfrm>
            <a:off x="715422" y="228600"/>
            <a:ext cx="7772400" cy="533400"/>
          </a:xfrm>
          <a:prstGeom prst="rect">
            <a:avLst/>
          </a:prstGeom>
        </p:spPr>
        <p:txBody>
          <a:bodyPr vert="horz" lIns="92075" tIns="46038" rIns="92075" bIns="46038" rtlCol="0" anchor="ctr">
            <a:normAutofit/>
          </a:bodyPr>
          <a:lstStyle>
            <a:lvl1pPr algn="l" defTabSz="457200" rtl="0" eaLnBrk="1" latinLnBrk="0" hangingPunct="1">
              <a:spcBef>
                <a:spcPct val="0"/>
              </a:spcBef>
              <a:buNone/>
              <a:defRPr sz="2500" b="1" i="0" kern="1200">
                <a:solidFill>
                  <a:srgbClr val="CC0000"/>
                </a:solidFill>
                <a:latin typeface="Arial"/>
                <a:ea typeface="+mj-ea"/>
                <a:cs typeface="Arial"/>
              </a:defRPr>
            </a:lvl1pPr>
          </a:lstStyle>
          <a:p>
            <a:r>
              <a:rPr lang="en-US" sz="2800"/>
              <a:t>Polarization Mode Dispersion</a:t>
            </a:r>
            <a:endParaRPr lang="en-US" sz="2800" dirty="0"/>
          </a:p>
        </p:txBody>
      </p:sp>
      <p:sp>
        <p:nvSpPr>
          <p:cNvPr id="6" name="Rectangle 5">
            <a:extLst>
              <a:ext uri="{FF2B5EF4-FFF2-40B4-BE49-F238E27FC236}">
                <a16:creationId xmlns:a16="http://schemas.microsoft.com/office/drawing/2014/main" id="{31E978F3-24D8-496B-BD66-A23E701C47C7}"/>
              </a:ext>
            </a:extLst>
          </p:cNvPr>
          <p:cNvSpPr>
            <a:spLocks noChangeArrowheads="1"/>
          </p:cNvSpPr>
          <p:nvPr/>
        </p:nvSpPr>
        <p:spPr bwMode="auto">
          <a:xfrm>
            <a:off x="5058300" y="1698384"/>
            <a:ext cx="5219584" cy="777985"/>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Oval 6">
            <a:extLst>
              <a:ext uri="{FF2B5EF4-FFF2-40B4-BE49-F238E27FC236}">
                <a16:creationId xmlns:a16="http://schemas.microsoft.com/office/drawing/2014/main" id="{75B49FF5-F2F3-4F5D-B3BA-49BD7D8E48A4}"/>
              </a:ext>
            </a:extLst>
          </p:cNvPr>
          <p:cNvSpPr>
            <a:spLocks noChangeArrowheads="1"/>
          </p:cNvSpPr>
          <p:nvPr/>
        </p:nvSpPr>
        <p:spPr bwMode="auto">
          <a:xfrm>
            <a:off x="4772921" y="1705604"/>
            <a:ext cx="408092" cy="763544"/>
          </a:xfrm>
          <a:prstGeom prst="ellipse">
            <a:avLst/>
          </a:prstGeom>
          <a:solidFill>
            <a:srgbClr val="919191"/>
          </a:solidFill>
          <a:ln w="12700">
            <a:solidFill>
              <a:schemeClr val="tx1"/>
            </a:solidFill>
            <a:round/>
            <a:headEnd/>
            <a:tailEnd/>
          </a:ln>
        </p:spPr>
        <p:txBody>
          <a:bodyPr wrap="none" anchor="ctr"/>
          <a:lstStyle/>
          <a:p>
            <a:endParaRPr lang="en-US"/>
          </a:p>
        </p:txBody>
      </p:sp>
      <p:sp>
        <p:nvSpPr>
          <p:cNvPr id="8" name="Line 7">
            <a:extLst>
              <a:ext uri="{FF2B5EF4-FFF2-40B4-BE49-F238E27FC236}">
                <a16:creationId xmlns:a16="http://schemas.microsoft.com/office/drawing/2014/main" id="{CA1E23D5-1266-4A86-8016-FF339B2ABC36}"/>
              </a:ext>
            </a:extLst>
          </p:cNvPr>
          <p:cNvSpPr>
            <a:spLocks noChangeShapeType="1"/>
          </p:cNvSpPr>
          <p:nvPr/>
        </p:nvSpPr>
        <p:spPr bwMode="auto">
          <a:xfrm>
            <a:off x="4287776" y="2127990"/>
            <a:ext cx="6646480" cy="0"/>
          </a:xfrm>
          <a:prstGeom prst="line">
            <a:avLst/>
          </a:prstGeom>
          <a:noFill/>
          <a:ln w="12700">
            <a:solidFill>
              <a:srgbClr val="0066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9" name="Line 8">
            <a:extLst>
              <a:ext uri="{FF2B5EF4-FFF2-40B4-BE49-F238E27FC236}">
                <a16:creationId xmlns:a16="http://schemas.microsoft.com/office/drawing/2014/main" id="{2A7D1303-9257-446F-8EDF-3874DE4BFC83}"/>
              </a:ext>
            </a:extLst>
          </p:cNvPr>
          <p:cNvSpPr>
            <a:spLocks noChangeShapeType="1"/>
          </p:cNvSpPr>
          <p:nvPr/>
        </p:nvSpPr>
        <p:spPr bwMode="auto">
          <a:xfrm>
            <a:off x="6770575" y="2127990"/>
            <a:ext cx="556489" cy="0"/>
          </a:xfrm>
          <a:prstGeom prst="line">
            <a:avLst/>
          </a:prstGeom>
          <a:noFill/>
          <a:ln w="50800">
            <a:solidFill>
              <a:srgbClr val="0066FF"/>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0" name="Rectangle 9">
            <a:extLst>
              <a:ext uri="{FF2B5EF4-FFF2-40B4-BE49-F238E27FC236}">
                <a16:creationId xmlns:a16="http://schemas.microsoft.com/office/drawing/2014/main" id="{09403D6F-9BE6-445D-8D79-A47E0B0D9727}"/>
              </a:ext>
            </a:extLst>
          </p:cNvPr>
          <p:cNvSpPr>
            <a:spLocks noChangeArrowheads="1"/>
          </p:cNvSpPr>
          <p:nvPr/>
        </p:nvSpPr>
        <p:spPr bwMode="auto">
          <a:xfrm>
            <a:off x="6502318" y="1183939"/>
            <a:ext cx="3119194" cy="44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675" tIns="33338" rIns="66675" bIns="33338">
            <a:spAutoFit/>
          </a:bodyPr>
          <a:lstStyle/>
          <a:p>
            <a:pPr defTabSz="484188"/>
            <a:r>
              <a:rPr lang="en-US" sz="1600" b="1" dirty="0"/>
              <a:t>Perfect Fiber</a:t>
            </a:r>
          </a:p>
        </p:txBody>
      </p:sp>
      <p:sp>
        <p:nvSpPr>
          <p:cNvPr id="11" name="Line 10">
            <a:extLst>
              <a:ext uri="{FF2B5EF4-FFF2-40B4-BE49-F238E27FC236}">
                <a16:creationId xmlns:a16="http://schemas.microsoft.com/office/drawing/2014/main" id="{66B6127A-D337-4A18-8D35-EC901049F981}"/>
              </a:ext>
            </a:extLst>
          </p:cNvPr>
          <p:cNvSpPr>
            <a:spLocks noChangeShapeType="1"/>
          </p:cNvSpPr>
          <p:nvPr/>
        </p:nvSpPr>
        <p:spPr bwMode="auto">
          <a:xfrm>
            <a:off x="5004078" y="1698384"/>
            <a:ext cx="5299490" cy="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 name="Line 11">
            <a:extLst>
              <a:ext uri="{FF2B5EF4-FFF2-40B4-BE49-F238E27FC236}">
                <a16:creationId xmlns:a16="http://schemas.microsoft.com/office/drawing/2014/main" id="{1BCB828A-3A1B-4FC3-AA41-A6845E6748CE}"/>
              </a:ext>
            </a:extLst>
          </p:cNvPr>
          <p:cNvSpPr>
            <a:spLocks noChangeShapeType="1"/>
          </p:cNvSpPr>
          <p:nvPr/>
        </p:nvSpPr>
        <p:spPr bwMode="auto">
          <a:xfrm>
            <a:off x="5004078" y="2478173"/>
            <a:ext cx="5299490" cy="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14" name="Group 19">
            <a:extLst>
              <a:ext uri="{FF2B5EF4-FFF2-40B4-BE49-F238E27FC236}">
                <a16:creationId xmlns:a16="http://schemas.microsoft.com/office/drawing/2014/main" id="{AEC20B88-DAD6-484D-988D-E27A94C69A3D}"/>
              </a:ext>
            </a:extLst>
          </p:cNvPr>
          <p:cNvGrpSpPr>
            <a:grpSpLocks/>
          </p:cNvGrpSpPr>
          <p:nvPr/>
        </p:nvGrpSpPr>
        <p:grpSpPr bwMode="auto">
          <a:xfrm>
            <a:off x="5066861" y="1667697"/>
            <a:ext cx="739132" cy="398920"/>
            <a:chOff x="1861" y="1630"/>
            <a:chExt cx="259" cy="221"/>
          </a:xfrm>
        </p:grpSpPr>
        <p:sp>
          <p:nvSpPr>
            <p:cNvPr id="51" name="Freeform 20">
              <a:extLst>
                <a:ext uri="{FF2B5EF4-FFF2-40B4-BE49-F238E27FC236}">
                  <a16:creationId xmlns:a16="http://schemas.microsoft.com/office/drawing/2014/main" id="{C2EDD435-86DF-49F2-B973-0BDA2957EE87}"/>
                </a:ext>
              </a:extLst>
            </p:cNvPr>
            <p:cNvSpPr>
              <a:spLocks/>
            </p:cNvSpPr>
            <p:nvPr/>
          </p:nvSpPr>
          <p:spPr bwMode="auto">
            <a:xfrm>
              <a:off x="1861" y="1631"/>
              <a:ext cx="133" cy="220"/>
            </a:xfrm>
            <a:custGeom>
              <a:avLst/>
              <a:gdLst>
                <a:gd name="T0" fmla="*/ 0 w 133"/>
                <a:gd name="T1" fmla="*/ 219 h 220"/>
                <a:gd name="T2" fmla="*/ 27 w 133"/>
                <a:gd name="T3" fmla="*/ 211 h 220"/>
                <a:gd name="T4" fmla="*/ 55 w 133"/>
                <a:gd name="T5" fmla="*/ 198 h 220"/>
                <a:gd name="T6" fmla="*/ 73 w 133"/>
                <a:gd name="T7" fmla="*/ 182 h 220"/>
                <a:gd name="T8" fmla="*/ 82 w 133"/>
                <a:gd name="T9" fmla="*/ 171 h 220"/>
                <a:gd name="T10" fmla="*/ 86 w 133"/>
                <a:gd name="T11" fmla="*/ 150 h 220"/>
                <a:gd name="T12" fmla="*/ 91 w 133"/>
                <a:gd name="T13" fmla="*/ 134 h 220"/>
                <a:gd name="T14" fmla="*/ 100 w 133"/>
                <a:gd name="T15" fmla="*/ 110 h 220"/>
                <a:gd name="T16" fmla="*/ 100 w 133"/>
                <a:gd name="T17" fmla="*/ 81 h 220"/>
                <a:gd name="T18" fmla="*/ 105 w 133"/>
                <a:gd name="T19" fmla="*/ 53 h 220"/>
                <a:gd name="T20" fmla="*/ 110 w 133"/>
                <a:gd name="T21" fmla="*/ 32 h 220"/>
                <a:gd name="T22" fmla="*/ 114 w 133"/>
                <a:gd name="T23" fmla="*/ 13 h 220"/>
                <a:gd name="T24" fmla="*/ 123 w 133"/>
                <a:gd name="T25" fmla="*/ 0 h 220"/>
                <a:gd name="T26" fmla="*/ 132 w 133"/>
                <a:gd name="T27" fmla="*/ 0 h 2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
                <a:gd name="T43" fmla="*/ 0 h 220"/>
                <a:gd name="T44" fmla="*/ 133 w 133"/>
                <a:gd name="T45" fmla="*/ 220 h 2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 h="220">
                  <a:moveTo>
                    <a:pt x="0" y="219"/>
                  </a:moveTo>
                  <a:lnTo>
                    <a:pt x="27" y="211"/>
                  </a:lnTo>
                  <a:lnTo>
                    <a:pt x="55" y="198"/>
                  </a:lnTo>
                  <a:lnTo>
                    <a:pt x="73" y="182"/>
                  </a:lnTo>
                  <a:lnTo>
                    <a:pt x="82" y="171"/>
                  </a:lnTo>
                  <a:lnTo>
                    <a:pt x="86" y="150"/>
                  </a:lnTo>
                  <a:lnTo>
                    <a:pt x="91" y="134"/>
                  </a:lnTo>
                  <a:lnTo>
                    <a:pt x="100" y="110"/>
                  </a:lnTo>
                  <a:lnTo>
                    <a:pt x="100" y="81"/>
                  </a:lnTo>
                  <a:lnTo>
                    <a:pt x="105" y="53"/>
                  </a:lnTo>
                  <a:lnTo>
                    <a:pt x="110" y="32"/>
                  </a:lnTo>
                  <a:lnTo>
                    <a:pt x="114" y="13"/>
                  </a:lnTo>
                  <a:lnTo>
                    <a:pt x="123" y="0"/>
                  </a:lnTo>
                  <a:lnTo>
                    <a:pt x="132" y="0"/>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2" name="Freeform 21">
              <a:extLst>
                <a:ext uri="{FF2B5EF4-FFF2-40B4-BE49-F238E27FC236}">
                  <a16:creationId xmlns:a16="http://schemas.microsoft.com/office/drawing/2014/main" id="{90D7E5F6-6CDE-4E3F-9452-63E1A9B5DA54}"/>
                </a:ext>
              </a:extLst>
            </p:cNvPr>
            <p:cNvSpPr>
              <a:spLocks/>
            </p:cNvSpPr>
            <p:nvPr/>
          </p:nvSpPr>
          <p:spPr bwMode="auto">
            <a:xfrm>
              <a:off x="1986" y="1630"/>
              <a:ext cx="134" cy="221"/>
            </a:xfrm>
            <a:custGeom>
              <a:avLst/>
              <a:gdLst>
                <a:gd name="T0" fmla="*/ 133 w 134"/>
                <a:gd name="T1" fmla="*/ 220 h 221"/>
                <a:gd name="T2" fmla="*/ 105 w 134"/>
                <a:gd name="T3" fmla="*/ 212 h 221"/>
                <a:gd name="T4" fmla="*/ 78 w 134"/>
                <a:gd name="T5" fmla="*/ 199 h 221"/>
                <a:gd name="T6" fmla="*/ 59 w 134"/>
                <a:gd name="T7" fmla="*/ 183 h 221"/>
                <a:gd name="T8" fmla="*/ 50 w 134"/>
                <a:gd name="T9" fmla="*/ 171 h 221"/>
                <a:gd name="T10" fmla="*/ 46 w 134"/>
                <a:gd name="T11" fmla="*/ 151 h 221"/>
                <a:gd name="T12" fmla="*/ 41 w 134"/>
                <a:gd name="T13" fmla="*/ 135 h 221"/>
                <a:gd name="T14" fmla="*/ 32 w 134"/>
                <a:gd name="T15" fmla="*/ 110 h 221"/>
                <a:gd name="T16" fmla="*/ 32 w 134"/>
                <a:gd name="T17" fmla="*/ 82 h 221"/>
                <a:gd name="T18" fmla="*/ 28 w 134"/>
                <a:gd name="T19" fmla="*/ 53 h 221"/>
                <a:gd name="T20" fmla="*/ 23 w 134"/>
                <a:gd name="T21" fmla="*/ 32 h 221"/>
                <a:gd name="T22" fmla="*/ 18 w 134"/>
                <a:gd name="T23" fmla="*/ 13 h 221"/>
                <a:gd name="T24" fmla="*/ 9 w 134"/>
                <a:gd name="T25" fmla="*/ 0 h 221"/>
                <a:gd name="T26" fmla="*/ 0 w 134"/>
                <a:gd name="T27" fmla="*/ 0 h 2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21"/>
                <a:gd name="T44" fmla="*/ 134 w 134"/>
                <a:gd name="T45" fmla="*/ 221 h 2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21">
                  <a:moveTo>
                    <a:pt x="133" y="220"/>
                  </a:moveTo>
                  <a:lnTo>
                    <a:pt x="105" y="212"/>
                  </a:lnTo>
                  <a:lnTo>
                    <a:pt x="78" y="199"/>
                  </a:lnTo>
                  <a:lnTo>
                    <a:pt x="59" y="183"/>
                  </a:lnTo>
                  <a:lnTo>
                    <a:pt x="50" y="171"/>
                  </a:lnTo>
                  <a:lnTo>
                    <a:pt x="46" y="151"/>
                  </a:lnTo>
                  <a:lnTo>
                    <a:pt x="41" y="135"/>
                  </a:lnTo>
                  <a:lnTo>
                    <a:pt x="32" y="110"/>
                  </a:lnTo>
                  <a:lnTo>
                    <a:pt x="32" y="82"/>
                  </a:lnTo>
                  <a:lnTo>
                    <a:pt x="28" y="53"/>
                  </a:lnTo>
                  <a:lnTo>
                    <a:pt x="23" y="32"/>
                  </a:lnTo>
                  <a:lnTo>
                    <a:pt x="18" y="13"/>
                  </a:lnTo>
                  <a:lnTo>
                    <a:pt x="9" y="0"/>
                  </a:lnTo>
                  <a:lnTo>
                    <a:pt x="0" y="0"/>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5" name="Group 22">
            <a:extLst>
              <a:ext uri="{FF2B5EF4-FFF2-40B4-BE49-F238E27FC236}">
                <a16:creationId xmlns:a16="http://schemas.microsoft.com/office/drawing/2014/main" id="{CEF4E153-0913-4972-9C5C-29F7BD5111CF}"/>
              </a:ext>
            </a:extLst>
          </p:cNvPr>
          <p:cNvGrpSpPr>
            <a:grpSpLocks/>
          </p:cNvGrpSpPr>
          <p:nvPr/>
        </p:nvGrpSpPr>
        <p:grpSpPr bwMode="auto">
          <a:xfrm>
            <a:off x="5061154" y="2176727"/>
            <a:ext cx="770524" cy="406140"/>
            <a:chOff x="1859" y="1912"/>
            <a:chExt cx="270" cy="225"/>
          </a:xfrm>
        </p:grpSpPr>
        <p:sp>
          <p:nvSpPr>
            <p:cNvPr id="49" name="Freeform 23">
              <a:extLst>
                <a:ext uri="{FF2B5EF4-FFF2-40B4-BE49-F238E27FC236}">
                  <a16:creationId xmlns:a16="http://schemas.microsoft.com/office/drawing/2014/main" id="{BC34487F-3BDB-4835-B0FE-5522C0243F9B}"/>
                </a:ext>
              </a:extLst>
            </p:cNvPr>
            <p:cNvSpPr>
              <a:spLocks/>
            </p:cNvSpPr>
            <p:nvPr/>
          </p:nvSpPr>
          <p:spPr bwMode="auto">
            <a:xfrm>
              <a:off x="2065" y="1912"/>
              <a:ext cx="64" cy="221"/>
            </a:xfrm>
            <a:custGeom>
              <a:avLst/>
              <a:gdLst>
                <a:gd name="T0" fmla="*/ 63 w 64"/>
                <a:gd name="T1" fmla="*/ 0 h 221"/>
                <a:gd name="T2" fmla="*/ 38 w 64"/>
                <a:gd name="T3" fmla="*/ 10 h 221"/>
                <a:gd name="T4" fmla="*/ 15 w 64"/>
                <a:gd name="T5" fmla="*/ 23 h 221"/>
                <a:gd name="T6" fmla="*/ 4 w 64"/>
                <a:gd name="T7" fmla="*/ 41 h 221"/>
                <a:gd name="T8" fmla="*/ 0 w 64"/>
                <a:gd name="T9" fmla="*/ 53 h 221"/>
                <a:gd name="T10" fmla="*/ 5 w 64"/>
                <a:gd name="T11" fmla="*/ 73 h 221"/>
                <a:gd name="T12" fmla="*/ 7 w 64"/>
                <a:gd name="T13" fmla="*/ 88 h 221"/>
                <a:gd name="T14" fmla="*/ 9 w 64"/>
                <a:gd name="T15" fmla="*/ 113 h 221"/>
                <a:gd name="T16" fmla="*/ 23 w 64"/>
                <a:gd name="T17" fmla="*/ 141 h 221"/>
                <a:gd name="T18" fmla="*/ 31 w 64"/>
                <a:gd name="T19" fmla="*/ 168 h 221"/>
                <a:gd name="T20" fmla="*/ 37 w 64"/>
                <a:gd name="T21" fmla="*/ 187 h 221"/>
                <a:gd name="T22" fmla="*/ 41 w 64"/>
                <a:gd name="T23" fmla="*/ 207 h 221"/>
                <a:gd name="T24" fmla="*/ 37 w 64"/>
                <a:gd name="T25" fmla="*/ 220 h 221"/>
                <a:gd name="T26" fmla="*/ 28 w 64"/>
                <a:gd name="T27" fmla="*/ 220 h 2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221"/>
                <a:gd name="T44" fmla="*/ 64 w 64"/>
                <a:gd name="T45" fmla="*/ 221 h 2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221">
                  <a:moveTo>
                    <a:pt x="63" y="0"/>
                  </a:moveTo>
                  <a:lnTo>
                    <a:pt x="38" y="10"/>
                  </a:lnTo>
                  <a:lnTo>
                    <a:pt x="15" y="23"/>
                  </a:lnTo>
                  <a:lnTo>
                    <a:pt x="4" y="41"/>
                  </a:lnTo>
                  <a:lnTo>
                    <a:pt x="0" y="53"/>
                  </a:lnTo>
                  <a:lnTo>
                    <a:pt x="5" y="73"/>
                  </a:lnTo>
                  <a:lnTo>
                    <a:pt x="7" y="88"/>
                  </a:lnTo>
                  <a:lnTo>
                    <a:pt x="9" y="113"/>
                  </a:lnTo>
                  <a:lnTo>
                    <a:pt x="23" y="141"/>
                  </a:lnTo>
                  <a:lnTo>
                    <a:pt x="31" y="168"/>
                  </a:lnTo>
                  <a:lnTo>
                    <a:pt x="37" y="187"/>
                  </a:lnTo>
                  <a:lnTo>
                    <a:pt x="41" y="207"/>
                  </a:lnTo>
                  <a:lnTo>
                    <a:pt x="37" y="220"/>
                  </a:lnTo>
                  <a:lnTo>
                    <a:pt x="28" y="220"/>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0" name="Freeform 24">
              <a:extLst>
                <a:ext uri="{FF2B5EF4-FFF2-40B4-BE49-F238E27FC236}">
                  <a16:creationId xmlns:a16="http://schemas.microsoft.com/office/drawing/2014/main" id="{A7FCF4D0-3C73-48AC-84F1-5C580D58C545}"/>
                </a:ext>
              </a:extLst>
            </p:cNvPr>
            <p:cNvSpPr>
              <a:spLocks/>
            </p:cNvSpPr>
            <p:nvPr/>
          </p:nvSpPr>
          <p:spPr bwMode="auto">
            <a:xfrm>
              <a:off x="1859" y="1937"/>
              <a:ext cx="240" cy="200"/>
            </a:xfrm>
            <a:custGeom>
              <a:avLst/>
              <a:gdLst>
                <a:gd name="T0" fmla="*/ 0 w 240"/>
                <a:gd name="T1" fmla="*/ 0 h 200"/>
                <a:gd name="T2" fmla="*/ 32 w 240"/>
                <a:gd name="T3" fmla="*/ 5 h 200"/>
                <a:gd name="T4" fmla="*/ 66 w 240"/>
                <a:gd name="T5" fmla="*/ 14 h 200"/>
                <a:gd name="T6" fmla="*/ 93 w 240"/>
                <a:gd name="T7" fmla="*/ 28 h 200"/>
                <a:gd name="T8" fmla="*/ 108 w 240"/>
                <a:gd name="T9" fmla="*/ 38 h 200"/>
                <a:gd name="T10" fmla="*/ 122 w 240"/>
                <a:gd name="T11" fmla="*/ 59 h 200"/>
                <a:gd name="T12" fmla="*/ 134 w 240"/>
                <a:gd name="T13" fmla="*/ 72 h 200"/>
                <a:gd name="T14" fmla="*/ 155 w 240"/>
                <a:gd name="T15" fmla="*/ 95 h 200"/>
                <a:gd name="T16" fmla="*/ 169 w 240"/>
                <a:gd name="T17" fmla="*/ 122 h 200"/>
                <a:gd name="T18" fmla="*/ 187 w 240"/>
                <a:gd name="T19" fmla="*/ 150 h 200"/>
                <a:gd name="T20" fmla="*/ 200 w 240"/>
                <a:gd name="T21" fmla="*/ 168 h 200"/>
                <a:gd name="T22" fmla="*/ 214 w 240"/>
                <a:gd name="T23" fmla="*/ 188 h 200"/>
                <a:gd name="T24" fmla="*/ 229 w 240"/>
                <a:gd name="T25" fmla="*/ 199 h 200"/>
                <a:gd name="T26" fmla="*/ 239 w 240"/>
                <a:gd name="T27" fmla="*/ 198 h 2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0"/>
                <a:gd name="T43" fmla="*/ 0 h 200"/>
                <a:gd name="T44" fmla="*/ 240 w 240"/>
                <a:gd name="T45" fmla="*/ 200 h 2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0" h="200">
                  <a:moveTo>
                    <a:pt x="0" y="0"/>
                  </a:moveTo>
                  <a:lnTo>
                    <a:pt x="32" y="5"/>
                  </a:lnTo>
                  <a:lnTo>
                    <a:pt x="66" y="14"/>
                  </a:lnTo>
                  <a:lnTo>
                    <a:pt x="93" y="28"/>
                  </a:lnTo>
                  <a:lnTo>
                    <a:pt x="108" y="38"/>
                  </a:lnTo>
                  <a:lnTo>
                    <a:pt x="122" y="59"/>
                  </a:lnTo>
                  <a:lnTo>
                    <a:pt x="134" y="72"/>
                  </a:lnTo>
                  <a:lnTo>
                    <a:pt x="155" y="95"/>
                  </a:lnTo>
                  <a:lnTo>
                    <a:pt x="169" y="122"/>
                  </a:lnTo>
                  <a:lnTo>
                    <a:pt x="187" y="150"/>
                  </a:lnTo>
                  <a:lnTo>
                    <a:pt x="200" y="168"/>
                  </a:lnTo>
                  <a:lnTo>
                    <a:pt x="214" y="188"/>
                  </a:lnTo>
                  <a:lnTo>
                    <a:pt x="229" y="199"/>
                  </a:lnTo>
                  <a:lnTo>
                    <a:pt x="239" y="198"/>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 name="Oval 25">
            <a:extLst>
              <a:ext uri="{FF2B5EF4-FFF2-40B4-BE49-F238E27FC236}">
                <a16:creationId xmlns:a16="http://schemas.microsoft.com/office/drawing/2014/main" id="{6C78A370-BED2-43DE-97A1-3645390A6EE4}"/>
              </a:ext>
            </a:extLst>
          </p:cNvPr>
          <p:cNvSpPr>
            <a:spLocks noChangeArrowheads="1"/>
          </p:cNvSpPr>
          <p:nvPr/>
        </p:nvSpPr>
        <p:spPr bwMode="auto">
          <a:xfrm>
            <a:off x="9946845" y="3393343"/>
            <a:ext cx="408092" cy="765349"/>
          </a:xfrm>
          <a:prstGeom prst="ellipse">
            <a:avLst/>
          </a:prstGeom>
          <a:gradFill rotWithShape="0">
            <a:gsLst>
              <a:gs pos="0">
                <a:srgbClr val="B2B2B2"/>
              </a:gs>
              <a:gs pos="50000">
                <a:srgbClr val="FFFFFF"/>
              </a:gs>
              <a:gs pos="100000">
                <a:srgbClr val="B2B2B2"/>
              </a:gs>
            </a:gsLst>
            <a:lin ang="5400000" scaled="1"/>
          </a:gradFill>
          <a:ln w="12700">
            <a:solidFill>
              <a:schemeClr val="accent1"/>
            </a:solidFill>
            <a:round/>
            <a:headEnd/>
            <a:tailEnd/>
          </a:ln>
        </p:spPr>
        <p:txBody>
          <a:bodyPr wrap="none" anchor="ctr"/>
          <a:lstStyle/>
          <a:p>
            <a:endParaRPr lang="en-US"/>
          </a:p>
        </p:txBody>
      </p:sp>
      <p:sp>
        <p:nvSpPr>
          <p:cNvPr id="17" name="Rectangle 26">
            <a:extLst>
              <a:ext uri="{FF2B5EF4-FFF2-40B4-BE49-F238E27FC236}">
                <a16:creationId xmlns:a16="http://schemas.microsoft.com/office/drawing/2014/main" id="{6ABA19CD-B6B5-4213-936C-1CD7B41463E0}"/>
              </a:ext>
            </a:extLst>
          </p:cNvPr>
          <p:cNvSpPr>
            <a:spLocks noChangeArrowheads="1"/>
          </p:cNvSpPr>
          <p:nvPr/>
        </p:nvSpPr>
        <p:spPr bwMode="auto">
          <a:xfrm>
            <a:off x="4912757" y="3389733"/>
            <a:ext cx="5219584" cy="779790"/>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Line 27">
            <a:extLst>
              <a:ext uri="{FF2B5EF4-FFF2-40B4-BE49-F238E27FC236}">
                <a16:creationId xmlns:a16="http://schemas.microsoft.com/office/drawing/2014/main" id="{B89F41DA-2FD2-4DBA-8BD0-09D290A43375}"/>
              </a:ext>
            </a:extLst>
          </p:cNvPr>
          <p:cNvSpPr>
            <a:spLocks noChangeShapeType="1"/>
          </p:cNvSpPr>
          <p:nvPr/>
        </p:nvSpPr>
        <p:spPr bwMode="auto">
          <a:xfrm>
            <a:off x="6656423" y="3801289"/>
            <a:ext cx="556489" cy="0"/>
          </a:xfrm>
          <a:prstGeom prst="line">
            <a:avLst/>
          </a:prstGeom>
          <a:noFill/>
          <a:ln w="50800">
            <a:solidFill>
              <a:srgbClr val="0066FF"/>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9" name="Rectangle 28">
            <a:extLst>
              <a:ext uri="{FF2B5EF4-FFF2-40B4-BE49-F238E27FC236}">
                <a16:creationId xmlns:a16="http://schemas.microsoft.com/office/drawing/2014/main" id="{3E36721A-C29E-4E52-99B1-675A9E3D2208}"/>
              </a:ext>
            </a:extLst>
          </p:cNvPr>
          <p:cNvSpPr>
            <a:spLocks noChangeArrowheads="1"/>
          </p:cNvSpPr>
          <p:nvPr/>
        </p:nvSpPr>
        <p:spPr bwMode="auto">
          <a:xfrm>
            <a:off x="6556541" y="2875288"/>
            <a:ext cx="3144878" cy="445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675" tIns="33338" rIns="66675" bIns="33338">
            <a:spAutoFit/>
          </a:bodyPr>
          <a:lstStyle/>
          <a:p>
            <a:pPr defTabSz="484188"/>
            <a:r>
              <a:rPr lang="en-US" sz="1600" b="1"/>
              <a:t>Normal Fiber</a:t>
            </a:r>
          </a:p>
        </p:txBody>
      </p:sp>
      <p:sp>
        <p:nvSpPr>
          <p:cNvPr id="20" name="Rectangle 29">
            <a:extLst>
              <a:ext uri="{FF2B5EF4-FFF2-40B4-BE49-F238E27FC236}">
                <a16:creationId xmlns:a16="http://schemas.microsoft.com/office/drawing/2014/main" id="{54468F1D-6D9A-4831-BAA6-135C10A9B2AB}"/>
              </a:ext>
            </a:extLst>
          </p:cNvPr>
          <p:cNvSpPr>
            <a:spLocks noChangeArrowheads="1"/>
          </p:cNvSpPr>
          <p:nvPr/>
        </p:nvSpPr>
        <p:spPr bwMode="auto">
          <a:xfrm>
            <a:off x="4210724" y="2815721"/>
            <a:ext cx="1013096" cy="4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675" tIns="33338" rIns="66675" bIns="33338">
            <a:spAutoFit/>
          </a:bodyPr>
          <a:lstStyle/>
          <a:p>
            <a:pPr defTabSz="484188"/>
            <a:r>
              <a:rPr lang="en-US" sz="1400" b="1"/>
              <a:t>fast</a:t>
            </a:r>
          </a:p>
        </p:txBody>
      </p:sp>
      <p:sp>
        <p:nvSpPr>
          <p:cNvPr id="21" name="Rectangle 30">
            <a:extLst>
              <a:ext uri="{FF2B5EF4-FFF2-40B4-BE49-F238E27FC236}">
                <a16:creationId xmlns:a16="http://schemas.microsoft.com/office/drawing/2014/main" id="{BE0B8CA3-2DB1-4871-8A35-560CE995E352}"/>
              </a:ext>
            </a:extLst>
          </p:cNvPr>
          <p:cNvSpPr>
            <a:spLocks noChangeArrowheads="1"/>
          </p:cNvSpPr>
          <p:nvPr/>
        </p:nvSpPr>
        <p:spPr bwMode="auto">
          <a:xfrm>
            <a:off x="4898488" y="4642451"/>
            <a:ext cx="1192885" cy="4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675" tIns="33338" rIns="66675" bIns="33338">
            <a:spAutoFit/>
          </a:bodyPr>
          <a:lstStyle/>
          <a:p>
            <a:pPr defTabSz="484188"/>
            <a:r>
              <a:rPr lang="en-US" sz="1400" b="1"/>
              <a:t>slow</a:t>
            </a:r>
          </a:p>
        </p:txBody>
      </p:sp>
      <p:sp>
        <p:nvSpPr>
          <p:cNvPr id="22" name="Rectangle 31">
            <a:extLst>
              <a:ext uri="{FF2B5EF4-FFF2-40B4-BE49-F238E27FC236}">
                <a16:creationId xmlns:a16="http://schemas.microsoft.com/office/drawing/2014/main" id="{BEF52456-A9F7-4192-BAF1-1A475FE95F44}"/>
              </a:ext>
            </a:extLst>
          </p:cNvPr>
          <p:cNvSpPr>
            <a:spLocks noChangeArrowheads="1"/>
          </p:cNvSpPr>
          <p:nvPr/>
        </p:nvSpPr>
        <p:spPr bwMode="auto">
          <a:xfrm>
            <a:off x="7640981" y="4855449"/>
            <a:ext cx="3618607" cy="4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675" tIns="33338" rIns="66675" bIns="33338">
            <a:spAutoFit/>
          </a:bodyPr>
          <a:lstStyle/>
          <a:p>
            <a:pPr defTabSz="484188"/>
            <a:r>
              <a:rPr lang="en-US" sz="1400" b="1"/>
              <a:t>PMD = delay time</a:t>
            </a:r>
          </a:p>
        </p:txBody>
      </p:sp>
      <p:sp>
        <p:nvSpPr>
          <p:cNvPr id="23" name="Line 32">
            <a:extLst>
              <a:ext uri="{FF2B5EF4-FFF2-40B4-BE49-F238E27FC236}">
                <a16:creationId xmlns:a16="http://schemas.microsoft.com/office/drawing/2014/main" id="{EA086F58-5247-4DA5-A8DE-4CF62656FA2B}"/>
              </a:ext>
            </a:extLst>
          </p:cNvPr>
          <p:cNvSpPr>
            <a:spLocks noChangeShapeType="1"/>
          </p:cNvSpPr>
          <p:nvPr/>
        </p:nvSpPr>
        <p:spPr bwMode="auto">
          <a:xfrm>
            <a:off x="9025070" y="4640646"/>
            <a:ext cx="696325"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4" name="Line 33">
            <a:extLst>
              <a:ext uri="{FF2B5EF4-FFF2-40B4-BE49-F238E27FC236}">
                <a16:creationId xmlns:a16="http://schemas.microsoft.com/office/drawing/2014/main" id="{A45C9D9E-A684-4786-A61C-A10214D612A2}"/>
              </a:ext>
            </a:extLst>
          </p:cNvPr>
          <p:cNvSpPr>
            <a:spLocks noChangeShapeType="1"/>
          </p:cNvSpPr>
          <p:nvPr/>
        </p:nvSpPr>
        <p:spPr bwMode="auto">
          <a:xfrm flipH="1">
            <a:off x="10680269" y="4637035"/>
            <a:ext cx="696325"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5" name="Line 34">
            <a:extLst>
              <a:ext uri="{FF2B5EF4-FFF2-40B4-BE49-F238E27FC236}">
                <a16:creationId xmlns:a16="http://schemas.microsoft.com/office/drawing/2014/main" id="{DF294C06-9002-433D-946F-BD94BFD43F29}"/>
              </a:ext>
            </a:extLst>
          </p:cNvPr>
          <p:cNvSpPr>
            <a:spLocks noChangeShapeType="1"/>
          </p:cNvSpPr>
          <p:nvPr/>
        </p:nvSpPr>
        <p:spPr bwMode="auto">
          <a:xfrm>
            <a:off x="4941295" y="3395148"/>
            <a:ext cx="5208169" cy="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 name="Line 35">
            <a:extLst>
              <a:ext uri="{FF2B5EF4-FFF2-40B4-BE49-F238E27FC236}">
                <a16:creationId xmlns:a16="http://schemas.microsoft.com/office/drawing/2014/main" id="{8A9B56AB-4488-4DBC-B0E6-9868C1030096}"/>
              </a:ext>
            </a:extLst>
          </p:cNvPr>
          <p:cNvSpPr>
            <a:spLocks noChangeShapeType="1"/>
          </p:cNvSpPr>
          <p:nvPr/>
        </p:nvSpPr>
        <p:spPr bwMode="auto">
          <a:xfrm>
            <a:off x="4941295" y="4174938"/>
            <a:ext cx="5208169" cy="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 name="Line 42">
            <a:extLst>
              <a:ext uri="{FF2B5EF4-FFF2-40B4-BE49-F238E27FC236}">
                <a16:creationId xmlns:a16="http://schemas.microsoft.com/office/drawing/2014/main" id="{37E520E3-2B6F-4FC6-9C4E-E0AA905A2E36}"/>
              </a:ext>
            </a:extLst>
          </p:cNvPr>
          <p:cNvSpPr>
            <a:spLocks noChangeShapeType="1"/>
          </p:cNvSpPr>
          <p:nvPr/>
        </p:nvSpPr>
        <p:spPr bwMode="auto">
          <a:xfrm>
            <a:off x="9019362" y="3850025"/>
            <a:ext cx="727717" cy="846577"/>
          </a:xfrm>
          <a:prstGeom prst="line">
            <a:avLst/>
          </a:prstGeom>
          <a:noFill/>
          <a:ln w="12700">
            <a:solidFill>
              <a:srgbClr val="0066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0" name="Line 43">
            <a:extLst>
              <a:ext uri="{FF2B5EF4-FFF2-40B4-BE49-F238E27FC236}">
                <a16:creationId xmlns:a16="http://schemas.microsoft.com/office/drawing/2014/main" id="{F57F4BB7-4DCE-4337-91F4-4FDB05C197E8}"/>
              </a:ext>
            </a:extLst>
          </p:cNvPr>
          <p:cNvSpPr>
            <a:spLocks noChangeShapeType="1"/>
          </p:cNvSpPr>
          <p:nvPr/>
        </p:nvSpPr>
        <p:spPr bwMode="auto">
          <a:xfrm>
            <a:off x="10046727" y="3887932"/>
            <a:ext cx="727717" cy="844772"/>
          </a:xfrm>
          <a:prstGeom prst="line">
            <a:avLst/>
          </a:prstGeom>
          <a:noFill/>
          <a:ln w="12700">
            <a:solidFill>
              <a:srgbClr val="0066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31" name="Group 44">
            <a:extLst>
              <a:ext uri="{FF2B5EF4-FFF2-40B4-BE49-F238E27FC236}">
                <a16:creationId xmlns:a16="http://schemas.microsoft.com/office/drawing/2014/main" id="{1C2CF986-E557-44CA-BCAE-98FBE281F721}"/>
              </a:ext>
            </a:extLst>
          </p:cNvPr>
          <p:cNvGrpSpPr>
            <a:grpSpLocks/>
          </p:cNvGrpSpPr>
          <p:nvPr/>
        </p:nvGrpSpPr>
        <p:grpSpPr bwMode="auto">
          <a:xfrm>
            <a:off x="5072569" y="3339191"/>
            <a:ext cx="739132" cy="400725"/>
            <a:chOff x="1863" y="2556"/>
            <a:chExt cx="259" cy="222"/>
          </a:xfrm>
        </p:grpSpPr>
        <p:sp>
          <p:nvSpPr>
            <p:cNvPr id="43" name="Freeform 45">
              <a:extLst>
                <a:ext uri="{FF2B5EF4-FFF2-40B4-BE49-F238E27FC236}">
                  <a16:creationId xmlns:a16="http://schemas.microsoft.com/office/drawing/2014/main" id="{7C13B1E4-4B4F-464E-B614-AD1E499AAF7D}"/>
                </a:ext>
              </a:extLst>
            </p:cNvPr>
            <p:cNvSpPr>
              <a:spLocks/>
            </p:cNvSpPr>
            <p:nvPr/>
          </p:nvSpPr>
          <p:spPr bwMode="auto">
            <a:xfrm>
              <a:off x="1863" y="2557"/>
              <a:ext cx="134" cy="221"/>
            </a:xfrm>
            <a:custGeom>
              <a:avLst/>
              <a:gdLst>
                <a:gd name="T0" fmla="*/ 0 w 134"/>
                <a:gd name="T1" fmla="*/ 220 h 221"/>
                <a:gd name="T2" fmla="*/ 28 w 134"/>
                <a:gd name="T3" fmla="*/ 212 h 221"/>
                <a:gd name="T4" fmla="*/ 55 w 134"/>
                <a:gd name="T5" fmla="*/ 199 h 221"/>
                <a:gd name="T6" fmla="*/ 74 w 134"/>
                <a:gd name="T7" fmla="*/ 183 h 221"/>
                <a:gd name="T8" fmla="*/ 83 w 134"/>
                <a:gd name="T9" fmla="*/ 171 h 221"/>
                <a:gd name="T10" fmla="*/ 87 w 134"/>
                <a:gd name="T11" fmla="*/ 151 h 221"/>
                <a:gd name="T12" fmla="*/ 92 w 134"/>
                <a:gd name="T13" fmla="*/ 135 h 221"/>
                <a:gd name="T14" fmla="*/ 101 w 134"/>
                <a:gd name="T15" fmla="*/ 110 h 221"/>
                <a:gd name="T16" fmla="*/ 101 w 134"/>
                <a:gd name="T17" fmla="*/ 82 h 221"/>
                <a:gd name="T18" fmla="*/ 105 w 134"/>
                <a:gd name="T19" fmla="*/ 53 h 221"/>
                <a:gd name="T20" fmla="*/ 110 w 134"/>
                <a:gd name="T21" fmla="*/ 32 h 221"/>
                <a:gd name="T22" fmla="*/ 115 w 134"/>
                <a:gd name="T23" fmla="*/ 13 h 221"/>
                <a:gd name="T24" fmla="*/ 124 w 134"/>
                <a:gd name="T25" fmla="*/ 0 h 221"/>
                <a:gd name="T26" fmla="*/ 133 w 134"/>
                <a:gd name="T27" fmla="*/ 0 h 2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21"/>
                <a:gd name="T44" fmla="*/ 134 w 134"/>
                <a:gd name="T45" fmla="*/ 221 h 2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21">
                  <a:moveTo>
                    <a:pt x="0" y="220"/>
                  </a:moveTo>
                  <a:lnTo>
                    <a:pt x="28" y="212"/>
                  </a:lnTo>
                  <a:lnTo>
                    <a:pt x="55" y="199"/>
                  </a:lnTo>
                  <a:lnTo>
                    <a:pt x="74" y="183"/>
                  </a:lnTo>
                  <a:lnTo>
                    <a:pt x="83" y="171"/>
                  </a:lnTo>
                  <a:lnTo>
                    <a:pt x="87" y="151"/>
                  </a:lnTo>
                  <a:lnTo>
                    <a:pt x="92" y="135"/>
                  </a:lnTo>
                  <a:lnTo>
                    <a:pt x="101" y="110"/>
                  </a:lnTo>
                  <a:lnTo>
                    <a:pt x="101" y="82"/>
                  </a:lnTo>
                  <a:lnTo>
                    <a:pt x="105" y="53"/>
                  </a:lnTo>
                  <a:lnTo>
                    <a:pt x="110" y="32"/>
                  </a:lnTo>
                  <a:lnTo>
                    <a:pt x="115" y="13"/>
                  </a:lnTo>
                  <a:lnTo>
                    <a:pt x="124" y="0"/>
                  </a:lnTo>
                  <a:lnTo>
                    <a:pt x="133" y="0"/>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 name="Freeform 46">
              <a:extLst>
                <a:ext uri="{FF2B5EF4-FFF2-40B4-BE49-F238E27FC236}">
                  <a16:creationId xmlns:a16="http://schemas.microsoft.com/office/drawing/2014/main" id="{020FBBF9-2BDB-4768-AD54-5006F7DAF5F3}"/>
                </a:ext>
              </a:extLst>
            </p:cNvPr>
            <p:cNvSpPr>
              <a:spLocks/>
            </p:cNvSpPr>
            <p:nvPr/>
          </p:nvSpPr>
          <p:spPr bwMode="auto">
            <a:xfrm>
              <a:off x="1990" y="2556"/>
              <a:ext cx="132" cy="221"/>
            </a:xfrm>
            <a:custGeom>
              <a:avLst/>
              <a:gdLst>
                <a:gd name="T0" fmla="*/ 131 w 132"/>
                <a:gd name="T1" fmla="*/ 220 h 221"/>
                <a:gd name="T2" fmla="*/ 104 w 132"/>
                <a:gd name="T3" fmla="*/ 212 h 221"/>
                <a:gd name="T4" fmla="*/ 76 w 132"/>
                <a:gd name="T5" fmla="*/ 199 h 221"/>
                <a:gd name="T6" fmla="*/ 58 w 132"/>
                <a:gd name="T7" fmla="*/ 183 h 221"/>
                <a:gd name="T8" fmla="*/ 50 w 132"/>
                <a:gd name="T9" fmla="*/ 171 h 221"/>
                <a:gd name="T10" fmla="*/ 45 w 132"/>
                <a:gd name="T11" fmla="*/ 151 h 221"/>
                <a:gd name="T12" fmla="*/ 40 w 132"/>
                <a:gd name="T13" fmla="*/ 135 h 221"/>
                <a:gd name="T14" fmla="*/ 31 w 132"/>
                <a:gd name="T15" fmla="*/ 110 h 221"/>
                <a:gd name="T16" fmla="*/ 31 w 132"/>
                <a:gd name="T17" fmla="*/ 82 h 221"/>
                <a:gd name="T18" fmla="*/ 27 w 132"/>
                <a:gd name="T19" fmla="*/ 53 h 221"/>
                <a:gd name="T20" fmla="*/ 22 w 132"/>
                <a:gd name="T21" fmla="*/ 32 h 221"/>
                <a:gd name="T22" fmla="*/ 18 w 132"/>
                <a:gd name="T23" fmla="*/ 13 h 221"/>
                <a:gd name="T24" fmla="*/ 9 w 132"/>
                <a:gd name="T25" fmla="*/ 0 h 221"/>
                <a:gd name="T26" fmla="*/ 0 w 132"/>
                <a:gd name="T27" fmla="*/ 0 h 2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2"/>
                <a:gd name="T43" fmla="*/ 0 h 221"/>
                <a:gd name="T44" fmla="*/ 132 w 132"/>
                <a:gd name="T45" fmla="*/ 221 h 2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2" h="221">
                  <a:moveTo>
                    <a:pt x="131" y="220"/>
                  </a:moveTo>
                  <a:lnTo>
                    <a:pt x="104" y="212"/>
                  </a:lnTo>
                  <a:lnTo>
                    <a:pt x="76" y="199"/>
                  </a:lnTo>
                  <a:lnTo>
                    <a:pt x="58" y="183"/>
                  </a:lnTo>
                  <a:lnTo>
                    <a:pt x="50" y="171"/>
                  </a:lnTo>
                  <a:lnTo>
                    <a:pt x="45" y="151"/>
                  </a:lnTo>
                  <a:lnTo>
                    <a:pt x="40" y="135"/>
                  </a:lnTo>
                  <a:lnTo>
                    <a:pt x="31" y="110"/>
                  </a:lnTo>
                  <a:lnTo>
                    <a:pt x="31" y="82"/>
                  </a:lnTo>
                  <a:lnTo>
                    <a:pt x="27" y="53"/>
                  </a:lnTo>
                  <a:lnTo>
                    <a:pt x="22" y="32"/>
                  </a:lnTo>
                  <a:lnTo>
                    <a:pt x="18" y="13"/>
                  </a:lnTo>
                  <a:lnTo>
                    <a:pt x="9" y="0"/>
                  </a:lnTo>
                  <a:lnTo>
                    <a:pt x="0" y="0"/>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2" name="Group 47">
            <a:extLst>
              <a:ext uri="{FF2B5EF4-FFF2-40B4-BE49-F238E27FC236}">
                <a16:creationId xmlns:a16="http://schemas.microsoft.com/office/drawing/2014/main" id="{927FBF27-33B0-4227-B137-15D28C93D5C6}"/>
              </a:ext>
            </a:extLst>
          </p:cNvPr>
          <p:cNvGrpSpPr>
            <a:grpSpLocks/>
          </p:cNvGrpSpPr>
          <p:nvPr/>
        </p:nvGrpSpPr>
        <p:grpSpPr bwMode="auto">
          <a:xfrm>
            <a:off x="5066861" y="3850025"/>
            <a:ext cx="767670" cy="404335"/>
            <a:chOff x="1861" y="2839"/>
            <a:chExt cx="269" cy="224"/>
          </a:xfrm>
        </p:grpSpPr>
        <p:sp>
          <p:nvSpPr>
            <p:cNvPr id="41" name="Freeform 48">
              <a:extLst>
                <a:ext uri="{FF2B5EF4-FFF2-40B4-BE49-F238E27FC236}">
                  <a16:creationId xmlns:a16="http://schemas.microsoft.com/office/drawing/2014/main" id="{7A270747-0748-4807-80E3-69A97625BBDD}"/>
                </a:ext>
              </a:extLst>
            </p:cNvPr>
            <p:cNvSpPr>
              <a:spLocks/>
            </p:cNvSpPr>
            <p:nvPr/>
          </p:nvSpPr>
          <p:spPr bwMode="auto">
            <a:xfrm>
              <a:off x="2068" y="2839"/>
              <a:ext cx="62" cy="221"/>
            </a:xfrm>
            <a:custGeom>
              <a:avLst/>
              <a:gdLst>
                <a:gd name="T0" fmla="*/ 61 w 62"/>
                <a:gd name="T1" fmla="*/ 0 h 221"/>
                <a:gd name="T2" fmla="*/ 36 w 62"/>
                <a:gd name="T3" fmla="*/ 10 h 221"/>
                <a:gd name="T4" fmla="*/ 14 w 62"/>
                <a:gd name="T5" fmla="*/ 24 h 221"/>
                <a:gd name="T6" fmla="*/ 4 w 62"/>
                <a:gd name="T7" fmla="*/ 41 h 221"/>
                <a:gd name="T8" fmla="*/ 0 w 62"/>
                <a:gd name="T9" fmla="*/ 54 h 221"/>
                <a:gd name="T10" fmla="*/ 4 w 62"/>
                <a:gd name="T11" fmla="*/ 74 h 221"/>
                <a:gd name="T12" fmla="*/ 7 w 62"/>
                <a:gd name="T13" fmla="*/ 89 h 221"/>
                <a:gd name="T14" fmla="*/ 9 w 62"/>
                <a:gd name="T15" fmla="*/ 113 h 221"/>
                <a:gd name="T16" fmla="*/ 22 w 62"/>
                <a:gd name="T17" fmla="*/ 140 h 221"/>
                <a:gd name="T18" fmla="*/ 31 w 62"/>
                <a:gd name="T19" fmla="*/ 168 h 221"/>
                <a:gd name="T20" fmla="*/ 35 w 62"/>
                <a:gd name="T21" fmla="*/ 187 h 221"/>
                <a:gd name="T22" fmla="*/ 39 w 62"/>
                <a:gd name="T23" fmla="*/ 207 h 221"/>
                <a:gd name="T24" fmla="*/ 36 w 62"/>
                <a:gd name="T25" fmla="*/ 220 h 221"/>
                <a:gd name="T26" fmla="*/ 27 w 62"/>
                <a:gd name="T27" fmla="*/ 220 h 2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221"/>
                <a:gd name="T44" fmla="*/ 62 w 62"/>
                <a:gd name="T45" fmla="*/ 221 h 2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221">
                  <a:moveTo>
                    <a:pt x="61" y="0"/>
                  </a:moveTo>
                  <a:lnTo>
                    <a:pt x="36" y="10"/>
                  </a:lnTo>
                  <a:lnTo>
                    <a:pt x="14" y="24"/>
                  </a:lnTo>
                  <a:lnTo>
                    <a:pt x="4" y="41"/>
                  </a:lnTo>
                  <a:lnTo>
                    <a:pt x="0" y="54"/>
                  </a:lnTo>
                  <a:lnTo>
                    <a:pt x="4" y="74"/>
                  </a:lnTo>
                  <a:lnTo>
                    <a:pt x="7" y="89"/>
                  </a:lnTo>
                  <a:lnTo>
                    <a:pt x="9" y="113"/>
                  </a:lnTo>
                  <a:lnTo>
                    <a:pt x="22" y="140"/>
                  </a:lnTo>
                  <a:lnTo>
                    <a:pt x="31" y="168"/>
                  </a:lnTo>
                  <a:lnTo>
                    <a:pt x="35" y="187"/>
                  </a:lnTo>
                  <a:lnTo>
                    <a:pt x="39" y="207"/>
                  </a:lnTo>
                  <a:lnTo>
                    <a:pt x="36" y="220"/>
                  </a:lnTo>
                  <a:lnTo>
                    <a:pt x="27" y="220"/>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 name="Freeform 49">
              <a:extLst>
                <a:ext uri="{FF2B5EF4-FFF2-40B4-BE49-F238E27FC236}">
                  <a16:creationId xmlns:a16="http://schemas.microsoft.com/office/drawing/2014/main" id="{7C8EB4A3-8145-4D21-9204-ED547938559A}"/>
                </a:ext>
              </a:extLst>
            </p:cNvPr>
            <p:cNvSpPr>
              <a:spLocks/>
            </p:cNvSpPr>
            <p:nvPr/>
          </p:nvSpPr>
          <p:spPr bwMode="auto">
            <a:xfrm>
              <a:off x="1861" y="2863"/>
              <a:ext cx="241" cy="200"/>
            </a:xfrm>
            <a:custGeom>
              <a:avLst/>
              <a:gdLst>
                <a:gd name="T0" fmla="*/ 0 w 241"/>
                <a:gd name="T1" fmla="*/ 0 h 200"/>
                <a:gd name="T2" fmla="*/ 32 w 241"/>
                <a:gd name="T3" fmla="*/ 5 h 200"/>
                <a:gd name="T4" fmla="*/ 67 w 241"/>
                <a:gd name="T5" fmla="*/ 14 h 200"/>
                <a:gd name="T6" fmla="*/ 93 w 241"/>
                <a:gd name="T7" fmla="*/ 28 h 200"/>
                <a:gd name="T8" fmla="*/ 108 w 241"/>
                <a:gd name="T9" fmla="*/ 38 h 200"/>
                <a:gd name="T10" fmla="*/ 123 w 241"/>
                <a:gd name="T11" fmla="*/ 59 h 200"/>
                <a:gd name="T12" fmla="*/ 134 w 241"/>
                <a:gd name="T13" fmla="*/ 72 h 200"/>
                <a:gd name="T14" fmla="*/ 156 w 241"/>
                <a:gd name="T15" fmla="*/ 95 h 200"/>
                <a:gd name="T16" fmla="*/ 170 w 241"/>
                <a:gd name="T17" fmla="*/ 122 h 200"/>
                <a:gd name="T18" fmla="*/ 188 w 241"/>
                <a:gd name="T19" fmla="*/ 150 h 200"/>
                <a:gd name="T20" fmla="*/ 201 w 241"/>
                <a:gd name="T21" fmla="*/ 168 h 200"/>
                <a:gd name="T22" fmla="*/ 215 w 241"/>
                <a:gd name="T23" fmla="*/ 188 h 200"/>
                <a:gd name="T24" fmla="*/ 230 w 241"/>
                <a:gd name="T25" fmla="*/ 199 h 200"/>
                <a:gd name="T26" fmla="*/ 240 w 241"/>
                <a:gd name="T27" fmla="*/ 198 h 2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1"/>
                <a:gd name="T43" fmla="*/ 0 h 200"/>
                <a:gd name="T44" fmla="*/ 241 w 241"/>
                <a:gd name="T45" fmla="*/ 200 h 2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1" h="200">
                  <a:moveTo>
                    <a:pt x="0" y="0"/>
                  </a:moveTo>
                  <a:lnTo>
                    <a:pt x="32" y="5"/>
                  </a:lnTo>
                  <a:lnTo>
                    <a:pt x="67" y="14"/>
                  </a:lnTo>
                  <a:lnTo>
                    <a:pt x="93" y="28"/>
                  </a:lnTo>
                  <a:lnTo>
                    <a:pt x="108" y="38"/>
                  </a:lnTo>
                  <a:lnTo>
                    <a:pt x="123" y="59"/>
                  </a:lnTo>
                  <a:lnTo>
                    <a:pt x="134" y="72"/>
                  </a:lnTo>
                  <a:lnTo>
                    <a:pt x="156" y="95"/>
                  </a:lnTo>
                  <a:lnTo>
                    <a:pt x="170" y="122"/>
                  </a:lnTo>
                  <a:lnTo>
                    <a:pt x="188" y="150"/>
                  </a:lnTo>
                  <a:lnTo>
                    <a:pt x="201" y="168"/>
                  </a:lnTo>
                  <a:lnTo>
                    <a:pt x="215" y="188"/>
                  </a:lnTo>
                  <a:lnTo>
                    <a:pt x="230" y="199"/>
                  </a:lnTo>
                  <a:lnTo>
                    <a:pt x="240" y="198"/>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3" name="Oval 50">
            <a:extLst>
              <a:ext uri="{FF2B5EF4-FFF2-40B4-BE49-F238E27FC236}">
                <a16:creationId xmlns:a16="http://schemas.microsoft.com/office/drawing/2014/main" id="{494A1E74-2988-4E23-80AB-A58DCBF906F6}"/>
              </a:ext>
            </a:extLst>
          </p:cNvPr>
          <p:cNvSpPr>
            <a:spLocks noChangeArrowheads="1"/>
          </p:cNvSpPr>
          <p:nvPr/>
        </p:nvSpPr>
        <p:spPr bwMode="auto">
          <a:xfrm>
            <a:off x="4684453" y="3396953"/>
            <a:ext cx="413800" cy="765349"/>
          </a:xfrm>
          <a:prstGeom prst="ellipse">
            <a:avLst/>
          </a:prstGeom>
          <a:solidFill>
            <a:srgbClr val="919191"/>
          </a:solidFill>
          <a:ln w="12700">
            <a:solidFill>
              <a:schemeClr val="tx1"/>
            </a:solidFill>
            <a:round/>
            <a:headEnd/>
            <a:tailEnd/>
          </a:ln>
        </p:spPr>
        <p:txBody>
          <a:bodyPr wrap="none" anchor="ctr"/>
          <a:lstStyle/>
          <a:p>
            <a:endParaRPr lang="en-US"/>
          </a:p>
        </p:txBody>
      </p:sp>
      <p:grpSp>
        <p:nvGrpSpPr>
          <p:cNvPr id="34" name="Group 51">
            <a:extLst>
              <a:ext uri="{FF2B5EF4-FFF2-40B4-BE49-F238E27FC236}">
                <a16:creationId xmlns:a16="http://schemas.microsoft.com/office/drawing/2014/main" id="{22415F5B-0FEB-4219-A453-ECBB183CEB2B}"/>
              </a:ext>
            </a:extLst>
          </p:cNvPr>
          <p:cNvGrpSpPr>
            <a:grpSpLocks/>
          </p:cNvGrpSpPr>
          <p:nvPr/>
        </p:nvGrpSpPr>
        <p:grpSpPr bwMode="auto">
          <a:xfrm>
            <a:off x="4818582" y="3106337"/>
            <a:ext cx="516536" cy="1319505"/>
            <a:chOff x="1774" y="2427"/>
            <a:chExt cx="181" cy="731"/>
          </a:xfrm>
        </p:grpSpPr>
        <p:sp>
          <p:nvSpPr>
            <p:cNvPr id="39" name="Line 52">
              <a:extLst>
                <a:ext uri="{FF2B5EF4-FFF2-40B4-BE49-F238E27FC236}">
                  <a16:creationId xmlns:a16="http://schemas.microsoft.com/office/drawing/2014/main" id="{700693F1-5ABB-4757-9371-A25371052760}"/>
                </a:ext>
              </a:extLst>
            </p:cNvPr>
            <p:cNvSpPr>
              <a:spLocks noChangeShapeType="1"/>
            </p:cNvSpPr>
            <p:nvPr/>
          </p:nvSpPr>
          <p:spPr bwMode="auto">
            <a:xfrm flipV="1">
              <a:off x="1774" y="2427"/>
              <a:ext cx="0" cy="376"/>
            </a:xfrm>
            <a:prstGeom prst="line">
              <a:avLst/>
            </a:prstGeom>
            <a:noFill/>
            <a:ln w="12700">
              <a:solidFill>
                <a:srgbClr val="0066FF"/>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0" name="Line 53">
              <a:extLst>
                <a:ext uri="{FF2B5EF4-FFF2-40B4-BE49-F238E27FC236}">
                  <a16:creationId xmlns:a16="http://schemas.microsoft.com/office/drawing/2014/main" id="{39FEFC37-E37E-418A-9F3F-18CB7E3BF9B7}"/>
                </a:ext>
              </a:extLst>
            </p:cNvPr>
            <p:cNvSpPr>
              <a:spLocks noChangeShapeType="1"/>
            </p:cNvSpPr>
            <p:nvPr/>
          </p:nvSpPr>
          <p:spPr bwMode="auto">
            <a:xfrm>
              <a:off x="1783" y="2832"/>
              <a:ext cx="172" cy="326"/>
            </a:xfrm>
            <a:prstGeom prst="line">
              <a:avLst/>
            </a:prstGeom>
            <a:noFill/>
            <a:ln w="12700">
              <a:solidFill>
                <a:srgbClr val="0066FF"/>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35" name="Line 54">
            <a:extLst>
              <a:ext uri="{FF2B5EF4-FFF2-40B4-BE49-F238E27FC236}">
                <a16:creationId xmlns:a16="http://schemas.microsoft.com/office/drawing/2014/main" id="{CA7F2FDD-D7ED-4E81-814D-87C9F8762B14}"/>
              </a:ext>
            </a:extLst>
          </p:cNvPr>
          <p:cNvSpPr>
            <a:spLocks noChangeShapeType="1"/>
          </p:cNvSpPr>
          <p:nvPr/>
        </p:nvSpPr>
        <p:spPr bwMode="auto">
          <a:xfrm>
            <a:off x="4170771" y="3801289"/>
            <a:ext cx="6646480" cy="0"/>
          </a:xfrm>
          <a:prstGeom prst="line">
            <a:avLst/>
          </a:prstGeom>
          <a:noFill/>
          <a:ln w="12700">
            <a:solidFill>
              <a:srgbClr val="0066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36" name="Group 55">
            <a:extLst>
              <a:ext uri="{FF2B5EF4-FFF2-40B4-BE49-F238E27FC236}">
                <a16:creationId xmlns:a16="http://schemas.microsoft.com/office/drawing/2014/main" id="{5E8C1251-763F-4BBF-B208-36FBD3080821}"/>
              </a:ext>
            </a:extLst>
          </p:cNvPr>
          <p:cNvGrpSpPr>
            <a:grpSpLocks/>
          </p:cNvGrpSpPr>
          <p:nvPr/>
        </p:nvGrpSpPr>
        <p:grpSpPr bwMode="auto">
          <a:xfrm>
            <a:off x="4961271" y="1469140"/>
            <a:ext cx="516536" cy="1319505"/>
            <a:chOff x="1774" y="2427"/>
            <a:chExt cx="181" cy="731"/>
          </a:xfrm>
        </p:grpSpPr>
        <p:sp>
          <p:nvSpPr>
            <p:cNvPr id="37" name="Line 56">
              <a:extLst>
                <a:ext uri="{FF2B5EF4-FFF2-40B4-BE49-F238E27FC236}">
                  <a16:creationId xmlns:a16="http://schemas.microsoft.com/office/drawing/2014/main" id="{2E314D28-5F21-4AB4-B9CA-B205E3F43598}"/>
                </a:ext>
              </a:extLst>
            </p:cNvPr>
            <p:cNvSpPr>
              <a:spLocks noChangeShapeType="1"/>
            </p:cNvSpPr>
            <p:nvPr/>
          </p:nvSpPr>
          <p:spPr bwMode="auto">
            <a:xfrm flipV="1">
              <a:off x="1774" y="2427"/>
              <a:ext cx="0" cy="376"/>
            </a:xfrm>
            <a:prstGeom prst="line">
              <a:avLst/>
            </a:prstGeom>
            <a:noFill/>
            <a:ln w="12700">
              <a:solidFill>
                <a:srgbClr val="0066FF"/>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8" name="Line 57">
              <a:extLst>
                <a:ext uri="{FF2B5EF4-FFF2-40B4-BE49-F238E27FC236}">
                  <a16:creationId xmlns:a16="http://schemas.microsoft.com/office/drawing/2014/main" id="{7E081A0D-CC73-484B-97E7-D6398A030216}"/>
                </a:ext>
              </a:extLst>
            </p:cNvPr>
            <p:cNvSpPr>
              <a:spLocks noChangeShapeType="1"/>
            </p:cNvSpPr>
            <p:nvPr/>
          </p:nvSpPr>
          <p:spPr bwMode="auto">
            <a:xfrm>
              <a:off x="1783" y="2832"/>
              <a:ext cx="172" cy="326"/>
            </a:xfrm>
            <a:prstGeom prst="line">
              <a:avLst/>
            </a:prstGeom>
            <a:noFill/>
            <a:ln w="12700">
              <a:solidFill>
                <a:srgbClr val="0066FF"/>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59" name="Text Box 58">
            <a:extLst>
              <a:ext uri="{FF2B5EF4-FFF2-40B4-BE49-F238E27FC236}">
                <a16:creationId xmlns:a16="http://schemas.microsoft.com/office/drawing/2014/main" id="{8102D175-92CA-4721-B381-E0304B3C9AF1}"/>
              </a:ext>
            </a:extLst>
          </p:cNvPr>
          <p:cNvSpPr txBox="1">
            <a:spLocks noChangeArrowheads="1"/>
          </p:cNvSpPr>
          <p:nvPr/>
        </p:nvSpPr>
        <p:spPr bwMode="auto">
          <a:xfrm>
            <a:off x="4613896" y="5508837"/>
            <a:ext cx="64643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dirty="0"/>
              <a:t>Different polarizations of light travel at different speeds</a:t>
            </a:r>
          </a:p>
        </p:txBody>
      </p:sp>
      <p:grpSp>
        <p:nvGrpSpPr>
          <p:cNvPr id="66" name="Group 65">
            <a:extLst>
              <a:ext uri="{FF2B5EF4-FFF2-40B4-BE49-F238E27FC236}">
                <a16:creationId xmlns:a16="http://schemas.microsoft.com/office/drawing/2014/main" id="{DB48E1F4-EED1-43C9-B288-E8BA31027793}"/>
              </a:ext>
            </a:extLst>
          </p:cNvPr>
          <p:cNvGrpSpPr/>
          <p:nvPr/>
        </p:nvGrpSpPr>
        <p:grpSpPr>
          <a:xfrm>
            <a:off x="1105543" y="1227487"/>
            <a:ext cx="1463040" cy="1371600"/>
            <a:chOff x="-12485" y="1359796"/>
            <a:chExt cx="4191000" cy="3962400"/>
          </a:xfrm>
        </p:grpSpPr>
        <p:sp>
          <p:nvSpPr>
            <p:cNvPr id="61" name="Oval 5">
              <a:extLst>
                <a:ext uri="{FF2B5EF4-FFF2-40B4-BE49-F238E27FC236}">
                  <a16:creationId xmlns:a16="http://schemas.microsoft.com/office/drawing/2014/main" id="{FBB3211B-9285-4BA4-9EBC-A245FF0F569E}"/>
                </a:ext>
              </a:extLst>
            </p:cNvPr>
            <p:cNvSpPr>
              <a:spLocks noChangeArrowheads="1"/>
            </p:cNvSpPr>
            <p:nvPr/>
          </p:nvSpPr>
          <p:spPr bwMode="auto">
            <a:xfrm>
              <a:off x="-12485" y="1359796"/>
              <a:ext cx="4191000" cy="3962400"/>
            </a:xfrm>
            <a:prstGeom prst="ellipse">
              <a:avLst/>
            </a:prstGeom>
            <a:solidFill>
              <a:schemeClr val="bg1">
                <a:lumMod val="85000"/>
              </a:schemeClr>
            </a:solidFill>
            <a:ln w="3175" algn="ctr">
              <a:solidFill>
                <a:schemeClr val="tx1"/>
              </a:solidFill>
              <a:round/>
              <a:headEnd/>
              <a:tailEnd/>
            </a:ln>
          </p:spPr>
          <p:style>
            <a:lnRef idx="0">
              <a:scrgbClr r="0" g="0" b="0"/>
            </a:lnRef>
            <a:fillRef idx="1003">
              <a:schemeClr val="dk2"/>
            </a:fillRef>
            <a:effectRef idx="0">
              <a:scrgbClr r="0" g="0" b="0"/>
            </a:effectRef>
            <a:fontRef idx="major"/>
          </p:style>
          <p:txBody>
            <a:bodyPr anchor="ctr">
              <a:spAutoFit/>
            </a:bodyPr>
            <a:lstStyle/>
            <a:p>
              <a:pPr algn="ctr" defTabSz="914400" eaLnBrk="0" hangingPunct="0">
                <a:spcBef>
                  <a:spcPct val="50000"/>
                </a:spcBef>
                <a:defRPr/>
              </a:pPr>
              <a:endParaRPr lang="en-US" sz="1400"/>
            </a:p>
          </p:txBody>
        </p:sp>
        <p:sp>
          <p:nvSpPr>
            <p:cNvPr id="62" name="Oval 61">
              <a:extLst>
                <a:ext uri="{FF2B5EF4-FFF2-40B4-BE49-F238E27FC236}">
                  <a16:creationId xmlns:a16="http://schemas.microsoft.com/office/drawing/2014/main" id="{CC3B0252-2906-4903-AF5E-7BCAB3856491}"/>
                </a:ext>
              </a:extLst>
            </p:cNvPr>
            <p:cNvSpPr>
              <a:spLocks noChangeAspect="1"/>
            </p:cNvSpPr>
            <p:nvPr/>
          </p:nvSpPr>
          <p:spPr bwMode="auto">
            <a:xfrm>
              <a:off x="1035265" y="2350396"/>
              <a:ext cx="2095500" cy="1981200"/>
            </a:xfrm>
            <a:prstGeom prst="ellipse">
              <a:avLst/>
            </a:prstGeom>
            <a:solidFill>
              <a:schemeClr val="accent1">
                <a:lumMod val="20000"/>
                <a:lumOff val="80000"/>
              </a:schemeClr>
            </a:solidFill>
            <a:ln w="3175" cap="flat" cmpd="sng" algn="ctr">
              <a:solidFill>
                <a:schemeClr val="tx1"/>
              </a:solidFill>
              <a:prstDash val="solid"/>
              <a:round/>
              <a:headEnd type="none" w="med" len="med"/>
              <a:tailEnd type="none" w="med" len="med"/>
            </a:ln>
            <a:effectLst/>
          </p:spPr>
          <p:txBody>
            <a:bodyPr anchor="ctr">
              <a:spAutoFit/>
            </a:bodyPr>
            <a:lstStyle/>
            <a:p>
              <a:pPr algn="ctr" defTabSz="914400" eaLnBrk="0" hangingPunct="0">
                <a:spcBef>
                  <a:spcPct val="50000"/>
                </a:spcBef>
                <a:defRPr/>
              </a:pPr>
              <a:endParaRPr lang="en-US" sz="1400">
                <a:latin typeface="Arial" charset="0"/>
                <a:cs typeface="Arial" charset="0"/>
              </a:endParaRPr>
            </a:p>
          </p:txBody>
        </p:sp>
        <p:sp>
          <p:nvSpPr>
            <p:cNvPr id="63" name="Oval 8">
              <a:extLst>
                <a:ext uri="{FF2B5EF4-FFF2-40B4-BE49-F238E27FC236}">
                  <a16:creationId xmlns:a16="http://schemas.microsoft.com/office/drawing/2014/main" id="{D76E9049-6571-4C38-815B-545761FE5852}"/>
                </a:ext>
              </a:extLst>
            </p:cNvPr>
            <p:cNvSpPr>
              <a:spLocks noChangeAspect="1"/>
            </p:cNvSpPr>
            <p:nvPr/>
          </p:nvSpPr>
          <p:spPr bwMode="auto">
            <a:xfrm>
              <a:off x="1998878" y="3261621"/>
              <a:ext cx="168275" cy="158750"/>
            </a:xfrm>
            <a:prstGeom prst="ellipse">
              <a:avLst/>
            </a:prstGeom>
            <a:solidFill>
              <a:srgbClr val="FFFF00"/>
            </a:solidFill>
            <a:ln w="3175" algn="ctr">
              <a:solidFill>
                <a:schemeClr val="tx1"/>
              </a:solidFill>
              <a:round/>
              <a:headEnd/>
              <a:tailEnd/>
            </a:ln>
          </p:spPr>
          <p:txBody>
            <a:bodyPr anchor="ctr">
              <a:spAutoFit/>
            </a:bodyPr>
            <a:lstStyle/>
            <a:p>
              <a:pPr algn="ctr" defTabSz="914400" eaLnBrk="0" hangingPunct="0">
                <a:spcBef>
                  <a:spcPct val="50000"/>
                </a:spcBef>
              </a:pPr>
              <a:endParaRPr lang="en-US" sz="1400"/>
            </a:p>
          </p:txBody>
        </p:sp>
        <p:sp>
          <p:nvSpPr>
            <p:cNvPr id="64" name="Oval 9">
              <a:extLst>
                <a:ext uri="{FF2B5EF4-FFF2-40B4-BE49-F238E27FC236}">
                  <a16:creationId xmlns:a16="http://schemas.microsoft.com/office/drawing/2014/main" id="{661243BC-A54B-40A0-9931-FA4EB5EFB79C}"/>
                </a:ext>
              </a:extLst>
            </p:cNvPr>
            <p:cNvSpPr>
              <a:spLocks noChangeAspect="1"/>
            </p:cNvSpPr>
            <p:nvPr/>
          </p:nvSpPr>
          <p:spPr bwMode="auto">
            <a:xfrm>
              <a:off x="2019515" y="3282259"/>
              <a:ext cx="127000" cy="117475"/>
            </a:xfrm>
            <a:prstGeom prst="ellipse">
              <a:avLst/>
            </a:prstGeom>
            <a:solidFill>
              <a:schemeClr val="bg1"/>
            </a:solidFill>
            <a:ln w="3175" algn="ctr">
              <a:solidFill>
                <a:schemeClr val="tx1"/>
              </a:solidFill>
              <a:round/>
              <a:headEnd/>
              <a:tailEnd/>
            </a:ln>
          </p:spPr>
          <p:txBody>
            <a:bodyPr anchor="ctr">
              <a:spAutoFit/>
            </a:bodyPr>
            <a:lstStyle/>
            <a:p>
              <a:pPr algn="ctr" defTabSz="914400" eaLnBrk="0" hangingPunct="0">
                <a:spcBef>
                  <a:spcPct val="50000"/>
                </a:spcBef>
              </a:pPr>
              <a:endParaRPr lang="en-US" sz="1400"/>
            </a:p>
          </p:txBody>
        </p:sp>
      </p:grpSp>
      <p:grpSp>
        <p:nvGrpSpPr>
          <p:cNvPr id="68" name="Group 67">
            <a:extLst>
              <a:ext uri="{FF2B5EF4-FFF2-40B4-BE49-F238E27FC236}">
                <a16:creationId xmlns:a16="http://schemas.microsoft.com/office/drawing/2014/main" id="{9DDCCA04-3CE5-4C12-B5AF-20954D76C453}"/>
              </a:ext>
            </a:extLst>
          </p:cNvPr>
          <p:cNvGrpSpPr/>
          <p:nvPr/>
        </p:nvGrpSpPr>
        <p:grpSpPr>
          <a:xfrm>
            <a:off x="1105543" y="3106547"/>
            <a:ext cx="1463040" cy="1645920"/>
            <a:chOff x="-12485" y="1359796"/>
            <a:chExt cx="4191000" cy="3962400"/>
          </a:xfrm>
        </p:grpSpPr>
        <p:sp>
          <p:nvSpPr>
            <p:cNvPr id="69" name="Oval 5">
              <a:extLst>
                <a:ext uri="{FF2B5EF4-FFF2-40B4-BE49-F238E27FC236}">
                  <a16:creationId xmlns:a16="http://schemas.microsoft.com/office/drawing/2014/main" id="{2A863429-6254-4347-B2BA-0A36496C6F1B}"/>
                </a:ext>
              </a:extLst>
            </p:cNvPr>
            <p:cNvSpPr>
              <a:spLocks noChangeArrowheads="1"/>
            </p:cNvSpPr>
            <p:nvPr/>
          </p:nvSpPr>
          <p:spPr bwMode="auto">
            <a:xfrm>
              <a:off x="-12485" y="1359796"/>
              <a:ext cx="4191000" cy="3962400"/>
            </a:xfrm>
            <a:prstGeom prst="ellipse">
              <a:avLst/>
            </a:prstGeom>
            <a:solidFill>
              <a:schemeClr val="bg1">
                <a:lumMod val="85000"/>
              </a:schemeClr>
            </a:solidFill>
            <a:ln w="3175" algn="ctr">
              <a:solidFill>
                <a:schemeClr val="tx1"/>
              </a:solidFill>
              <a:round/>
              <a:headEnd/>
              <a:tailEnd/>
            </a:ln>
          </p:spPr>
          <p:style>
            <a:lnRef idx="0">
              <a:scrgbClr r="0" g="0" b="0"/>
            </a:lnRef>
            <a:fillRef idx="1003">
              <a:schemeClr val="dk2"/>
            </a:fillRef>
            <a:effectRef idx="0">
              <a:scrgbClr r="0" g="0" b="0"/>
            </a:effectRef>
            <a:fontRef idx="major"/>
          </p:style>
          <p:txBody>
            <a:bodyPr anchor="ctr">
              <a:spAutoFit/>
            </a:bodyPr>
            <a:lstStyle/>
            <a:p>
              <a:pPr algn="ctr" defTabSz="914400" eaLnBrk="0" hangingPunct="0">
                <a:spcBef>
                  <a:spcPct val="50000"/>
                </a:spcBef>
                <a:defRPr/>
              </a:pPr>
              <a:endParaRPr lang="en-US" sz="1400"/>
            </a:p>
          </p:txBody>
        </p:sp>
        <p:sp>
          <p:nvSpPr>
            <p:cNvPr id="70" name="Oval 69">
              <a:extLst>
                <a:ext uri="{FF2B5EF4-FFF2-40B4-BE49-F238E27FC236}">
                  <a16:creationId xmlns:a16="http://schemas.microsoft.com/office/drawing/2014/main" id="{4CF00663-4C3C-43EC-BCF5-6898BC33F7D7}"/>
                </a:ext>
              </a:extLst>
            </p:cNvPr>
            <p:cNvSpPr>
              <a:spLocks noChangeAspect="1"/>
            </p:cNvSpPr>
            <p:nvPr/>
          </p:nvSpPr>
          <p:spPr bwMode="auto">
            <a:xfrm>
              <a:off x="1035265" y="2350396"/>
              <a:ext cx="2095500" cy="1981200"/>
            </a:xfrm>
            <a:prstGeom prst="ellipse">
              <a:avLst/>
            </a:prstGeom>
            <a:solidFill>
              <a:schemeClr val="accent1">
                <a:lumMod val="20000"/>
                <a:lumOff val="80000"/>
              </a:schemeClr>
            </a:solidFill>
            <a:ln w="3175" cap="flat" cmpd="sng" algn="ctr">
              <a:solidFill>
                <a:schemeClr val="tx1"/>
              </a:solidFill>
              <a:prstDash val="solid"/>
              <a:round/>
              <a:headEnd type="none" w="med" len="med"/>
              <a:tailEnd type="none" w="med" len="med"/>
            </a:ln>
            <a:effectLst/>
          </p:spPr>
          <p:txBody>
            <a:bodyPr anchor="ctr">
              <a:spAutoFit/>
            </a:bodyPr>
            <a:lstStyle/>
            <a:p>
              <a:pPr algn="ctr" defTabSz="914400" eaLnBrk="0" hangingPunct="0">
                <a:spcBef>
                  <a:spcPct val="50000"/>
                </a:spcBef>
                <a:defRPr/>
              </a:pPr>
              <a:endParaRPr lang="en-US" sz="1400">
                <a:latin typeface="Arial" charset="0"/>
                <a:cs typeface="Arial" charset="0"/>
              </a:endParaRPr>
            </a:p>
          </p:txBody>
        </p:sp>
        <p:sp>
          <p:nvSpPr>
            <p:cNvPr id="71" name="Oval 8">
              <a:extLst>
                <a:ext uri="{FF2B5EF4-FFF2-40B4-BE49-F238E27FC236}">
                  <a16:creationId xmlns:a16="http://schemas.microsoft.com/office/drawing/2014/main" id="{66A26488-972F-42AA-B512-6CF278DB8D2E}"/>
                </a:ext>
              </a:extLst>
            </p:cNvPr>
            <p:cNvSpPr>
              <a:spLocks noChangeAspect="1"/>
            </p:cNvSpPr>
            <p:nvPr/>
          </p:nvSpPr>
          <p:spPr bwMode="auto">
            <a:xfrm>
              <a:off x="1998878" y="3261621"/>
              <a:ext cx="168275" cy="158750"/>
            </a:xfrm>
            <a:prstGeom prst="ellipse">
              <a:avLst/>
            </a:prstGeom>
            <a:solidFill>
              <a:srgbClr val="FFFF00"/>
            </a:solidFill>
            <a:ln w="3175" algn="ctr">
              <a:solidFill>
                <a:schemeClr val="tx1"/>
              </a:solidFill>
              <a:round/>
              <a:headEnd/>
              <a:tailEnd/>
            </a:ln>
          </p:spPr>
          <p:txBody>
            <a:bodyPr anchor="ctr">
              <a:spAutoFit/>
            </a:bodyPr>
            <a:lstStyle/>
            <a:p>
              <a:pPr algn="ctr" defTabSz="914400" eaLnBrk="0" hangingPunct="0">
                <a:spcBef>
                  <a:spcPct val="50000"/>
                </a:spcBef>
              </a:pPr>
              <a:endParaRPr lang="en-US" sz="1400"/>
            </a:p>
          </p:txBody>
        </p:sp>
        <p:sp>
          <p:nvSpPr>
            <p:cNvPr id="72" name="Oval 9">
              <a:extLst>
                <a:ext uri="{FF2B5EF4-FFF2-40B4-BE49-F238E27FC236}">
                  <a16:creationId xmlns:a16="http://schemas.microsoft.com/office/drawing/2014/main" id="{CB17A404-7248-4034-8F7B-14D247DE1E85}"/>
                </a:ext>
              </a:extLst>
            </p:cNvPr>
            <p:cNvSpPr>
              <a:spLocks noChangeAspect="1"/>
            </p:cNvSpPr>
            <p:nvPr/>
          </p:nvSpPr>
          <p:spPr bwMode="auto">
            <a:xfrm>
              <a:off x="2019515" y="3282259"/>
              <a:ext cx="127000" cy="117475"/>
            </a:xfrm>
            <a:prstGeom prst="ellipse">
              <a:avLst/>
            </a:prstGeom>
            <a:solidFill>
              <a:schemeClr val="bg1"/>
            </a:solidFill>
            <a:ln w="3175" algn="ctr">
              <a:solidFill>
                <a:schemeClr val="tx1"/>
              </a:solidFill>
              <a:round/>
              <a:headEnd/>
              <a:tailEnd/>
            </a:ln>
          </p:spPr>
          <p:txBody>
            <a:bodyPr anchor="ctr">
              <a:spAutoFit/>
            </a:bodyPr>
            <a:lstStyle/>
            <a:p>
              <a:pPr algn="ctr" defTabSz="914400" eaLnBrk="0" hangingPunct="0">
                <a:spcBef>
                  <a:spcPct val="50000"/>
                </a:spcBef>
              </a:pPr>
              <a:endParaRPr lang="en-US" sz="1400"/>
            </a:p>
          </p:txBody>
        </p:sp>
      </p:grpSp>
    </p:spTree>
    <p:extLst>
      <p:ext uri="{BB962C8B-B14F-4D97-AF65-F5344CB8AC3E}">
        <p14:creationId xmlns:p14="http://schemas.microsoft.com/office/powerpoint/2010/main" val="393968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33333E-6 -2.22222E-6 L 0.38034 -0.00324 " pathEditMode="relative" rAng="0" ptsTypes="AA">
                                      <p:cBhvr>
                                        <p:cTn id="6" dur="3000" fill="hold"/>
                                        <p:tgtEl>
                                          <p:spTgt spid="14"/>
                                        </p:tgtEl>
                                        <p:attrNameLst>
                                          <p:attrName>ppt_x</p:attrName>
                                          <p:attrName>ppt_y</p:attrName>
                                        </p:attrNameLst>
                                      </p:cBhvr>
                                      <p:rCtr x="19010" y="-162"/>
                                    </p:animMotion>
                                  </p:childTnLst>
                                </p:cTn>
                              </p:par>
                              <p:par>
                                <p:cTn id="7" presetID="63" presetClass="path" presetSubtype="0" accel="50000" decel="50000" fill="hold" nodeType="withEffect">
                                  <p:stCondLst>
                                    <p:cond delay="0"/>
                                  </p:stCondLst>
                                  <p:childTnLst>
                                    <p:animMotion origin="layout" path="M -4.58333E-6 -7.40741E-7 L 0.37748 -0.0037 " pathEditMode="relative" rAng="0" ptsTypes="AA">
                                      <p:cBhvr>
                                        <p:cTn id="8" dur="3000" fill="hold"/>
                                        <p:tgtEl>
                                          <p:spTgt spid="15"/>
                                        </p:tgtEl>
                                        <p:attrNameLst>
                                          <p:attrName>ppt_x</p:attrName>
                                          <p:attrName>ppt_y</p:attrName>
                                        </p:attrNameLst>
                                      </p:cBhvr>
                                      <p:rCtr x="18867" y="-185"/>
                                    </p:animMotion>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4.16667E-6 -2.22222E-6 L 0.3698 -0.00301 " pathEditMode="relative" rAng="0" ptsTypes="AA">
                                      <p:cBhvr>
                                        <p:cTn id="12" dur="2000" fill="hold"/>
                                        <p:tgtEl>
                                          <p:spTgt spid="31"/>
                                        </p:tgtEl>
                                        <p:attrNameLst>
                                          <p:attrName>ppt_x</p:attrName>
                                          <p:attrName>ppt_y</p:attrName>
                                        </p:attrNameLst>
                                      </p:cBhvr>
                                      <p:rCtr x="18490" y="-162"/>
                                    </p:animMotion>
                                  </p:childTnLst>
                                </p:cTn>
                              </p:par>
                              <p:par>
                                <p:cTn id="13" presetID="63" presetClass="path" presetSubtype="0" accel="50000" decel="50000" fill="hold" nodeType="withEffect">
                                  <p:stCondLst>
                                    <p:cond delay="0"/>
                                  </p:stCondLst>
                                  <p:childTnLst>
                                    <p:animMotion origin="layout" path="M 4.79167E-6 -7.40741E-7 L 0.29856 0.00972 " pathEditMode="relative" rAng="0" ptsTypes="AA">
                                      <p:cBhvr>
                                        <p:cTn id="14" dur="3000" fill="hold"/>
                                        <p:tgtEl>
                                          <p:spTgt spid="32"/>
                                        </p:tgtEl>
                                        <p:attrNameLst>
                                          <p:attrName>ppt_x</p:attrName>
                                          <p:attrName>ppt_y</p:attrName>
                                        </p:attrNameLst>
                                      </p:cBhvr>
                                      <p:rCtr x="14922" y="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15422" y="228600"/>
            <a:ext cx="7772400" cy="533400"/>
          </a:xfrm>
        </p:spPr>
        <p:txBody>
          <a:bodyPr vert="horz" lIns="92075" tIns="46038" rIns="92075" bIns="46038" rtlCol="0" anchor="ctr">
            <a:normAutofit/>
          </a:bodyPr>
          <a:lstStyle/>
          <a:p>
            <a:pPr eaLnBrk="1" hangingPunct="1"/>
            <a:r>
              <a:rPr lang="en-US" sz="2800" dirty="0"/>
              <a:t>Polarization Mode Dispersion</a:t>
            </a:r>
          </a:p>
        </p:txBody>
      </p:sp>
      <p:grpSp>
        <p:nvGrpSpPr>
          <p:cNvPr id="26627" name="Group 3"/>
          <p:cNvGrpSpPr>
            <a:grpSpLocks noChangeAspect="1"/>
          </p:cNvGrpSpPr>
          <p:nvPr/>
        </p:nvGrpSpPr>
        <p:grpSpPr bwMode="auto">
          <a:xfrm>
            <a:off x="1971361" y="1267325"/>
            <a:ext cx="3211513" cy="2868361"/>
            <a:chOff x="1547" y="1362"/>
            <a:chExt cx="2525" cy="2256"/>
          </a:xfrm>
        </p:grpSpPr>
        <p:sp>
          <p:nvSpPr>
            <p:cNvPr id="26688" name="Oval 4"/>
            <p:cNvSpPr>
              <a:spLocks noChangeArrowheads="1"/>
            </p:cNvSpPr>
            <p:nvPr/>
          </p:nvSpPr>
          <p:spPr bwMode="auto">
            <a:xfrm>
              <a:off x="3603" y="1646"/>
              <a:ext cx="143" cy="424"/>
            </a:xfrm>
            <a:prstGeom prst="ellipse">
              <a:avLst/>
            </a:prstGeom>
            <a:gradFill rotWithShape="0">
              <a:gsLst>
                <a:gs pos="0">
                  <a:srgbClr val="B2B2B2"/>
                </a:gs>
                <a:gs pos="50000">
                  <a:srgbClr val="FFFFFF"/>
                </a:gs>
                <a:gs pos="100000">
                  <a:srgbClr val="B2B2B2"/>
                </a:gs>
              </a:gsLst>
              <a:lin ang="5400000" scaled="1"/>
            </a:gradFill>
            <a:ln w="12700">
              <a:solidFill>
                <a:schemeClr val="accent1"/>
              </a:solidFill>
              <a:round/>
              <a:headEnd/>
              <a:tailEnd/>
            </a:ln>
          </p:spPr>
          <p:txBody>
            <a:bodyPr wrap="none" anchor="ctr"/>
            <a:lstStyle/>
            <a:p>
              <a:endParaRPr lang="en-US"/>
            </a:p>
          </p:txBody>
        </p:sp>
        <p:sp>
          <p:nvSpPr>
            <p:cNvPr id="26689" name="Rectangle 5"/>
            <p:cNvSpPr>
              <a:spLocks noChangeArrowheads="1"/>
            </p:cNvSpPr>
            <p:nvPr/>
          </p:nvSpPr>
          <p:spPr bwMode="auto">
            <a:xfrm>
              <a:off x="1858" y="1647"/>
              <a:ext cx="1829" cy="431"/>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90" name="Oval 6"/>
            <p:cNvSpPr>
              <a:spLocks noChangeArrowheads="1"/>
            </p:cNvSpPr>
            <p:nvPr/>
          </p:nvSpPr>
          <p:spPr bwMode="auto">
            <a:xfrm>
              <a:off x="1758" y="1651"/>
              <a:ext cx="143" cy="423"/>
            </a:xfrm>
            <a:prstGeom prst="ellipse">
              <a:avLst/>
            </a:prstGeom>
            <a:solidFill>
              <a:srgbClr val="919191"/>
            </a:solidFill>
            <a:ln w="12700">
              <a:solidFill>
                <a:schemeClr val="tx1"/>
              </a:solidFill>
              <a:round/>
              <a:headEnd/>
              <a:tailEnd/>
            </a:ln>
          </p:spPr>
          <p:txBody>
            <a:bodyPr wrap="none" anchor="ctr"/>
            <a:lstStyle/>
            <a:p>
              <a:endParaRPr lang="en-US"/>
            </a:p>
          </p:txBody>
        </p:sp>
        <p:sp>
          <p:nvSpPr>
            <p:cNvPr id="26691" name="Line 7"/>
            <p:cNvSpPr>
              <a:spLocks noChangeShapeType="1"/>
            </p:cNvSpPr>
            <p:nvPr/>
          </p:nvSpPr>
          <p:spPr bwMode="auto">
            <a:xfrm>
              <a:off x="1588" y="1885"/>
              <a:ext cx="2329" cy="0"/>
            </a:xfrm>
            <a:prstGeom prst="line">
              <a:avLst/>
            </a:prstGeom>
            <a:noFill/>
            <a:ln w="12700">
              <a:solidFill>
                <a:srgbClr val="0066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92" name="Line 8"/>
            <p:cNvSpPr>
              <a:spLocks noChangeShapeType="1"/>
            </p:cNvSpPr>
            <p:nvPr/>
          </p:nvSpPr>
          <p:spPr bwMode="auto">
            <a:xfrm>
              <a:off x="2458" y="1885"/>
              <a:ext cx="195" cy="0"/>
            </a:xfrm>
            <a:prstGeom prst="line">
              <a:avLst/>
            </a:prstGeom>
            <a:noFill/>
            <a:ln w="50800">
              <a:solidFill>
                <a:srgbClr val="0066FF"/>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6693" name="Rectangle 9"/>
            <p:cNvSpPr>
              <a:spLocks noChangeArrowheads="1"/>
            </p:cNvSpPr>
            <p:nvPr/>
          </p:nvSpPr>
          <p:spPr bwMode="auto">
            <a:xfrm>
              <a:off x="2364" y="1362"/>
              <a:ext cx="1093"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675" tIns="33338" rIns="66675" bIns="33338">
              <a:spAutoFit/>
            </a:bodyPr>
            <a:lstStyle/>
            <a:p>
              <a:pPr defTabSz="484188"/>
              <a:r>
                <a:rPr lang="en-US" sz="1600" b="1"/>
                <a:t>Perfect Fiber</a:t>
              </a:r>
            </a:p>
          </p:txBody>
        </p:sp>
        <p:sp>
          <p:nvSpPr>
            <p:cNvPr id="26694" name="Line 10"/>
            <p:cNvSpPr>
              <a:spLocks noChangeShapeType="1"/>
            </p:cNvSpPr>
            <p:nvPr/>
          </p:nvSpPr>
          <p:spPr bwMode="auto">
            <a:xfrm>
              <a:off x="1839" y="1647"/>
              <a:ext cx="1857" cy="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95" name="Line 11"/>
            <p:cNvSpPr>
              <a:spLocks noChangeShapeType="1"/>
            </p:cNvSpPr>
            <p:nvPr/>
          </p:nvSpPr>
          <p:spPr bwMode="auto">
            <a:xfrm>
              <a:off x="1839" y="2079"/>
              <a:ext cx="1857" cy="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6696" name="Group 12"/>
            <p:cNvGrpSpPr>
              <a:grpSpLocks/>
            </p:cNvGrpSpPr>
            <p:nvPr/>
          </p:nvGrpSpPr>
          <p:grpSpPr bwMode="auto">
            <a:xfrm>
              <a:off x="3480" y="1619"/>
              <a:ext cx="269" cy="507"/>
              <a:chOff x="3480" y="1619"/>
              <a:chExt cx="269" cy="507"/>
            </a:xfrm>
          </p:grpSpPr>
          <p:grpSp>
            <p:nvGrpSpPr>
              <p:cNvPr id="26736" name="Group 13"/>
              <p:cNvGrpSpPr>
                <a:grpSpLocks/>
              </p:cNvGrpSpPr>
              <p:nvPr/>
            </p:nvGrpSpPr>
            <p:grpSpPr bwMode="auto">
              <a:xfrm>
                <a:off x="3481" y="1619"/>
                <a:ext cx="260" cy="221"/>
                <a:chOff x="3481" y="1619"/>
                <a:chExt cx="260" cy="221"/>
              </a:xfrm>
            </p:grpSpPr>
            <p:sp>
              <p:nvSpPr>
                <p:cNvPr id="26740" name="Freeform 14"/>
                <p:cNvSpPr>
                  <a:spLocks/>
                </p:cNvSpPr>
                <p:nvPr/>
              </p:nvSpPr>
              <p:spPr bwMode="auto">
                <a:xfrm>
                  <a:off x="3481" y="1620"/>
                  <a:ext cx="134" cy="220"/>
                </a:xfrm>
                <a:custGeom>
                  <a:avLst/>
                  <a:gdLst>
                    <a:gd name="T0" fmla="*/ 0 w 134"/>
                    <a:gd name="T1" fmla="*/ 219 h 220"/>
                    <a:gd name="T2" fmla="*/ 27 w 134"/>
                    <a:gd name="T3" fmla="*/ 211 h 220"/>
                    <a:gd name="T4" fmla="*/ 55 w 134"/>
                    <a:gd name="T5" fmla="*/ 198 h 220"/>
                    <a:gd name="T6" fmla="*/ 73 w 134"/>
                    <a:gd name="T7" fmla="*/ 182 h 220"/>
                    <a:gd name="T8" fmla="*/ 82 w 134"/>
                    <a:gd name="T9" fmla="*/ 171 h 220"/>
                    <a:gd name="T10" fmla="*/ 87 w 134"/>
                    <a:gd name="T11" fmla="*/ 150 h 220"/>
                    <a:gd name="T12" fmla="*/ 91 w 134"/>
                    <a:gd name="T13" fmla="*/ 134 h 220"/>
                    <a:gd name="T14" fmla="*/ 100 w 134"/>
                    <a:gd name="T15" fmla="*/ 110 h 220"/>
                    <a:gd name="T16" fmla="*/ 100 w 134"/>
                    <a:gd name="T17" fmla="*/ 81 h 220"/>
                    <a:gd name="T18" fmla="*/ 106 w 134"/>
                    <a:gd name="T19" fmla="*/ 53 h 220"/>
                    <a:gd name="T20" fmla="*/ 110 w 134"/>
                    <a:gd name="T21" fmla="*/ 32 h 220"/>
                    <a:gd name="T22" fmla="*/ 115 w 134"/>
                    <a:gd name="T23" fmla="*/ 13 h 220"/>
                    <a:gd name="T24" fmla="*/ 124 w 134"/>
                    <a:gd name="T25" fmla="*/ 0 h 220"/>
                    <a:gd name="T26" fmla="*/ 133 w 134"/>
                    <a:gd name="T27" fmla="*/ 0 h 2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20"/>
                    <a:gd name="T44" fmla="*/ 134 w 134"/>
                    <a:gd name="T45" fmla="*/ 220 h 2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20">
                      <a:moveTo>
                        <a:pt x="0" y="219"/>
                      </a:moveTo>
                      <a:lnTo>
                        <a:pt x="27" y="211"/>
                      </a:lnTo>
                      <a:lnTo>
                        <a:pt x="55" y="198"/>
                      </a:lnTo>
                      <a:lnTo>
                        <a:pt x="73" y="182"/>
                      </a:lnTo>
                      <a:lnTo>
                        <a:pt x="82" y="171"/>
                      </a:lnTo>
                      <a:lnTo>
                        <a:pt x="87" y="150"/>
                      </a:lnTo>
                      <a:lnTo>
                        <a:pt x="91" y="134"/>
                      </a:lnTo>
                      <a:lnTo>
                        <a:pt x="100" y="110"/>
                      </a:lnTo>
                      <a:lnTo>
                        <a:pt x="100" y="81"/>
                      </a:lnTo>
                      <a:lnTo>
                        <a:pt x="106" y="53"/>
                      </a:lnTo>
                      <a:lnTo>
                        <a:pt x="110" y="32"/>
                      </a:lnTo>
                      <a:lnTo>
                        <a:pt x="115" y="13"/>
                      </a:lnTo>
                      <a:lnTo>
                        <a:pt x="124" y="0"/>
                      </a:lnTo>
                      <a:lnTo>
                        <a:pt x="133" y="0"/>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41" name="Freeform 15"/>
                <p:cNvSpPr>
                  <a:spLocks/>
                </p:cNvSpPr>
                <p:nvPr/>
              </p:nvSpPr>
              <p:spPr bwMode="auto">
                <a:xfrm>
                  <a:off x="3606" y="1619"/>
                  <a:ext cx="135" cy="221"/>
                </a:xfrm>
                <a:custGeom>
                  <a:avLst/>
                  <a:gdLst>
                    <a:gd name="T0" fmla="*/ 134 w 135"/>
                    <a:gd name="T1" fmla="*/ 220 h 221"/>
                    <a:gd name="T2" fmla="*/ 106 w 135"/>
                    <a:gd name="T3" fmla="*/ 212 h 221"/>
                    <a:gd name="T4" fmla="*/ 79 w 135"/>
                    <a:gd name="T5" fmla="*/ 199 h 221"/>
                    <a:gd name="T6" fmla="*/ 60 w 135"/>
                    <a:gd name="T7" fmla="*/ 183 h 221"/>
                    <a:gd name="T8" fmla="*/ 51 w 135"/>
                    <a:gd name="T9" fmla="*/ 171 h 221"/>
                    <a:gd name="T10" fmla="*/ 46 w 135"/>
                    <a:gd name="T11" fmla="*/ 151 h 221"/>
                    <a:gd name="T12" fmla="*/ 42 w 135"/>
                    <a:gd name="T13" fmla="*/ 135 h 221"/>
                    <a:gd name="T14" fmla="*/ 33 w 135"/>
                    <a:gd name="T15" fmla="*/ 110 h 221"/>
                    <a:gd name="T16" fmla="*/ 33 w 135"/>
                    <a:gd name="T17" fmla="*/ 82 h 221"/>
                    <a:gd name="T18" fmla="*/ 28 w 135"/>
                    <a:gd name="T19" fmla="*/ 53 h 221"/>
                    <a:gd name="T20" fmla="*/ 24 w 135"/>
                    <a:gd name="T21" fmla="*/ 32 h 221"/>
                    <a:gd name="T22" fmla="*/ 18 w 135"/>
                    <a:gd name="T23" fmla="*/ 13 h 221"/>
                    <a:gd name="T24" fmla="*/ 9 w 135"/>
                    <a:gd name="T25" fmla="*/ 0 h 221"/>
                    <a:gd name="T26" fmla="*/ 0 w 135"/>
                    <a:gd name="T27" fmla="*/ 0 h 2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5"/>
                    <a:gd name="T43" fmla="*/ 0 h 221"/>
                    <a:gd name="T44" fmla="*/ 135 w 135"/>
                    <a:gd name="T45" fmla="*/ 221 h 2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5" h="221">
                      <a:moveTo>
                        <a:pt x="134" y="220"/>
                      </a:moveTo>
                      <a:lnTo>
                        <a:pt x="106" y="212"/>
                      </a:lnTo>
                      <a:lnTo>
                        <a:pt x="79" y="199"/>
                      </a:lnTo>
                      <a:lnTo>
                        <a:pt x="60" y="183"/>
                      </a:lnTo>
                      <a:lnTo>
                        <a:pt x="51" y="171"/>
                      </a:lnTo>
                      <a:lnTo>
                        <a:pt x="46" y="151"/>
                      </a:lnTo>
                      <a:lnTo>
                        <a:pt x="42" y="135"/>
                      </a:lnTo>
                      <a:lnTo>
                        <a:pt x="33" y="110"/>
                      </a:lnTo>
                      <a:lnTo>
                        <a:pt x="33" y="82"/>
                      </a:lnTo>
                      <a:lnTo>
                        <a:pt x="28" y="53"/>
                      </a:lnTo>
                      <a:lnTo>
                        <a:pt x="24" y="32"/>
                      </a:lnTo>
                      <a:lnTo>
                        <a:pt x="18" y="13"/>
                      </a:lnTo>
                      <a:lnTo>
                        <a:pt x="9" y="0"/>
                      </a:lnTo>
                      <a:lnTo>
                        <a:pt x="0" y="0"/>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737" name="Group 16"/>
              <p:cNvGrpSpPr>
                <a:grpSpLocks/>
              </p:cNvGrpSpPr>
              <p:nvPr/>
            </p:nvGrpSpPr>
            <p:grpSpPr bwMode="auto">
              <a:xfrm>
                <a:off x="3480" y="1901"/>
                <a:ext cx="269" cy="225"/>
                <a:chOff x="3480" y="1901"/>
                <a:chExt cx="269" cy="225"/>
              </a:xfrm>
            </p:grpSpPr>
            <p:sp>
              <p:nvSpPr>
                <p:cNvPr id="26738" name="Freeform 17"/>
                <p:cNvSpPr>
                  <a:spLocks/>
                </p:cNvSpPr>
                <p:nvPr/>
              </p:nvSpPr>
              <p:spPr bwMode="auto">
                <a:xfrm>
                  <a:off x="3685" y="1901"/>
                  <a:ext cx="64" cy="221"/>
                </a:xfrm>
                <a:custGeom>
                  <a:avLst/>
                  <a:gdLst>
                    <a:gd name="T0" fmla="*/ 63 w 64"/>
                    <a:gd name="T1" fmla="*/ 0 h 221"/>
                    <a:gd name="T2" fmla="*/ 38 w 64"/>
                    <a:gd name="T3" fmla="*/ 10 h 221"/>
                    <a:gd name="T4" fmla="*/ 15 w 64"/>
                    <a:gd name="T5" fmla="*/ 23 h 221"/>
                    <a:gd name="T6" fmla="*/ 4 w 64"/>
                    <a:gd name="T7" fmla="*/ 41 h 221"/>
                    <a:gd name="T8" fmla="*/ 0 w 64"/>
                    <a:gd name="T9" fmla="*/ 53 h 221"/>
                    <a:gd name="T10" fmla="*/ 5 w 64"/>
                    <a:gd name="T11" fmla="*/ 73 h 221"/>
                    <a:gd name="T12" fmla="*/ 7 w 64"/>
                    <a:gd name="T13" fmla="*/ 88 h 221"/>
                    <a:gd name="T14" fmla="*/ 9 w 64"/>
                    <a:gd name="T15" fmla="*/ 113 h 221"/>
                    <a:gd name="T16" fmla="*/ 23 w 64"/>
                    <a:gd name="T17" fmla="*/ 141 h 221"/>
                    <a:gd name="T18" fmla="*/ 31 w 64"/>
                    <a:gd name="T19" fmla="*/ 168 h 221"/>
                    <a:gd name="T20" fmla="*/ 37 w 64"/>
                    <a:gd name="T21" fmla="*/ 187 h 221"/>
                    <a:gd name="T22" fmla="*/ 41 w 64"/>
                    <a:gd name="T23" fmla="*/ 207 h 221"/>
                    <a:gd name="T24" fmla="*/ 37 w 64"/>
                    <a:gd name="T25" fmla="*/ 220 h 221"/>
                    <a:gd name="T26" fmla="*/ 28 w 64"/>
                    <a:gd name="T27" fmla="*/ 220 h 2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221"/>
                    <a:gd name="T44" fmla="*/ 64 w 64"/>
                    <a:gd name="T45" fmla="*/ 221 h 2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221">
                      <a:moveTo>
                        <a:pt x="63" y="0"/>
                      </a:moveTo>
                      <a:lnTo>
                        <a:pt x="38" y="10"/>
                      </a:lnTo>
                      <a:lnTo>
                        <a:pt x="15" y="23"/>
                      </a:lnTo>
                      <a:lnTo>
                        <a:pt x="4" y="41"/>
                      </a:lnTo>
                      <a:lnTo>
                        <a:pt x="0" y="53"/>
                      </a:lnTo>
                      <a:lnTo>
                        <a:pt x="5" y="73"/>
                      </a:lnTo>
                      <a:lnTo>
                        <a:pt x="7" y="88"/>
                      </a:lnTo>
                      <a:lnTo>
                        <a:pt x="9" y="113"/>
                      </a:lnTo>
                      <a:lnTo>
                        <a:pt x="23" y="141"/>
                      </a:lnTo>
                      <a:lnTo>
                        <a:pt x="31" y="168"/>
                      </a:lnTo>
                      <a:lnTo>
                        <a:pt x="37" y="187"/>
                      </a:lnTo>
                      <a:lnTo>
                        <a:pt x="41" y="207"/>
                      </a:lnTo>
                      <a:lnTo>
                        <a:pt x="37" y="220"/>
                      </a:lnTo>
                      <a:lnTo>
                        <a:pt x="28" y="220"/>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39" name="Freeform 18"/>
                <p:cNvSpPr>
                  <a:spLocks/>
                </p:cNvSpPr>
                <p:nvPr/>
              </p:nvSpPr>
              <p:spPr bwMode="auto">
                <a:xfrm>
                  <a:off x="3480" y="1926"/>
                  <a:ext cx="239" cy="200"/>
                </a:xfrm>
                <a:custGeom>
                  <a:avLst/>
                  <a:gdLst>
                    <a:gd name="T0" fmla="*/ 0 w 239"/>
                    <a:gd name="T1" fmla="*/ 0 h 200"/>
                    <a:gd name="T2" fmla="*/ 32 w 239"/>
                    <a:gd name="T3" fmla="*/ 5 h 200"/>
                    <a:gd name="T4" fmla="*/ 66 w 239"/>
                    <a:gd name="T5" fmla="*/ 14 h 200"/>
                    <a:gd name="T6" fmla="*/ 93 w 239"/>
                    <a:gd name="T7" fmla="*/ 28 h 200"/>
                    <a:gd name="T8" fmla="*/ 108 w 239"/>
                    <a:gd name="T9" fmla="*/ 38 h 200"/>
                    <a:gd name="T10" fmla="*/ 121 w 239"/>
                    <a:gd name="T11" fmla="*/ 59 h 200"/>
                    <a:gd name="T12" fmla="*/ 134 w 239"/>
                    <a:gd name="T13" fmla="*/ 72 h 200"/>
                    <a:gd name="T14" fmla="*/ 154 w 239"/>
                    <a:gd name="T15" fmla="*/ 95 h 200"/>
                    <a:gd name="T16" fmla="*/ 168 w 239"/>
                    <a:gd name="T17" fmla="*/ 122 h 200"/>
                    <a:gd name="T18" fmla="*/ 186 w 239"/>
                    <a:gd name="T19" fmla="*/ 150 h 200"/>
                    <a:gd name="T20" fmla="*/ 199 w 239"/>
                    <a:gd name="T21" fmla="*/ 168 h 200"/>
                    <a:gd name="T22" fmla="*/ 213 w 239"/>
                    <a:gd name="T23" fmla="*/ 188 h 200"/>
                    <a:gd name="T24" fmla="*/ 228 w 239"/>
                    <a:gd name="T25" fmla="*/ 199 h 200"/>
                    <a:gd name="T26" fmla="*/ 238 w 239"/>
                    <a:gd name="T27" fmla="*/ 198 h 2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9"/>
                    <a:gd name="T43" fmla="*/ 0 h 200"/>
                    <a:gd name="T44" fmla="*/ 239 w 239"/>
                    <a:gd name="T45" fmla="*/ 200 h 2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9" h="200">
                      <a:moveTo>
                        <a:pt x="0" y="0"/>
                      </a:moveTo>
                      <a:lnTo>
                        <a:pt x="32" y="5"/>
                      </a:lnTo>
                      <a:lnTo>
                        <a:pt x="66" y="14"/>
                      </a:lnTo>
                      <a:lnTo>
                        <a:pt x="93" y="28"/>
                      </a:lnTo>
                      <a:lnTo>
                        <a:pt x="108" y="38"/>
                      </a:lnTo>
                      <a:lnTo>
                        <a:pt x="121" y="59"/>
                      </a:lnTo>
                      <a:lnTo>
                        <a:pt x="134" y="72"/>
                      </a:lnTo>
                      <a:lnTo>
                        <a:pt x="154" y="95"/>
                      </a:lnTo>
                      <a:lnTo>
                        <a:pt x="168" y="122"/>
                      </a:lnTo>
                      <a:lnTo>
                        <a:pt x="186" y="150"/>
                      </a:lnTo>
                      <a:lnTo>
                        <a:pt x="199" y="168"/>
                      </a:lnTo>
                      <a:lnTo>
                        <a:pt x="213" y="188"/>
                      </a:lnTo>
                      <a:lnTo>
                        <a:pt x="228" y="199"/>
                      </a:lnTo>
                      <a:lnTo>
                        <a:pt x="238" y="198"/>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grpSp>
          <p:nvGrpSpPr>
            <p:cNvPr id="26697" name="Group 19"/>
            <p:cNvGrpSpPr>
              <a:grpSpLocks/>
            </p:cNvGrpSpPr>
            <p:nvPr/>
          </p:nvGrpSpPr>
          <p:grpSpPr bwMode="auto">
            <a:xfrm>
              <a:off x="1861" y="1630"/>
              <a:ext cx="259" cy="221"/>
              <a:chOff x="1861" y="1630"/>
              <a:chExt cx="259" cy="221"/>
            </a:xfrm>
          </p:grpSpPr>
          <p:sp>
            <p:nvSpPr>
              <p:cNvPr id="26734" name="Freeform 20"/>
              <p:cNvSpPr>
                <a:spLocks/>
              </p:cNvSpPr>
              <p:nvPr/>
            </p:nvSpPr>
            <p:spPr bwMode="auto">
              <a:xfrm>
                <a:off x="1861" y="1631"/>
                <a:ext cx="133" cy="220"/>
              </a:xfrm>
              <a:custGeom>
                <a:avLst/>
                <a:gdLst>
                  <a:gd name="T0" fmla="*/ 0 w 133"/>
                  <a:gd name="T1" fmla="*/ 219 h 220"/>
                  <a:gd name="T2" fmla="*/ 27 w 133"/>
                  <a:gd name="T3" fmla="*/ 211 h 220"/>
                  <a:gd name="T4" fmla="*/ 55 w 133"/>
                  <a:gd name="T5" fmla="*/ 198 h 220"/>
                  <a:gd name="T6" fmla="*/ 73 w 133"/>
                  <a:gd name="T7" fmla="*/ 182 h 220"/>
                  <a:gd name="T8" fmla="*/ 82 w 133"/>
                  <a:gd name="T9" fmla="*/ 171 h 220"/>
                  <a:gd name="T10" fmla="*/ 86 w 133"/>
                  <a:gd name="T11" fmla="*/ 150 h 220"/>
                  <a:gd name="T12" fmla="*/ 91 w 133"/>
                  <a:gd name="T13" fmla="*/ 134 h 220"/>
                  <a:gd name="T14" fmla="*/ 100 w 133"/>
                  <a:gd name="T15" fmla="*/ 110 h 220"/>
                  <a:gd name="T16" fmla="*/ 100 w 133"/>
                  <a:gd name="T17" fmla="*/ 81 h 220"/>
                  <a:gd name="T18" fmla="*/ 105 w 133"/>
                  <a:gd name="T19" fmla="*/ 53 h 220"/>
                  <a:gd name="T20" fmla="*/ 110 w 133"/>
                  <a:gd name="T21" fmla="*/ 32 h 220"/>
                  <a:gd name="T22" fmla="*/ 114 w 133"/>
                  <a:gd name="T23" fmla="*/ 13 h 220"/>
                  <a:gd name="T24" fmla="*/ 123 w 133"/>
                  <a:gd name="T25" fmla="*/ 0 h 220"/>
                  <a:gd name="T26" fmla="*/ 132 w 133"/>
                  <a:gd name="T27" fmla="*/ 0 h 22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3"/>
                  <a:gd name="T43" fmla="*/ 0 h 220"/>
                  <a:gd name="T44" fmla="*/ 133 w 133"/>
                  <a:gd name="T45" fmla="*/ 220 h 22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3" h="220">
                    <a:moveTo>
                      <a:pt x="0" y="219"/>
                    </a:moveTo>
                    <a:lnTo>
                      <a:pt x="27" y="211"/>
                    </a:lnTo>
                    <a:lnTo>
                      <a:pt x="55" y="198"/>
                    </a:lnTo>
                    <a:lnTo>
                      <a:pt x="73" y="182"/>
                    </a:lnTo>
                    <a:lnTo>
                      <a:pt x="82" y="171"/>
                    </a:lnTo>
                    <a:lnTo>
                      <a:pt x="86" y="150"/>
                    </a:lnTo>
                    <a:lnTo>
                      <a:pt x="91" y="134"/>
                    </a:lnTo>
                    <a:lnTo>
                      <a:pt x="100" y="110"/>
                    </a:lnTo>
                    <a:lnTo>
                      <a:pt x="100" y="81"/>
                    </a:lnTo>
                    <a:lnTo>
                      <a:pt x="105" y="53"/>
                    </a:lnTo>
                    <a:lnTo>
                      <a:pt x="110" y="32"/>
                    </a:lnTo>
                    <a:lnTo>
                      <a:pt x="114" y="13"/>
                    </a:lnTo>
                    <a:lnTo>
                      <a:pt x="123" y="0"/>
                    </a:lnTo>
                    <a:lnTo>
                      <a:pt x="132" y="0"/>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35" name="Freeform 21"/>
              <p:cNvSpPr>
                <a:spLocks/>
              </p:cNvSpPr>
              <p:nvPr/>
            </p:nvSpPr>
            <p:spPr bwMode="auto">
              <a:xfrm>
                <a:off x="1986" y="1630"/>
                <a:ext cx="134" cy="221"/>
              </a:xfrm>
              <a:custGeom>
                <a:avLst/>
                <a:gdLst>
                  <a:gd name="T0" fmla="*/ 133 w 134"/>
                  <a:gd name="T1" fmla="*/ 220 h 221"/>
                  <a:gd name="T2" fmla="*/ 105 w 134"/>
                  <a:gd name="T3" fmla="*/ 212 h 221"/>
                  <a:gd name="T4" fmla="*/ 78 w 134"/>
                  <a:gd name="T5" fmla="*/ 199 h 221"/>
                  <a:gd name="T6" fmla="*/ 59 w 134"/>
                  <a:gd name="T7" fmla="*/ 183 h 221"/>
                  <a:gd name="T8" fmla="*/ 50 w 134"/>
                  <a:gd name="T9" fmla="*/ 171 h 221"/>
                  <a:gd name="T10" fmla="*/ 46 w 134"/>
                  <a:gd name="T11" fmla="*/ 151 h 221"/>
                  <a:gd name="T12" fmla="*/ 41 w 134"/>
                  <a:gd name="T13" fmla="*/ 135 h 221"/>
                  <a:gd name="T14" fmla="*/ 32 w 134"/>
                  <a:gd name="T15" fmla="*/ 110 h 221"/>
                  <a:gd name="T16" fmla="*/ 32 w 134"/>
                  <a:gd name="T17" fmla="*/ 82 h 221"/>
                  <a:gd name="T18" fmla="*/ 28 w 134"/>
                  <a:gd name="T19" fmla="*/ 53 h 221"/>
                  <a:gd name="T20" fmla="*/ 23 w 134"/>
                  <a:gd name="T21" fmla="*/ 32 h 221"/>
                  <a:gd name="T22" fmla="*/ 18 w 134"/>
                  <a:gd name="T23" fmla="*/ 13 h 221"/>
                  <a:gd name="T24" fmla="*/ 9 w 134"/>
                  <a:gd name="T25" fmla="*/ 0 h 221"/>
                  <a:gd name="T26" fmla="*/ 0 w 134"/>
                  <a:gd name="T27" fmla="*/ 0 h 2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21"/>
                  <a:gd name="T44" fmla="*/ 134 w 134"/>
                  <a:gd name="T45" fmla="*/ 221 h 2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21">
                    <a:moveTo>
                      <a:pt x="133" y="220"/>
                    </a:moveTo>
                    <a:lnTo>
                      <a:pt x="105" y="212"/>
                    </a:lnTo>
                    <a:lnTo>
                      <a:pt x="78" y="199"/>
                    </a:lnTo>
                    <a:lnTo>
                      <a:pt x="59" y="183"/>
                    </a:lnTo>
                    <a:lnTo>
                      <a:pt x="50" y="171"/>
                    </a:lnTo>
                    <a:lnTo>
                      <a:pt x="46" y="151"/>
                    </a:lnTo>
                    <a:lnTo>
                      <a:pt x="41" y="135"/>
                    </a:lnTo>
                    <a:lnTo>
                      <a:pt x="32" y="110"/>
                    </a:lnTo>
                    <a:lnTo>
                      <a:pt x="32" y="82"/>
                    </a:lnTo>
                    <a:lnTo>
                      <a:pt x="28" y="53"/>
                    </a:lnTo>
                    <a:lnTo>
                      <a:pt x="23" y="32"/>
                    </a:lnTo>
                    <a:lnTo>
                      <a:pt x="18" y="13"/>
                    </a:lnTo>
                    <a:lnTo>
                      <a:pt x="9" y="0"/>
                    </a:lnTo>
                    <a:lnTo>
                      <a:pt x="0" y="0"/>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698" name="Group 22"/>
            <p:cNvGrpSpPr>
              <a:grpSpLocks/>
            </p:cNvGrpSpPr>
            <p:nvPr/>
          </p:nvGrpSpPr>
          <p:grpSpPr bwMode="auto">
            <a:xfrm>
              <a:off x="1859" y="1912"/>
              <a:ext cx="270" cy="225"/>
              <a:chOff x="1859" y="1912"/>
              <a:chExt cx="270" cy="225"/>
            </a:xfrm>
          </p:grpSpPr>
          <p:sp>
            <p:nvSpPr>
              <p:cNvPr id="26732" name="Freeform 23"/>
              <p:cNvSpPr>
                <a:spLocks/>
              </p:cNvSpPr>
              <p:nvPr/>
            </p:nvSpPr>
            <p:spPr bwMode="auto">
              <a:xfrm>
                <a:off x="2065" y="1912"/>
                <a:ext cx="64" cy="221"/>
              </a:xfrm>
              <a:custGeom>
                <a:avLst/>
                <a:gdLst>
                  <a:gd name="T0" fmla="*/ 63 w 64"/>
                  <a:gd name="T1" fmla="*/ 0 h 221"/>
                  <a:gd name="T2" fmla="*/ 38 w 64"/>
                  <a:gd name="T3" fmla="*/ 10 h 221"/>
                  <a:gd name="T4" fmla="*/ 15 w 64"/>
                  <a:gd name="T5" fmla="*/ 23 h 221"/>
                  <a:gd name="T6" fmla="*/ 4 w 64"/>
                  <a:gd name="T7" fmla="*/ 41 h 221"/>
                  <a:gd name="T8" fmla="*/ 0 w 64"/>
                  <a:gd name="T9" fmla="*/ 53 h 221"/>
                  <a:gd name="T10" fmla="*/ 5 w 64"/>
                  <a:gd name="T11" fmla="*/ 73 h 221"/>
                  <a:gd name="T12" fmla="*/ 7 w 64"/>
                  <a:gd name="T13" fmla="*/ 88 h 221"/>
                  <a:gd name="T14" fmla="*/ 9 w 64"/>
                  <a:gd name="T15" fmla="*/ 113 h 221"/>
                  <a:gd name="T16" fmla="*/ 23 w 64"/>
                  <a:gd name="T17" fmla="*/ 141 h 221"/>
                  <a:gd name="T18" fmla="*/ 31 w 64"/>
                  <a:gd name="T19" fmla="*/ 168 h 221"/>
                  <a:gd name="T20" fmla="*/ 37 w 64"/>
                  <a:gd name="T21" fmla="*/ 187 h 221"/>
                  <a:gd name="T22" fmla="*/ 41 w 64"/>
                  <a:gd name="T23" fmla="*/ 207 h 221"/>
                  <a:gd name="T24" fmla="*/ 37 w 64"/>
                  <a:gd name="T25" fmla="*/ 220 h 221"/>
                  <a:gd name="T26" fmla="*/ 28 w 64"/>
                  <a:gd name="T27" fmla="*/ 220 h 2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221"/>
                  <a:gd name="T44" fmla="*/ 64 w 64"/>
                  <a:gd name="T45" fmla="*/ 221 h 2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221">
                    <a:moveTo>
                      <a:pt x="63" y="0"/>
                    </a:moveTo>
                    <a:lnTo>
                      <a:pt x="38" y="10"/>
                    </a:lnTo>
                    <a:lnTo>
                      <a:pt x="15" y="23"/>
                    </a:lnTo>
                    <a:lnTo>
                      <a:pt x="4" y="41"/>
                    </a:lnTo>
                    <a:lnTo>
                      <a:pt x="0" y="53"/>
                    </a:lnTo>
                    <a:lnTo>
                      <a:pt x="5" y="73"/>
                    </a:lnTo>
                    <a:lnTo>
                      <a:pt x="7" y="88"/>
                    </a:lnTo>
                    <a:lnTo>
                      <a:pt x="9" y="113"/>
                    </a:lnTo>
                    <a:lnTo>
                      <a:pt x="23" y="141"/>
                    </a:lnTo>
                    <a:lnTo>
                      <a:pt x="31" y="168"/>
                    </a:lnTo>
                    <a:lnTo>
                      <a:pt x="37" y="187"/>
                    </a:lnTo>
                    <a:lnTo>
                      <a:pt x="41" y="207"/>
                    </a:lnTo>
                    <a:lnTo>
                      <a:pt x="37" y="220"/>
                    </a:lnTo>
                    <a:lnTo>
                      <a:pt x="28" y="220"/>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33" name="Freeform 24"/>
              <p:cNvSpPr>
                <a:spLocks/>
              </p:cNvSpPr>
              <p:nvPr/>
            </p:nvSpPr>
            <p:spPr bwMode="auto">
              <a:xfrm>
                <a:off x="1859" y="1937"/>
                <a:ext cx="240" cy="200"/>
              </a:xfrm>
              <a:custGeom>
                <a:avLst/>
                <a:gdLst>
                  <a:gd name="T0" fmla="*/ 0 w 240"/>
                  <a:gd name="T1" fmla="*/ 0 h 200"/>
                  <a:gd name="T2" fmla="*/ 32 w 240"/>
                  <a:gd name="T3" fmla="*/ 5 h 200"/>
                  <a:gd name="T4" fmla="*/ 66 w 240"/>
                  <a:gd name="T5" fmla="*/ 14 h 200"/>
                  <a:gd name="T6" fmla="*/ 93 w 240"/>
                  <a:gd name="T7" fmla="*/ 28 h 200"/>
                  <a:gd name="T8" fmla="*/ 108 w 240"/>
                  <a:gd name="T9" fmla="*/ 38 h 200"/>
                  <a:gd name="T10" fmla="*/ 122 w 240"/>
                  <a:gd name="T11" fmla="*/ 59 h 200"/>
                  <a:gd name="T12" fmla="*/ 134 w 240"/>
                  <a:gd name="T13" fmla="*/ 72 h 200"/>
                  <a:gd name="T14" fmla="*/ 155 w 240"/>
                  <a:gd name="T15" fmla="*/ 95 h 200"/>
                  <a:gd name="T16" fmla="*/ 169 w 240"/>
                  <a:gd name="T17" fmla="*/ 122 h 200"/>
                  <a:gd name="T18" fmla="*/ 187 w 240"/>
                  <a:gd name="T19" fmla="*/ 150 h 200"/>
                  <a:gd name="T20" fmla="*/ 200 w 240"/>
                  <a:gd name="T21" fmla="*/ 168 h 200"/>
                  <a:gd name="T22" fmla="*/ 214 w 240"/>
                  <a:gd name="T23" fmla="*/ 188 h 200"/>
                  <a:gd name="T24" fmla="*/ 229 w 240"/>
                  <a:gd name="T25" fmla="*/ 199 h 200"/>
                  <a:gd name="T26" fmla="*/ 239 w 240"/>
                  <a:gd name="T27" fmla="*/ 198 h 2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0"/>
                  <a:gd name="T43" fmla="*/ 0 h 200"/>
                  <a:gd name="T44" fmla="*/ 240 w 240"/>
                  <a:gd name="T45" fmla="*/ 200 h 2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0" h="200">
                    <a:moveTo>
                      <a:pt x="0" y="0"/>
                    </a:moveTo>
                    <a:lnTo>
                      <a:pt x="32" y="5"/>
                    </a:lnTo>
                    <a:lnTo>
                      <a:pt x="66" y="14"/>
                    </a:lnTo>
                    <a:lnTo>
                      <a:pt x="93" y="28"/>
                    </a:lnTo>
                    <a:lnTo>
                      <a:pt x="108" y="38"/>
                    </a:lnTo>
                    <a:lnTo>
                      <a:pt x="122" y="59"/>
                    </a:lnTo>
                    <a:lnTo>
                      <a:pt x="134" y="72"/>
                    </a:lnTo>
                    <a:lnTo>
                      <a:pt x="155" y="95"/>
                    </a:lnTo>
                    <a:lnTo>
                      <a:pt x="169" y="122"/>
                    </a:lnTo>
                    <a:lnTo>
                      <a:pt x="187" y="150"/>
                    </a:lnTo>
                    <a:lnTo>
                      <a:pt x="200" y="168"/>
                    </a:lnTo>
                    <a:lnTo>
                      <a:pt x="214" y="188"/>
                    </a:lnTo>
                    <a:lnTo>
                      <a:pt x="229" y="199"/>
                    </a:lnTo>
                    <a:lnTo>
                      <a:pt x="239" y="198"/>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699" name="Oval 25"/>
            <p:cNvSpPr>
              <a:spLocks noChangeArrowheads="1"/>
            </p:cNvSpPr>
            <p:nvPr/>
          </p:nvSpPr>
          <p:spPr bwMode="auto">
            <a:xfrm>
              <a:off x="3571" y="2586"/>
              <a:ext cx="143" cy="424"/>
            </a:xfrm>
            <a:prstGeom prst="ellipse">
              <a:avLst/>
            </a:prstGeom>
            <a:gradFill rotWithShape="0">
              <a:gsLst>
                <a:gs pos="0">
                  <a:srgbClr val="B2B2B2"/>
                </a:gs>
                <a:gs pos="50000">
                  <a:srgbClr val="FFFFFF"/>
                </a:gs>
                <a:gs pos="100000">
                  <a:srgbClr val="B2B2B2"/>
                </a:gs>
              </a:gsLst>
              <a:lin ang="5400000" scaled="1"/>
            </a:gradFill>
            <a:ln w="12700">
              <a:solidFill>
                <a:schemeClr val="accent1"/>
              </a:solidFill>
              <a:round/>
              <a:headEnd/>
              <a:tailEnd/>
            </a:ln>
          </p:spPr>
          <p:txBody>
            <a:bodyPr wrap="none" anchor="ctr"/>
            <a:lstStyle/>
            <a:p>
              <a:endParaRPr lang="en-US"/>
            </a:p>
          </p:txBody>
        </p:sp>
        <p:sp>
          <p:nvSpPr>
            <p:cNvPr id="26700" name="Rectangle 26"/>
            <p:cNvSpPr>
              <a:spLocks noChangeArrowheads="1"/>
            </p:cNvSpPr>
            <p:nvPr/>
          </p:nvSpPr>
          <p:spPr bwMode="auto">
            <a:xfrm>
              <a:off x="1807" y="2584"/>
              <a:ext cx="1829" cy="432"/>
            </a:xfrm>
            <a:prstGeom prst="rect">
              <a:avLst/>
            </a:prstGeom>
            <a:gradFill rotWithShape="0">
              <a:gsLst>
                <a:gs pos="0">
                  <a:srgbClr val="B2B2B2"/>
                </a:gs>
                <a:gs pos="50000">
                  <a:srgbClr val="FFFFFF"/>
                </a:gs>
                <a:gs pos="100000">
                  <a:srgbClr val="B2B2B2"/>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701" name="Line 27"/>
            <p:cNvSpPr>
              <a:spLocks noChangeShapeType="1"/>
            </p:cNvSpPr>
            <p:nvPr/>
          </p:nvSpPr>
          <p:spPr bwMode="auto">
            <a:xfrm>
              <a:off x="2418" y="2812"/>
              <a:ext cx="195" cy="0"/>
            </a:xfrm>
            <a:prstGeom prst="line">
              <a:avLst/>
            </a:prstGeom>
            <a:noFill/>
            <a:ln w="50800">
              <a:solidFill>
                <a:srgbClr val="0066FF"/>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6702" name="Rectangle 28"/>
            <p:cNvSpPr>
              <a:spLocks noChangeArrowheads="1"/>
            </p:cNvSpPr>
            <p:nvPr/>
          </p:nvSpPr>
          <p:spPr bwMode="auto">
            <a:xfrm>
              <a:off x="2383" y="2299"/>
              <a:ext cx="110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675" tIns="33338" rIns="66675" bIns="33338">
              <a:spAutoFit/>
            </a:bodyPr>
            <a:lstStyle/>
            <a:p>
              <a:pPr defTabSz="484188"/>
              <a:r>
                <a:rPr lang="en-US" sz="1600" b="1"/>
                <a:t>Normal Fiber</a:t>
              </a:r>
            </a:p>
          </p:txBody>
        </p:sp>
        <p:sp>
          <p:nvSpPr>
            <p:cNvPr id="26703" name="Rectangle 29"/>
            <p:cNvSpPr>
              <a:spLocks noChangeArrowheads="1"/>
            </p:cNvSpPr>
            <p:nvPr/>
          </p:nvSpPr>
          <p:spPr bwMode="auto">
            <a:xfrm>
              <a:off x="1561" y="2266"/>
              <a:ext cx="355"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675" tIns="33338" rIns="66675" bIns="33338">
              <a:spAutoFit/>
            </a:bodyPr>
            <a:lstStyle/>
            <a:p>
              <a:pPr defTabSz="484188"/>
              <a:r>
                <a:rPr lang="en-US" sz="1400" b="1"/>
                <a:t>fast</a:t>
              </a:r>
            </a:p>
          </p:txBody>
        </p:sp>
        <p:sp>
          <p:nvSpPr>
            <p:cNvPr id="26704" name="Rectangle 30"/>
            <p:cNvSpPr>
              <a:spLocks noChangeArrowheads="1"/>
            </p:cNvSpPr>
            <p:nvPr/>
          </p:nvSpPr>
          <p:spPr bwMode="auto">
            <a:xfrm>
              <a:off x="1802" y="3278"/>
              <a:ext cx="41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675" tIns="33338" rIns="66675" bIns="33338">
              <a:spAutoFit/>
            </a:bodyPr>
            <a:lstStyle/>
            <a:p>
              <a:pPr defTabSz="484188"/>
              <a:r>
                <a:rPr lang="en-US" sz="1400" b="1"/>
                <a:t>slow</a:t>
              </a:r>
            </a:p>
          </p:txBody>
        </p:sp>
        <p:sp>
          <p:nvSpPr>
            <p:cNvPr id="26705" name="Rectangle 31"/>
            <p:cNvSpPr>
              <a:spLocks noChangeArrowheads="1"/>
            </p:cNvSpPr>
            <p:nvPr/>
          </p:nvSpPr>
          <p:spPr bwMode="auto">
            <a:xfrm>
              <a:off x="2763" y="3396"/>
              <a:ext cx="1268" cy="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6675" tIns="33338" rIns="66675" bIns="33338">
              <a:spAutoFit/>
            </a:bodyPr>
            <a:lstStyle/>
            <a:p>
              <a:pPr defTabSz="484188"/>
              <a:r>
                <a:rPr lang="en-US" sz="1400" b="1"/>
                <a:t>PMD = delay time</a:t>
              </a:r>
            </a:p>
          </p:txBody>
        </p:sp>
        <p:sp>
          <p:nvSpPr>
            <p:cNvPr id="26706" name="Line 32"/>
            <p:cNvSpPr>
              <a:spLocks noChangeShapeType="1"/>
            </p:cNvSpPr>
            <p:nvPr/>
          </p:nvSpPr>
          <p:spPr bwMode="auto">
            <a:xfrm>
              <a:off x="3248" y="3277"/>
              <a:ext cx="244"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6707" name="Line 33"/>
            <p:cNvSpPr>
              <a:spLocks noChangeShapeType="1"/>
            </p:cNvSpPr>
            <p:nvPr/>
          </p:nvSpPr>
          <p:spPr bwMode="auto">
            <a:xfrm flipH="1">
              <a:off x="3828" y="3275"/>
              <a:ext cx="244" cy="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6708" name="Line 34"/>
            <p:cNvSpPr>
              <a:spLocks noChangeShapeType="1"/>
            </p:cNvSpPr>
            <p:nvPr/>
          </p:nvSpPr>
          <p:spPr bwMode="auto">
            <a:xfrm>
              <a:off x="1817" y="2587"/>
              <a:ext cx="1825" cy="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709" name="Line 35"/>
            <p:cNvSpPr>
              <a:spLocks noChangeShapeType="1"/>
            </p:cNvSpPr>
            <p:nvPr/>
          </p:nvSpPr>
          <p:spPr bwMode="auto">
            <a:xfrm>
              <a:off x="1817" y="3019"/>
              <a:ext cx="1825" cy="0"/>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6710" name="Group 36"/>
            <p:cNvGrpSpPr>
              <a:grpSpLocks/>
            </p:cNvGrpSpPr>
            <p:nvPr/>
          </p:nvGrpSpPr>
          <p:grpSpPr bwMode="auto">
            <a:xfrm>
              <a:off x="3446" y="2543"/>
              <a:ext cx="260" cy="223"/>
              <a:chOff x="3446" y="2543"/>
              <a:chExt cx="260" cy="223"/>
            </a:xfrm>
          </p:grpSpPr>
          <p:sp>
            <p:nvSpPr>
              <p:cNvPr id="26730" name="Freeform 37"/>
              <p:cNvSpPr>
                <a:spLocks/>
              </p:cNvSpPr>
              <p:nvPr/>
            </p:nvSpPr>
            <p:spPr bwMode="auto">
              <a:xfrm>
                <a:off x="3446" y="2544"/>
                <a:ext cx="134" cy="222"/>
              </a:xfrm>
              <a:custGeom>
                <a:avLst/>
                <a:gdLst>
                  <a:gd name="T0" fmla="*/ 0 w 134"/>
                  <a:gd name="T1" fmla="*/ 221 h 222"/>
                  <a:gd name="T2" fmla="*/ 28 w 134"/>
                  <a:gd name="T3" fmla="*/ 213 h 222"/>
                  <a:gd name="T4" fmla="*/ 55 w 134"/>
                  <a:gd name="T5" fmla="*/ 200 h 222"/>
                  <a:gd name="T6" fmla="*/ 74 w 134"/>
                  <a:gd name="T7" fmla="*/ 184 h 222"/>
                  <a:gd name="T8" fmla="*/ 83 w 134"/>
                  <a:gd name="T9" fmla="*/ 171 h 222"/>
                  <a:gd name="T10" fmla="*/ 87 w 134"/>
                  <a:gd name="T11" fmla="*/ 152 h 222"/>
                  <a:gd name="T12" fmla="*/ 92 w 134"/>
                  <a:gd name="T13" fmla="*/ 135 h 222"/>
                  <a:gd name="T14" fmla="*/ 101 w 134"/>
                  <a:gd name="T15" fmla="*/ 111 h 222"/>
                  <a:gd name="T16" fmla="*/ 101 w 134"/>
                  <a:gd name="T17" fmla="*/ 82 h 222"/>
                  <a:gd name="T18" fmla="*/ 105 w 134"/>
                  <a:gd name="T19" fmla="*/ 53 h 222"/>
                  <a:gd name="T20" fmla="*/ 110 w 134"/>
                  <a:gd name="T21" fmla="*/ 32 h 222"/>
                  <a:gd name="T22" fmla="*/ 115 w 134"/>
                  <a:gd name="T23" fmla="*/ 13 h 222"/>
                  <a:gd name="T24" fmla="*/ 124 w 134"/>
                  <a:gd name="T25" fmla="*/ 0 h 222"/>
                  <a:gd name="T26" fmla="*/ 133 w 134"/>
                  <a:gd name="T27" fmla="*/ 0 h 2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22"/>
                  <a:gd name="T44" fmla="*/ 134 w 134"/>
                  <a:gd name="T45" fmla="*/ 222 h 2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22">
                    <a:moveTo>
                      <a:pt x="0" y="221"/>
                    </a:moveTo>
                    <a:lnTo>
                      <a:pt x="28" y="213"/>
                    </a:lnTo>
                    <a:lnTo>
                      <a:pt x="55" y="200"/>
                    </a:lnTo>
                    <a:lnTo>
                      <a:pt x="74" y="184"/>
                    </a:lnTo>
                    <a:lnTo>
                      <a:pt x="83" y="171"/>
                    </a:lnTo>
                    <a:lnTo>
                      <a:pt x="87" y="152"/>
                    </a:lnTo>
                    <a:lnTo>
                      <a:pt x="92" y="135"/>
                    </a:lnTo>
                    <a:lnTo>
                      <a:pt x="101" y="111"/>
                    </a:lnTo>
                    <a:lnTo>
                      <a:pt x="101" y="82"/>
                    </a:lnTo>
                    <a:lnTo>
                      <a:pt x="105" y="53"/>
                    </a:lnTo>
                    <a:lnTo>
                      <a:pt x="110" y="32"/>
                    </a:lnTo>
                    <a:lnTo>
                      <a:pt x="115" y="13"/>
                    </a:lnTo>
                    <a:lnTo>
                      <a:pt x="124" y="0"/>
                    </a:lnTo>
                    <a:lnTo>
                      <a:pt x="133" y="0"/>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31" name="Freeform 38"/>
              <p:cNvSpPr>
                <a:spLocks/>
              </p:cNvSpPr>
              <p:nvPr/>
            </p:nvSpPr>
            <p:spPr bwMode="auto">
              <a:xfrm>
                <a:off x="3572" y="2543"/>
                <a:ext cx="134" cy="222"/>
              </a:xfrm>
              <a:custGeom>
                <a:avLst/>
                <a:gdLst>
                  <a:gd name="T0" fmla="*/ 133 w 134"/>
                  <a:gd name="T1" fmla="*/ 221 h 222"/>
                  <a:gd name="T2" fmla="*/ 106 w 134"/>
                  <a:gd name="T3" fmla="*/ 213 h 222"/>
                  <a:gd name="T4" fmla="*/ 78 w 134"/>
                  <a:gd name="T5" fmla="*/ 200 h 222"/>
                  <a:gd name="T6" fmla="*/ 60 w 134"/>
                  <a:gd name="T7" fmla="*/ 184 h 222"/>
                  <a:gd name="T8" fmla="*/ 51 w 134"/>
                  <a:gd name="T9" fmla="*/ 171 h 222"/>
                  <a:gd name="T10" fmla="*/ 46 w 134"/>
                  <a:gd name="T11" fmla="*/ 152 h 222"/>
                  <a:gd name="T12" fmla="*/ 42 w 134"/>
                  <a:gd name="T13" fmla="*/ 135 h 222"/>
                  <a:gd name="T14" fmla="*/ 33 w 134"/>
                  <a:gd name="T15" fmla="*/ 111 h 222"/>
                  <a:gd name="T16" fmla="*/ 33 w 134"/>
                  <a:gd name="T17" fmla="*/ 82 h 222"/>
                  <a:gd name="T18" fmla="*/ 27 w 134"/>
                  <a:gd name="T19" fmla="*/ 53 h 222"/>
                  <a:gd name="T20" fmla="*/ 23 w 134"/>
                  <a:gd name="T21" fmla="*/ 32 h 222"/>
                  <a:gd name="T22" fmla="*/ 18 w 134"/>
                  <a:gd name="T23" fmla="*/ 13 h 222"/>
                  <a:gd name="T24" fmla="*/ 9 w 134"/>
                  <a:gd name="T25" fmla="*/ 0 h 222"/>
                  <a:gd name="T26" fmla="*/ 0 w 134"/>
                  <a:gd name="T27" fmla="*/ 0 h 2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22"/>
                  <a:gd name="T44" fmla="*/ 134 w 134"/>
                  <a:gd name="T45" fmla="*/ 222 h 2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22">
                    <a:moveTo>
                      <a:pt x="133" y="221"/>
                    </a:moveTo>
                    <a:lnTo>
                      <a:pt x="106" y="213"/>
                    </a:lnTo>
                    <a:lnTo>
                      <a:pt x="78" y="200"/>
                    </a:lnTo>
                    <a:lnTo>
                      <a:pt x="60" y="184"/>
                    </a:lnTo>
                    <a:lnTo>
                      <a:pt x="51" y="171"/>
                    </a:lnTo>
                    <a:lnTo>
                      <a:pt x="46" y="152"/>
                    </a:lnTo>
                    <a:lnTo>
                      <a:pt x="42" y="135"/>
                    </a:lnTo>
                    <a:lnTo>
                      <a:pt x="33" y="111"/>
                    </a:lnTo>
                    <a:lnTo>
                      <a:pt x="33" y="82"/>
                    </a:lnTo>
                    <a:lnTo>
                      <a:pt x="27" y="53"/>
                    </a:lnTo>
                    <a:lnTo>
                      <a:pt x="23" y="32"/>
                    </a:lnTo>
                    <a:lnTo>
                      <a:pt x="18" y="13"/>
                    </a:lnTo>
                    <a:lnTo>
                      <a:pt x="9" y="0"/>
                    </a:lnTo>
                    <a:lnTo>
                      <a:pt x="0" y="0"/>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711" name="Group 39"/>
            <p:cNvGrpSpPr>
              <a:grpSpLocks/>
            </p:cNvGrpSpPr>
            <p:nvPr/>
          </p:nvGrpSpPr>
          <p:grpSpPr bwMode="auto">
            <a:xfrm>
              <a:off x="3143" y="2871"/>
              <a:ext cx="269" cy="224"/>
              <a:chOff x="3143" y="2871"/>
              <a:chExt cx="269" cy="224"/>
            </a:xfrm>
          </p:grpSpPr>
          <p:sp>
            <p:nvSpPr>
              <p:cNvPr id="26728" name="Freeform 40"/>
              <p:cNvSpPr>
                <a:spLocks/>
              </p:cNvSpPr>
              <p:nvPr/>
            </p:nvSpPr>
            <p:spPr bwMode="auto">
              <a:xfrm>
                <a:off x="3349" y="2871"/>
                <a:ext cx="63" cy="222"/>
              </a:xfrm>
              <a:custGeom>
                <a:avLst/>
                <a:gdLst>
                  <a:gd name="T0" fmla="*/ 62 w 63"/>
                  <a:gd name="T1" fmla="*/ 0 h 222"/>
                  <a:gd name="T2" fmla="*/ 37 w 63"/>
                  <a:gd name="T3" fmla="*/ 10 h 222"/>
                  <a:gd name="T4" fmla="*/ 15 w 63"/>
                  <a:gd name="T5" fmla="*/ 24 h 222"/>
                  <a:gd name="T6" fmla="*/ 4 w 63"/>
                  <a:gd name="T7" fmla="*/ 41 h 222"/>
                  <a:gd name="T8" fmla="*/ 0 w 63"/>
                  <a:gd name="T9" fmla="*/ 54 h 222"/>
                  <a:gd name="T10" fmla="*/ 5 w 63"/>
                  <a:gd name="T11" fmla="*/ 74 h 222"/>
                  <a:gd name="T12" fmla="*/ 7 w 63"/>
                  <a:gd name="T13" fmla="*/ 89 h 222"/>
                  <a:gd name="T14" fmla="*/ 9 w 63"/>
                  <a:gd name="T15" fmla="*/ 114 h 222"/>
                  <a:gd name="T16" fmla="*/ 22 w 63"/>
                  <a:gd name="T17" fmla="*/ 141 h 222"/>
                  <a:gd name="T18" fmla="*/ 31 w 63"/>
                  <a:gd name="T19" fmla="*/ 169 h 222"/>
                  <a:gd name="T20" fmla="*/ 36 w 63"/>
                  <a:gd name="T21" fmla="*/ 188 h 222"/>
                  <a:gd name="T22" fmla="*/ 40 w 63"/>
                  <a:gd name="T23" fmla="*/ 208 h 222"/>
                  <a:gd name="T24" fmla="*/ 37 w 63"/>
                  <a:gd name="T25" fmla="*/ 221 h 222"/>
                  <a:gd name="T26" fmla="*/ 28 w 63"/>
                  <a:gd name="T27" fmla="*/ 221 h 2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222"/>
                  <a:gd name="T44" fmla="*/ 63 w 63"/>
                  <a:gd name="T45" fmla="*/ 222 h 2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222">
                    <a:moveTo>
                      <a:pt x="62" y="0"/>
                    </a:moveTo>
                    <a:lnTo>
                      <a:pt x="37" y="10"/>
                    </a:lnTo>
                    <a:lnTo>
                      <a:pt x="15" y="24"/>
                    </a:lnTo>
                    <a:lnTo>
                      <a:pt x="4" y="41"/>
                    </a:lnTo>
                    <a:lnTo>
                      <a:pt x="0" y="54"/>
                    </a:lnTo>
                    <a:lnTo>
                      <a:pt x="5" y="74"/>
                    </a:lnTo>
                    <a:lnTo>
                      <a:pt x="7" y="89"/>
                    </a:lnTo>
                    <a:lnTo>
                      <a:pt x="9" y="114"/>
                    </a:lnTo>
                    <a:lnTo>
                      <a:pt x="22" y="141"/>
                    </a:lnTo>
                    <a:lnTo>
                      <a:pt x="31" y="169"/>
                    </a:lnTo>
                    <a:lnTo>
                      <a:pt x="36" y="188"/>
                    </a:lnTo>
                    <a:lnTo>
                      <a:pt x="40" y="208"/>
                    </a:lnTo>
                    <a:lnTo>
                      <a:pt x="37" y="221"/>
                    </a:lnTo>
                    <a:lnTo>
                      <a:pt x="28" y="221"/>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29" name="Freeform 41"/>
              <p:cNvSpPr>
                <a:spLocks/>
              </p:cNvSpPr>
              <p:nvPr/>
            </p:nvSpPr>
            <p:spPr bwMode="auto">
              <a:xfrm>
                <a:off x="3143" y="2895"/>
                <a:ext cx="240" cy="200"/>
              </a:xfrm>
              <a:custGeom>
                <a:avLst/>
                <a:gdLst>
                  <a:gd name="T0" fmla="*/ 0 w 240"/>
                  <a:gd name="T1" fmla="*/ 0 h 200"/>
                  <a:gd name="T2" fmla="*/ 32 w 240"/>
                  <a:gd name="T3" fmla="*/ 5 h 200"/>
                  <a:gd name="T4" fmla="*/ 66 w 240"/>
                  <a:gd name="T5" fmla="*/ 14 h 200"/>
                  <a:gd name="T6" fmla="*/ 93 w 240"/>
                  <a:gd name="T7" fmla="*/ 28 h 200"/>
                  <a:gd name="T8" fmla="*/ 108 w 240"/>
                  <a:gd name="T9" fmla="*/ 38 h 200"/>
                  <a:gd name="T10" fmla="*/ 122 w 240"/>
                  <a:gd name="T11" fmla="*/ 59 h 200"/>
                  <a:gd name="T12" fmla="*/ 134 w 240"/>
                  <a:gd name="T13" fmla="*/ 72 h 200"/>
                  <a:gd name="T14" fmla="*/ 155 w 240"/>
                  <a:gd name="T15" fmla="*/ 95 h 200"/>
                  <a:gd name="T16" fmla="*/ 169 w 240"/>
                  <a:gd name="T17" fmla="*/ 122 h 200"/>
                  <a:gd name="T18" fmla="*/ 187 w 240"/>
                  <a:gd name="T19" fmla="*/ 150 h 200"/>
                  <a:gd name="T20" fmla="*/ 200 w 240"/>
                  <a:gd name="T21" fmla="*/ 168 h 200"/>
                  <a:gd name="T22" fmla="*/ 214 w 240"/>
                  <a:gd name="T23" fmla="*/ 188 h 200"/>
                  <a:gd name="T24" fmla="*/ 229 w 240"/>
                  <a:gd name="T25" fmla="*/ 199 h 200"/>
                  <a:gd name="T26" fmla="*/ 239 w 240"/>
                  <a:gd name="T27" fmla="*/ 198 h 2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0"/>
                  <a:gd name="T43" fmla="*/ 0 h 200"/>
                  <a:gd name="T44" fmla="*/ 240 w 240"/>
                  <a:gd name="T45" fmla="*/ 200 h 2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0" h="200">
                    <a:moveTo>
                      <a:pt x="0" y="0"/>
                    </a:moveTo>
                    <a:lnTo>
                      <a:pt x="32" y="5"/>
                    </a:lnTo>
                    <a:lnTo>
                      <a:pt x="66" y="14"/>
                    </a:lnTo>
                    <a:lnTo>
                      <a:pt x="93" y="28"/>
                    </a:lnTo>
                    <a:lnTo>
                      <a:pt x="108" y="38"/>
                    </a:lnTo>
                    <a:lnTo>
                      <a:pt x="122" y="59"/>
                    </a:lnTo>
                    <a:lnTo>
                      <a:pt x="134" y="72"/>
                    </a:lnTo>
                    <a:lnTo>
                      <a:pt x="155" y="95"/>
                    </a:lnTo>
                    <a:lnTo>
                      <a:pt x="169" y="122"/>
                    </a:lnTo>
                    <a:lnTo>
                      <a:pt x="187" y="150"/>
                    </a:lnTo>
                    <a:lnTo>
                      <a:pt x="200" y="168"/>
                    </a:lnTo>
                    <a:lnTo>
                      <a:pt x="214" y="188"/>
                    </a:lnTo>
                    <a:lnTo>
                      <a:pt x="229" y="199"/>
                    </a:lnTo>
                    <a:lnTo>
                      <a:pt x="239" y="198"/>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712" name="Line 42"/>
            <p:cNvSpPr>
              <a:spLocks noChangeShapeType="1"/>
            </p:cNvSpPr>
            <p:nvPr/>
          </p:nvSpPr>
          <p:spPr bwMode="auto">
            <a:xfrm>
              <a:off x="3246" y="2839"/>
              <a:ext cx="255" cy="469"/>
            </a:xfrm>
            <a:prstGeom prst="line">
              <a:avLst/>
            </a:prstGeom>
            <a:noFill/>
            <a:ln w="12700">
              <a:solidFill>
                <a:srgbClr val="0066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713" name="Line 43"/>
            <p:cNvSpPr>
              <a:spLocks noChangeShapeType="1"/>
            </p:cNvSpPr>
            <p:nvPr/>
          </p:nvSpPr>
          <p:spPr bwMode="auto">
            <a:xfrm>
              <a:off x="3606" y="2860"/>
              <a:ext cx="255" cy="468"/>
            </a:xfrm>
            <a:prstGeom prst="line">
              <a:avLst/>
            </a:prstGeom>
            <a:noFill/>
            <a:ln w="12700">
              <a:solidFill>
                <a:srgbClr val="0066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6714" name="Group 44"/>
            <p:cNvGrpSpPr>
              <a:grpSpLocks/>
            </p:cNvGrpSpPr>
            <p:nvPr/>
          </p:nvGrpSpPr>
          <p:grpSpPr bwMode="auto">
            <a:xfrm>
              <a:off x="1863" y="2556"/>
              <a:ext cx="259" cy="222"/>
              <a:chOff x="1863" y="2556"/>
              <a:chExt cx="259" cy="222"/>
            </a:xfrm>
          </p:grpSpPr>
          <p:sp>
            <p:nvSpPr>
              <p:cNvPr id="26726" name="Freeform 45"/>
              <p:cNvSpPr>
                <a:spLocks/>
              </p:cNvSpPr>
              <p:nvPr/>
            </p:nvSpPr>
            <p:spPr bwMode="auto">
              <a:xfrm>
                <a:off x="1863" y="2557"/>
                <a:ext cx="134" cy="221"/>
              </a:xfrm>
              <a:custGeom>
                <a:avLst/>
                <a:gdLst>
                  <a:gd name="T0" fmla="*/ 0 w 134"/>
                  <a:gd name="T1" fmla="*/ 220 h 221"/>
                  <a:gd name="T2" fmla="*/ 28 w 134"/>
                  <a:gd name="T3" fmla="*/ 212 h 221"/>
                  <a:gd name="T4" fmla="*/ 55 w 134"/>
                  <a:gd name="T5" fmla="*/ 199 h 221"/>
                  <a:gd name="T6" fmla="*/ 74 w 134"/>
                  <a:gd name="T7" fmla="*/ 183 h 221"/>
                  <a:gd name="T8" fmla="*/ 83 w 134"/>
                  <a:gd name="T9" fmla="*/ 171 h 221"/>
                  <a:gd name="T10" fmla="*/ 87 w 134"/>
                  <a:gd name="T11" fmla="*/ 151 h 221"/>
                  <a:gd name="T12" fmla="*/ 92 w 134"/>
                  <a:gd name="T13" fmla="*/ 135 h 221"/>
                  <a:gd name="T14" fmla="*/ 101 w 134"/>
                  <a:gd name="T15" fmla="*/ 110 h 221"/>
                  <a:gd name="T16" fmla="*/ 101 w 134"/>
                  <a:gd name="T17" fmla="*/ 82 h 221"/>
                  <a:gd name="T18" fmla="*/ 105 w 134"/>
                  <a:gd name="T19" fmla="*/ 53 h 221"/>
                  <a:gd name="T20" fmla="*/ 110 w 134"/>
                  <a:gd name="T21" fmla="*/ 32 h 221"/>
                  <a:gd name="T22" fmla="*/ 115 w 134"/>
                  <a:gd name="T23" fmla="*/ 13 h 221"/>
                  <a:gd name="T24" fmla="*/ 124 w 134"/>
                  <a:gd name="T25" fmla="*/ 0 h 221"/>
                  <a:gd name="T26" fmla="*/ 133 w 134"/>
                  <a:gd name="T27" fmla="*/ 0 h 2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
                  <a:gd name="T43" fmla="*/ 0 h 221"/>
                  <a:gd name="T44" fmla="*/ 134 w 134"/>
                  <a:gd name="T45" fmla="*/ 221 h 2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 h="221">
                    <a:moveTo>
                      <a:pt x="0" y="220"/>
                    </a:moveTo>
                    <a:lnTo>
                      <a:pt x="28" y="212"/>
                    </a:lnTo>
                    <a:lnTo>
                      <a:pt x="55" y="199"/>
                    </a:lnTo>
                    <a:lnTo>
                      <a:pt x="74" y="183"/>
                    </a:lnTo>
                    <a:lnTo>
                      <a:pt x="83" y="171"/>
                    </a:lnTo>
                    <a:lnTo>
                      <a:pt x="87" y="151"/>
                    </a:lnTo>
                    <a:lnTo>
                      <a:pt x="92" y="135"/>
                    </a:lnTo>
                    <a:lnTo>
                      <a:pt x="101" y="110"/>
                    </a:lnTo>
                    <a:lnTo>
                      <a:pt x="101" y="82"/>
                    </a:lnTo>
                    <a:lnTo>
                      <a:pt x="105" y="53"/>
                    </a:lnTo>
                    <a:lnTo>
                      <a:pt x="110" y="32"/>
                    </a:lnTo>
                    <a:lnTo>
                      <a:pt x="115" y="13"/>
                    </a:lnTo>
                    <a:lnTo>
                      <a:pt x="124" y="0"/>
                    </a:lnTo>
                    <a:lnTo>
                      <a:pt x="133" y="0"/>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27" name="Freeform 46"/>
              <p:cNvSpPr>
                <a:spLocks/>
              </p:cNvSpPr>
              <p:nvPr/>
            </p:nvSpPr>
            <p:spPr bwMode="auto">
              <a:xfrm>
                <a:off x="1990" y="2556"/>
                <a:ext cx="132" cy="221"/>
              </a:xfrm>
              <a:custGeom>
                <a:avLst/>
                <a:gdLst>
                  <a:gd name="T0" fmla="*/ 131 w 132"/>
                  <a:gd name="T1" fmla="*/ 220 h 221"/>
                  <a:gd name="T2" fmla="*/ 104 w 132"/>
                  <a:gd name="T3" fmla="*/ 212 h 221"/>
                  <a:gd name="T4" fmla="*/ 76 w 132"/>
                  <a:gd name="T5" fmla="*/ 199 h 221"/>
                  <a:gd name="T6" fmla="*/ 58 w 132"/>
                  <a:gd name="T7" fmla="*/ 183 h 221"/>
                  <a:gd name="T8" fmla="*/ 50 w 132"/>
                  <a:gd name="T9" fmla="*/ 171 h 221"/>
                  <a:gd name="T10" fmla="*/ 45 w 132"/>
                  <a:gd name="T11" fmla="*/ 151 h 221"/>
                  <a:gd name="T12" fmla="*/ 40 w 132"/>
                  <a:gd name="T13" fmla="*/ 135 h 221"/>
                  <a:gd name="T14" fmla="*/ 31 w 132"/>
                  <a:gd name="T15" fmla="*/ 110 h 221"/>
                  <a:gd name="T16" fmla="*/ 31 w 132"/>
                  <a:gd name="T17" fmla="*/ 82 h 221"/>
                  <a:gd name="T18" fmla="*/ 27 w 132"/>
                  <a:gd name="T19" fmla="*/ 53 h 221"/>
                  <a:gd name="T20" fmla="*/ 22 w 132"/>
                  <a:gd name="T21" fmla="*/ 32 h 221"/>
                  <a:gd name="T22" fmla="*/ 18 w 132"/>
                  <a:gd name="T23" fmla="*/ 13 h 221"/>
                  <a:gd name="T24" fmla="*/ 9 w 132"/>
                  <a:gd name="T25" fmla="*/ 0 h 221"/>
                  <a:gd name="T26" fmla="*/ 0 w 132"/>
                  <a:gd name="T27" fmla="*/ 0 h 2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2"/>
                  <a:gd name="T43" fmla="*/ 0 h 221"/>
                  <a:gd name="T44" fmla="*/ 132 w 132"/>
                  <a:gd name="T45" fmla="*/ 221 h 2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2" h="221">
                    <a:moveTo>
                      <a:pt x="131" y="220"/>
                    </a:moveTo>
                    <a:lnTo>
                      <a:pt x="104" y="212"/>
                    </a:lnTo>
                    <a:lnTo>
                      <a:pt x="76" y="199"/>
                    </a:lnTo>
                    <a:lnTo>
                      <a:pt x="58" y="183"/>
                    </a:lnTo>
                    <a:lnTo>
                      <a:pt x="50" y="171"/>
                    </a:lnTo>
                    <a:lnTo>
                      <a:pt x="45" y="151"/>
                    </a:lnTo>
                    <a:lnTo>
                      <a:pt x="40" y="135"/>
                    </a:lnTo>
                    <a:lnTo>
                      <a:pt x="31" y="110"/>
                    </a:lnTo>
                    <a:lnTo>
                      <a:pt x="31" y="82"/>
                    </a:lnTo>
                    <a:lnTo>
                      <a:pt x="27" y="53"/>
                    </a:lnTo>
                    <a:lnTo>
                      <a:pt x="22" y="32"/>
                    </a:lnTo>
                    <a:lnTo>
                      <a:pt x="18" y="13"/>
                    </a:lnTo>
                    <a:lnTo>
                      <a:pt x="9" y="0"/>
                    </a:lnTo>
                    <a:lnTo>
                      <a:pt x="0" y="0"/>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6715" name="Group 47"/>
            <p:cNvGrpSpPr>
              <a:grpSpLocks/>
            </p:cNvGrpSpPr>
            <p:nvPr/>
          </p:nvGrpSpPr>
          <p:grpSpPr bwMode="auto">
            <a:xfrm>
              <a:off x="1861" y="2839"/>
              <a:ext cx="269" cy="224"/>
              <a:chOff x="1861" y="2839"/>
              <a:chExt cx="269" cy="224"/>
            </a:xfrm>
          </p:grpSpPr>
          <p:sp>
            <p:nvSpPr>
              <p:cNvPr id="26724" name="Freeform 48"/>
              <p:cNvSpPr>
                <a:spLocks/>
              </p:cNvSpPr>
              <p:nvPr/>
            </p:nvSpPr>
            <p:spPr bwMode="auto">
              <a:xfrm>
                <a:off x="2068" y="2839"/>
                <a:ext cx="62" cy="221"/>
              </a:xfrm>
              <a:custGeom>
                <a:avLst/>
                <a:gdLst>
                  <a:gd name="T0" fmla="*/ 61 w 62"/>
                  <a:gd name="T1" fmla="*/ 0 h 221"/>
                  <a:gd name="T2" fmla="*/ 36 w 62"/>
                  <a:gd name="T3" fmla="*/ 10 h 221"/>
                  <a:gd name="T4" fmla="*/ 14 w 62"/>
                  <a:gd name="T5" fmla="*/ 24 h 221"/>
                  <a:gd name="T6" fmla="*/ 4 w 62"/>
                  <a:gd name="T7" fmla="*/ 41 h 221"/>
                  <a:gd name="T8" fmla="*/ 0 w 62"/>
                  <a:gd name="T9" fmla="*/ 54 h 221"/>
                  <a:gd name="T10" fmla="*/ 4 w 62"/>
                  <a:gd name="T11" fmla="*/ 74 h 221"/>
                  <a:gd name="T12" fmla="*/ 7 w 62"/>
                  <a:gd name="T13" fmla="*/ 89 h 221"/>
                  <a:gd name="T14" fmla="*/ 9 w 62"/>
                  <a:gd name="T15" fmla="*/ 113 h 221"/>
                  <a:gd name="T16" fmla="*/ 22 w 62"/>
                  <a:gd name="T17" fmla="*/ 140 h 221"/>
                  <a:gd name="T18" fmla="*/ 31 w 62"/>
                  <a:gd name="T19" fmla="*/ 168 h 221"/>
                  <a:gd name="T20" fmla="*/ 35 w 62"/>
                  <a:gd name="T21" fmla="*/ 187 h 221"/>
                  <a:gd name="T22" fmla="*/ 39 w 62"/>
                  <a:gd name="T23" fmla="*/ 207 h 221"/>
                  <a:gd name="T24" fmla="*/ 36 w 62"/>
                  <a:gd name="T25" fmla="*/ 220 h 221"/>
                  <a:gd name="T26" fmla="*/ 27 w 62"/>
                  <a:gd name="T27" fmla="*/ 220 h 2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221"/>
                  <a:gd name="T44" fmla="*/ 62 w 62"/>
                  <a:gd name="T45" fmla="*/ 221 h 2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221">
                    <a:moveTo>
                      <a:pt x="61" y="0"/>
                    </a:moveTo>
                    <a:lnTo>
                      <a:pt x="36" y="10"/>
                    </a:lnTo>
                    <a:lnTo>
                      <a:pt x="14" y="24"/>
                    </a:lnTo>
                    <a:lnTo>
                      <a:pt x="4" y="41"/>
                    </a:lnTo>
                    <a:lnTo>
                      <a:pt x="0" y="54"/>
                    </a:lnTo>
                    <a:lnTo>
                      <a:pt x="4" y="74"/>
                    </a:lnTo>
                    <a:lnTo>
                      <a:pt x="7" y="89"/>
                    </a:lnTo>
                    <a:lnTo>
                      <a:pt x="9" y="113"/>
                    </a:lnTo>
                    <a:lnTo>
                      <a:pt x="22" y="140"/>
                    </a:lnTo>
                    <a:lnTo>
                      <a:pt x="31" y="168"/>
                    </a:lnTo>
                    <a:lnTo>
                      <a:pt x="35" y="187"/>
                    </a:lnTo>
                    <a:lnTo>
                      <a:pt x="39" y="207"/>
                    </a:lnTo>
                    <a:lnTo>
                      <a:pt x="36" y="220"/>
                    </a:lnTo>
                    <a:lnTo>
                      <a:pt x="27" y="220"/>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6725" name="Freeform 49"/>
              <p:cNvSpPr>
                <a:spLocks/>
              </p:cNvSpPr>
              <p:nvPr/>
            </p:nvSpPr>
            <p:spPr bwMode="auto">
              <a:xfrm>
                <a:off x="1861" y="2863"/>
                <a:ext cx="241" cy="200"/>
              </a:xfrm>
              <a:custGeom>
                <a:avLst/>
                <a:gdLst>
                  <a:gd name="T0" fmla="*/ 0 w 241"/>
                  <a:gd name="T1" fmla="*/ 0 h 200"/>
                  <a:gd name="T2" fmla="*/ 32 w 241"/>
                  <a:gd name="T3" fmla="*/ 5 h 200"/>
                  <a:gd name="T4" fmla="*/ 67 w 241"/>
                  <a:gd name="T5" fmla="*/ 14 h 200"/>
                  <a:gd name="T6" fmla="*/ 93 w 241"/>
                  <a:gd name="T7" fmla="*/ 28 h 200"/>
                  <a:gd name="T8" fmla="*/ 108 w 241"/>
                  <a:gd name="T9" fmla="*/ 38 h 200"/>
                  <a:gd name="T10" fmla="*/ 123 w 241"/>
                  <a:gd name="T11" fmla="*/ 59 h 200"/>
                  <a:gd name="T12" fmla="*/ 134 w 241"/>
                  <a:gd name="T13" fmla="*/ 72 h 200"/>
                  <a:gd name="T14" fmla="*/ 156 w 241"/>
                  <a:gd name="T15" fmla="*/ 95 h 200"/>
                  <a:gd name="T16" fmla="*/ 170 w 241"/>
                  <a:gd name="T17" fmla="*/ 122 h 200"/>
                  <a:gd name="T18" fmla="*/ 188 w 241"/>
                  <a:gd name="T19" fmla="*/ 150 h 200"/>
                  <a:gd name="T20" fmla="*/ 201 w 241"/>
                  <a:gd name="T21" fmla="*/ 168 h 200"/>
                  <a:gd name="T22" fmla="*/ 215 w 241"/>
                  <a:gd name="T23" fmla="*/ 188 h 200"/>
                  <a:gd name="T24" fmla="*/ 230 w 241"/>
                  <a:gd name="T25" fmla="*/ 199 h 200"/>
                  <a:gd name="T26" fmla="*/ 240 w 241"/>
                  <a:gd name="T27" fmla="*/ 198 h 2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1"/>
                  <a:gd name="T43" fmla="*/ 0 h 200"/>
                  <a:gd name="T44" fmla="*/ 241 w 241"/>
                  <a:gd name="T45" fmla="*/ 200 h 2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1" h="200">
                    <a:moveTo>
                      <a:pt x="0" y="0"/>
                    </a:moveTo>
                    <a:lnTo>
                      <a:pt x="32" y="5"/>
                    </a:lnTo>
                    <a:lnTo>
                      <a:pt x="67" y="14"/>
                    </a:lnTo>
                    <a:lnTo>
                      <a:pt x="93" y="28"/>
                    </a:lnTo>
                    <a:lnTo>
                      <a:pt x="108" y="38"/>
                    </a:lnTo>
                    <a:lnTo>
                      <a:pt x="123" y="59"/>
                    </a:lnTo>
                    <a:lnTo>
                      <a:pt x="134" y="72"/>
                    </a:lnTo>
                    <a:lnTo>
                      <a:pt x="156" y="95"/>
                    </a:lnTo>
                    <a:lnTo>
                      <a:pt x="170" y="122"/>
                    </a:lnTo>
                    <a:lnTo>
                      <a:pt x="188" y="150"/>
                    </a:lnTo>
                    <a:lnTo>
                      <a:pt x="201" y="168"/>
                    </a:lnTo>
                    <a:lnTo>
                      <a:pt x="215" y="188"/>
                    </a:lnTo>
                    <a:lnTo>
                      <a:pt x="230" y="199"/>
                    </a:lnTo>
                    <a:lnTo>
                      <a:pt x="240" y="198"/>
                    </a:lnTo>
                  </a:path>
                </a:pathLst>
              </a:custGeom>
              <a:noFill/>
              <a:ln w="25400" cap="rnd" cmpd="sng">
                <a:solidFill>
                  <a:schemeClr val="accent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6716" name="Oval 50"/>
            <p:cNvSpPr>
              <a:spLocks noChangeArrowheads="1"/>
            </p:cNvSpPr>
            <p:nvPr/>
          </p:nvSpPr>
          <p:spPr bwMode="auto">
            <a:xfrm>
              <a:off x="1727" y="2588"/>
              <a:ext cx="145" cy="424"/>
            </a:xfrm>
            <a:prstGeom prst="ellipse">
              <a:avLst/>
            </a:prstGeom>
            <a:solidFill>
              <a:srgbClr val="919191"/>
            </a:solidFill>
            <a:ln w="12700">
              <a:solidFill>
                <a:schemeClr val="tx1"/>
              </a:solidFill>
              <a:round/>
              <a:headEnd/>
              <a:tailEnd/>
            </a:ln>
          </p:spPr>
          <p:txBody>
            <a:bodyPr wrap="none" anchor="ctr"/>
            <a:lstStyle/>
            <a:p>
              <a:endParaRPr lang="en-US"/>
            </a:p>
          </p:txBody>
        </p:sp>
        <p:grpSp>
          <p:nvGrpSpPr>
            <p:cNvPr id="26717" name="Group 51"/>
            <p:cNvGrpSpPr>
              <a:grpSpLocks/>
            </p:cNvGrpSpPr>
            <p:nvPr/>
          </p:nvGrpSpPr>
          <p:grpSpPr bwMode="auto">
            <a:xfrm>
              <a:off x="1774" y="2427"/>
              <a:ext cx="181" cy="731"/>
              <a:chOff x="1774" y="2427"/>
              <a:chExt cx="181" cy="731"/>
            </a:xfrm>
          </p:grpSpPr>
          <p:sp>
            <p:nvSpPr>
              <p:cNvPr id="26722" name="Line 52"/>
              <p:cNvSpPr>
                <a:spLocks noChangeShapeType="1"/>
              </p:cNvSpPr>
              <p:nvPr/>
            </p:nvSpPr>
            <p:spPr bwMode="auto">
              <a:xfrm flipV="1">
                <a:off x="1774" y="2427"/>
                <a:ext cx="0" cy="376"/>
              </a:xfrm>
              <a:prstGeom prst="line">
                <a:avLst/>
              </a:prstGeom>
              <a:noFill/>
              <a:ln w="12700">
                <a:solidFill>
                  <a:srgbClr val="0066FF"/>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6723" name="Line 53"/>
              <p:cNvSpPr>
                <a:spLocks noChangeShapeType="1"/>
              </p:cNvSpPr>
              <p:nvPr/>
            </p:nvSpPr>
            <p:spPr bwMode="auto">
              <a:xfrm>
                <a:off x="1783" y="2832"/>
                <a:ext cx="172" cy="326"/>
              </a:xfrm>
              <a:prstGeom prst="line">
                <a:avLst/>
              </a:prstGeom>
              <a:noFill/>
              <a:ln w="12700">
                <a:solidFill>
                  <a:srgbClr val="0066FF"/>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sp>
          <p:nvSpPr>
            <p:cNvPr id="26718" name="Line 54"/>
            <p:cNvSpPr>
              <a:spLocks noChangeShapeType="1"/>
            </p:cNvSpPr>
            <p:nvPr/>
          </p:nvSpPr>
          <p:spPr bwMode="auto">
            <a:xfrm>
              <a:off x="1547" y="2812"/>
              <a:ext cx="2329" cy="0"/>
            </a:xfrm>
            <a:prstGeom prst="line">
              <a:avLst/>
            </a:prstGeom>
            <a:noFill/>
            <a:ln w="12700">
              <a:solidFill>
                <a:srgbClr val="0066FF"/>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6719" name="Group 55"/>
            <p:cNvGrpSpPr>
              <a:grpSpLocks/>
            </p:cNvGrpSpPr>
            <p:nvPr/>
          </p:nvGrpSpPr>
          <p:grpSpPr bwMode="auto">
            <a:xfrm>
              <a:off x="1824" y="1520"/>
              <a:ext cx="181" cy="731"/>
              <a:chOff x="1774" y="2427"/>
              <a:chExt cx="181" cy="731"/>
            </a:xfrm>
          </p:grpSpPr>
          <p:sp>
            <p:nvSpPr>
              <p:cNvPr id="26720" name="Line 56"/>
              <p:cNvSpPr>
                <a:spLocks noChangeShapeType="1"/>
              </p:cNvSpPr>
              <p:nvPr/>
            </p:nvSpPr>
            <p:spPr bwMode="auto">
              <a:xfrm flipV="1">
                <a:off x="1774" y="2427"/>
                <a:ext cx="0" cy="376"/>
              </a:xfrm>
              <a:prstGeom prst="line">
                <a:avLst/>
              </a:prstGeom>
              <a:noFill/>
              <a:ln w="12700">
                <a:solidFill>
                  <a:srgbClr val="0066FF"/>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6721" name="Line 57"/>
              <p:cNvSpPr>
                <a:spLocks noChangeShapeType="1"/>
              </p:cNvSpPr>
              <p:nvPr/>
            </p:nvSpPr>
            <p:spPr bwMode="auto">
              <a:xfrm>
                <a:off x="1783" y="2832"/>
                <a:ext cx="172" cy="326"/>
              </a:xfrm>
              <a:prstGeom prst="line">
                <a:avLst/>
              </a:prstGeom>
              <a:noFill/>
              <a:ln w="12700">
                <a:solidFill>
                  <a:srgbClr val="0066FF"/>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26628" name="Text Box 58"/>
          <p:cNvSpPr txBox="1">
            <a:spLocks noChangeArrowheads="1"/>
          </p:cNvSpPr>
          <p:nvPr/>
        </p:nvSpPr>
        <p:spPr bwMode="auto">
          <a:xfrm>
            <a:off x="2023508" y="4199630"/>
            <a:ext cx="31290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600" dirty="0"/>
              <a:t>Different polarizations of light travel at different speeds</a:t>
            </a:r>
          </a:p>
        </p:txBody>
      </p:sp>
      <p:graphicFrame>
        <p:nvGraphicFramePr>
          <p:cNvPr id="61" name="Table 60"/>
          <p:cNvGraphicFramePr>
            <a:graphicFrameLocks noGrp="1"/>
          </p:cNvGraphicFramePr>
          <p:nvPr>
            <p:extLst>
              <p:ext uri="{D42A27DB-BD31-4B8C-83A1-F6EECF244321}">
                <p14:modId xmlns:p14="http://schemas.microsoft.com/office/powerpoint/2010/main" val="2817121350"/>
              </p:ext>
            </p:extLst>
          </p:nvPr>
        </p:nvGraphicFramePr>
        <p:xfrm>
          <a:off x="1631671" y="4862188"/>
          <a:ext cx="4505325" cy="1158876"/>
        </p:xfrm>
        <a:graphic>
          <a:graphicData uri="http://schemas.openxmlformats.org/drawingml/2006/table">
            <a:tbl>
              <a:tblPr firstRow="1" bandRow="1">
                <a:tableStyleId>{5C22544A-7EE6-4342-B048-85BDC9FD1C3A}</a:tableStyleId>
              </a:tblPr>
              <a:tblGrid>
                <a:gridCol w="2736172">
                  <a:extLst>
                    <a:ext uri="{9D8B030D-6E8A-4147-A177-3AD203B41FA5}">
                      <a16:colId xmlns:a16="http://schemas.microsoft.com/office/drawing/2014/main" val="20000"/>
                    </a:ext>
                  </a:extLst>
                </a:gridCol>
                <a:gridCol w="1769153">
                  <a:extLst>
                    <a:ext uri="{9D8B030D-6E8A-4147-A177-3AD203B41FA5}">
                      <a16:colId xmlns:a16="http://schemas.microsoft.com/office/drawing/2014/main" val="20001"/>
                    </a:ext>
                  </a:extLst>
                </a:gridCol>
              </a:tblGrid>
              <a:tr h="579438">
                <a:tc>
                  <a:txBody>
                    <a:bodyPr/>
                    <a:lstStyle/>
                    <a:p>
                      <a:pPr algn="ctr"/>
                      <a:r>
                        <a:rPr lang="en-US" sz="1600" dirty="0"/>
                        <a:t>Backhaul </a:t>
                      </a:r>
                    </a:p>
                    <a:p>
                      <a:pPr algn="ctr"/>
                      <a:r>
                        <a:rPr lang="en-US" sz="1600" baseline="0" dirty="0"/>
                        <a:t>≥ 10 </a:t>
                      </a:r>
                      <a:r>
                        <a:rPr lang="en-US" sz="1600" baseline="0" dirty="0" err="1"/>
                        <a:t>Gbps</a:t>
                      </a:r>
                      <a:endParaRPr lang="en-US" sz="1600" dirty="0"/>
                    </a:p>
                  </a:txBody>
                  <a:tcPr marL="91448" marR="91448" marT="45816" marB="45816">
                    <a:solidFill>
                      <a:schemeClr val="tx1"/>
                    </a:solidFill>
                  </a:tcPr>
                </a:tc>
                <a:tc>
                  <a:txBody>
                    <a:bodyPr/>
                    <a:lstStyle/>
                    <a:p>
                      <a:pPr algn="ctr"/>
                      <a:r>
                        <a:rPr lang="en-US" sz="1600" dirty="0"/>
                        <a:t>Access</a:t>
                      </a:r>
                    </a:p>
                  </a:txBody>
                  <a:tcPr marL="91448" marR="91448" marT="45816" marB="45816">
                    <a:solidFill>
                      <a:schemeClr val="tx1"/>
                    </a:solidFill>
                  </a:tcPr>
                </a:tc>
                <a:extLst>
                  <a:ext uri="{0D108BD9-81ED-4DB2-BD59-A6C34878D82A}">
                    <a16:rowId xmlns:a16="http://schemas.microsoft.com/office/drawing/2014/main" val="10000"/>
                  </a:ext>
                </a:extLst>
              </a:tr>
              <a:tr h="579438">
                <a:tc>
                  <a:txBody>
                    <a:bodyPr/>
                    <a:lstStyle/>
                    <a:p>
                      <a:pPr algn="ctr"/>
                      <a:r>
                        <a:rPr lang="en-US" sz="1600" dirty="0"/>
                        <a:t>Possible</a:t>
                      </a:r>
                      <a:r>
                        <a:rPr lang="en-US" sz="1600" baseline="0" dirty="0"/>
                        <a:t> PMD impact with standard G.652 fibers</a:t>
                      </a:r>
                      <a:endParaRPr lang="en-US" sz="1600" dirty="0"/>
                    </a:p>
                  </a:txBody>
                  <a:tcPr marL="91448" marR="91448" marT="45816" marB="45816">
                    <a:solidFill>
                      <a:srgbClr val="FF0000"/>
                    </a:solidFill>
                  </a:tcPr>
                </a:tc>
                <a:tc>
                  <a:txBody>
                    <a:bodyPr/>
                    <a:lstStyle/>
                    <a:p>
                      <a:pPr algn="ctr"/>
                      <a:r>
                        <a:rPr lang="en-US" sz="1600" baseline="0" dirty="0"/>
                        <a:t>Limited impact</a:t>
                      </a:r>
                      <a:endParaRPr lang="en-US" sz="1600" dirty="0"/>
                    </a:p>
                  </a:txBody>
                  <a:tcPr marL="91448" marR="91448" marT="45816" marB="45816">
                    <a:solidFill>
                      <a:srgbClr val="00B050"/>
                    </a:solidFill>
                  </a:tcPr>
                </a:tc>
                <a:extLst>
                  <a:ext uri="{0D108BD9-81ED-4DB2-BD59-A6C34878D82A}">
                    <a16:rowId xmlns:a16="http://schemas.microsoft.com/office/drawing/2014/main" val="10001"/>
                  </a:ext>
                </a:extLst>
              </a:tr>
            </a:tbl>
          </a:graphicData>
        </a:graphic>
      </p:graphicFrame>
      <p:sp>
        <p:nvSpPr>
          <p:cNvPr id="26684" name="Rectangle 52"/>
          <p:cNvSpPr>
            <a:spLocks noChangeArrowheads="1"/>
          </p:cNvSpPr>
          <p:nvPr/>
        </p:nvSpPr>
        <p:spPr bwMode="auto">
          <a:xfrm>
            <a:off x="7762081" y="1123159"/>
            <a:ext cx="207645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62" tIns="34925" rIns="68262" bIns="34925" anchor="ctr"/>
          <a:lstStyle/>
          <a:p>
            <a:pPr defTabSz="684213">
              <a:lnSpc>
                <a:spcPct val="120000"/>
              </a:lnSpc>
            </a:pPr>
            <a:r>
              <a:rPr lang="en-US" sz="2000" b="1" dirty="0">
                <a:solidFill>
                  <a:schemeClr val="tx2"/>
                </a:solidFill>
              </a:rPr>
              <a:t>Causes of PMD</a:t>
            </a:r>
          </a:p>
        </p:txBody>
      </p:sp>
      <p:grpSp>
        <p:nvGrpSpPr>
          <p:cNvPr id="2" name="Group 1"/>
          <p:cNvGrpSpPr/>
          <p:nvPr/>
        </p:nvGrpSpPr>
        <p:grpSpPr>
          <a:xfrm>
            <a:off x="6737275" y="1614421"/>
            <a:ext cx="3676938" cy="4391025"/>
            <a:chOff x="58738" y="1427163"/>
            <a:chExt cx="3676938" cy="4391025"/>
          </a:xfrm>
        </p:grpSpPr>
        <p:sp>
          <p:nvSpPr>
            <p:cNvPr id="26640" name="Oval 3"/>
            <p:cNvSpPr>
              <a:spLocks noChangeArrowheads="1"/>
            </p:cNvSpPr>
            <p:nvPr/>
          </p:nvSpPr>
          <p:spPr bwMode="auto">
            <a:xfrm>
              <a:off x="552450" y="3687763"/>
              <a:ext cx="508000" cy="508000"/>
            </a:xfrm>
            <a:prstGeom prst="ellipse">
              <a:avLst/>
            </a:prstGeom>
            <a:solidFill>
              <a:srgbClr val="C0C0C0"/>
            </a:solidFill>
            <a:ln w="12700">
              <a:solidFill>
                <a:schemeClr val="accent1"/>
              </a:solidFill>
              <a:round/>
              <a:headEnd/>
              <a:tailEnd/>
            </a:ln>
          </p:spPr>
          <p:txBody>
            <a:bodyPr wrap="none" anchor="ctr"/>
            <a:lstStyle/>
            <a:p>
              <a:endParaRPr lang="en-US"/>
            </a:p>
          </p:txBody>
        </p:sp>
        <p:sp>
          <p:nvSpPr>
            <p:cNvPr id="26641" name="Oval 4"/>
            <p:cNvSpPr>
              <a:spLocks noChangeArrowheads="1"/>
            </p:cNvSpPr>
            <p:nvPr/>
          </p:nvSpPr>
          <p:spPr bwMode="auto">
            <a:xfrm>
              <a:off x="723900" y="3859213"/>
              <a:ext cx="165100" cy="165100"/>
            </a:xfrm>
            <a:prstGeom prst="ellipse">
              <a:avLst/>
            </a:prstGeom>
            <a:solidFill>
              <a:srgbClr val="FF9933"/>
            </a:solidFill>
            <a:ln w="12700">
              <a:solidFill>
                <a:schemeClr val="accent1"/>
              </a:solidFill>
              <a:round/>
              <a:headEnd/>
              <a:tailEnd/>
            </a:ln>
          </p:spPr>
          <p:txBody>
            <a:bodyPr wrap="none" anchor="ctr"/>
            <a:lstStyle/>
            <a:p>
              <a:endParaRPr lang="en-US"/>
            </a:p>
          </p:txBody>
        </p:sp>
        <p:sp>
          <p:nvSpPr>
            <p:cNvPr id="26642" name="Line 5"/>
            <p:cNvSpPr>
              <a:spLocks noChangeShapeType="1"/>
            </p:cNvSpPr>
            <p:nvPr/>
          </p:nvSpPr>
          <p:spPr bwMode="auto">
            <a:xfrm>
              <a:off x="204788" y="3943350"/>
              <a:ext cx="331787"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6643" name="Line 6"/>
            <p:cNvSpPr>
              <a:spLocks noChangeShapeType="1"/>
            </p:cNvSpPr>
            <p:nvPr/>
          </p:nvSpPr>
          <p:spPr bwMode="auto">
            <a:xfrm flipH="1">
              <a:off x="1066800" y="3956050"/>
              <a:ext cx="330200" cy="3175"/>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6644" name="Rectangle 7"/>
            <p:cNvSpPr>
              <a:spLocks noChangeArrowheads="1"/>
            </p:cNvSpPr>
            <p:nvPr/>
          </p:nvSpPr>
          <p:spPr bwMode="auto">
            <a:xfrm>
              <a:off x="561975" y="4205288"/>
              <a:ext cx="5222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p>
              <a:pPr defTabSz="585788"/>
              <a:r>
                <a:rPr lang="en-US" sz="1000" b="1"/>
                <a:t>stress</a:t>
              </a:r>
            </a:p>
          </p:txBody>
        </p:sp>
        <p:sp>
          <p:nvSpPr>
            <p:cNvPr id="26645" name="Freeform 8"/>
            <p:cNvSpPr>
              <a:spLocks/>
            </p:cNvSpPr>
            <p:nvPr/>
          </p:nvSpPr>
          <p:spPr bwMode="auto">
            <a:xfrm>
              <a:off x="1552575" y="3702050"/>
              <a:ext cx="1476375" cy="474663"/>
            </a:xfrm>
            <a:custGeom>
              <a:avLst/>
              <a:gdLst>
                <a:gd name="T0" fmla="*/ 2147483647 w 1147"/>
                <a:gd name="T1" fmla="*/ 2147483647 h 370"/>
                <a:gd name="T2" fmla="*/ 2147483647 w 1147"/>
                <a:gd name="T3" fmla="*/ 2147483647 h 370"/>
                <a:gd name="T4" fmla="*/ 2147483647 w 1147"/>
                <a:gd name="T5" fmla="*/ 2147483647 h 370"/>
                <a:gd name="T6" fmla="*/ 2147483647 w 1147"/>
                <a:gd name="T7" fmla="*/ 2147483647 h 370"/>
                <a:gd name="T8" fmla="*/ 2147483647 w 1147"/>
                <a:gd name="T9" fmla="*/ 2147483647 h 370"/>
                <a:gd name="T10" fmla="*/ 2147483647 w 1147"/>
                <a:gd name="T11" fmla="*/ 2147483647 h 370"/>
                <a:gd name="T12" fmla="*/ 2147483647 w 1147"/>
                <a:gd name="T13" fmla="*/ 0 h 370"/>
                <a:gd name="T14" fmla="*/ 2147483647 w 1147"/>
                <a:gd name="T15" fmla="*/ 0 h 370"/>
                <a:gd name="T16" fmla="*/ 2147483647 w 1147"/>
                <a:gd name="T17" fmla="*/ 2147483647 h 370"/>
                <a:gd name="T18" fmla="*/ 2147483647 w 1147"/>
                <a:gd name="T19" fmla="*/ 2147483647 h 370"/>
                <a:gd name="T20" fmla="*/ 2147483647 w 1147"/>
                <a:gd name="T21" fmla="*/ 2147483647 h 370"/>
                <a:gd name="T22" fmla="*/ 2147483647 w 1147"/>
                <a:gd name="T23" fmla="*/ 2147483647 h 370"/>
                <a:gd name="T24" fmla="*/ 2147483647 w 1147"/>
                <a:gd name="T25" fmla="*/ 2147483647 h 370"/>
                <a:gd name="T26" fmla="*/ 2147483647 w 1147"/>
                <a:gd name="T27" fmla="*/ 2147483647 h 370"/>
                <a:gd name="T28" fmla="*/ 2147483647 w 1147"/>
                <a:gd name="T29" fmla="*/ 2147483647 h 370"/>
                <a:gd name="T30" fmla="*/ 2147483647 w 1147"/>
                <a:gd name="T31" fmla="*/ 2147483647 h 370"/>
                <a:gd name="T32" fmla="*/ 2147483647 w 1147"/>
                <a:gd name="T33" fmla="*/ 2147483647 h 370"/>
                <a:gd name="T34" fmla="*/ 2147483647 w 1147"/>
                <a:gd name="T35" fmla="*/ 2147483647 h 370"/>
                <a:gd name="T36" fmla="*/ 2147483647 w 1147"/>
                <a:gd name="T37" fmla="*/ 2147483647 h 370"/>
                <a:gd name="T38" fmla="*/ 2147483647 w 1147"/>
                <a:gd name="T39" fmla="*/ 2147483647 h 370"/>
                <a:gd name="T40" fmla="*/ 2147483647 w 1147"/>
                <a:gd name="T41" fmla="*/ 2147483647 h 370"/>
                <a:gd name="T42" fmla="*/ 2147483647 w 1147"/>
                <a:gd name="T43" fmla="*/ 2147483647 h 370"/>
                <a:gd name="T44" fmla="*/ 2147483647 w 1147"/>
                <a:gd name="T45" fmla="*/ 2147483647 h 370"/>
                <a:gd name="T46" fmla="*/ 2147483647 w 1147"/>
                <a:gd name="T47" fmla="*/ 2147483647 h 370"/>
                <a:gd name="T48" fmla="*/ 2147483647 w 1147"/>
                <a:gd name="T49" fmla="*/ 2147483647 h 370"/>
                <a:gd name="T50" fmla="*/ 2147483647 w 1147"/>
                <a:gd name="T51" fmla="*/ 2147483647 h 370"/>
                <a:gd name="T52" fmla="*/ 2147483647 w 1147"/>
                <a:gd name="T53" fmla="*/ 2147483647 h 370"/>
                <a:gd name="T54" fmla="*/ 2147483647 w 1147"/>
                <a:gd name="T55" fmla="*/ 2147483647 h 370"/>
                <a:gd name="T56" fmla="*/ 2147483647 w 1147"/>
                <a:gd name="T57" fmla="*/ 2147483647 h 370"/>
                <a:gd name="T58" fmla="*/ 2147483647 w 1147"/>
                <a:gd name="T59" fmla="*/ 2147483647 h 370"/>
                <a:gd name="T60" fmla="*/ 2147483647 w 1147"/>
                <a:gd name="T61" fmla="*/ 2147483647 h 370"/>
                <a:gd name="T62" fmla="*/ 0 w 1147"/>
                <a:gd name="T63" fmla="*/ 2147483647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47"/>
                <a:gd name="T97" fmla="*/ 0 h 370"/>
                <a:gd name="T98" fmla="*/ 1147 w 1147"/>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47" h="370">
                  <a:moveTo>
                    <a:pt x="0" y="219"/>
                  </a:moveTo>
                  <a:lnTo>
                    <a:pt x="15" y="204"/>
                  </a:lnTo>
                  <a:lnTo>
                    <a:pt x="51" y="171"/>
                  </a:lnTo>
                  <a:lnTo>
                    <a:pt x="78" y="150"/>
                  </a:lnTo>
                  <a:lnTo>
                    <a:pt x="108" y="132"/>
                  </a:lnTo>
                  <a:lnTo>
                    <a:pt x="159" y="96"/>
                  </a:lnTo>
                  <a:lnTo>
                    <a:pt x="207" y="72"/>
                  </a:lnTo>
                  <a:lnTo>
                    <a:pt x="252" y="51"/>
                  </a:lnTo>
                  <a:lnTo>
                    <a:pt x="288" y="42"/>
                  </a:lnTo>
                  <a:lnTo>
                    <a:pt x="324" y="27"/>
                  </a:lnTo>
                  <a:lnTo>
                    <a:pt x="375" y="12"/>
                  </a:lnTo>
                  <a:lnTo>
                    <a:pt x="429" y="6"/>
                  </a:lnTo>
                  <a:lnTo>
                    <a:pt x="465" y="3"/>
                  </a:lnTo>
                  <a:lnTo>
                    <a:pt x="501" y="0"/>
                  </a:lnTo>
                  <a:lnTo>
                    <a:pt x="558" y="0"/>
                  </a:lnTo>
                  <a:lnTo>
                    <a:pt x="603" y="0"/>
                  </a:lnTo>
                  <a:lnTo>
                    <a:pt x="648" y="6"/>
                  </a:lnTo>
                  <a:lnTo>
                    <a:pt x="690" y="12"/>
                  </a:lnTo>
                  <a:lnTo>
                    <a:pt x="732" y="21"/>
                  </a:lnTo>
                  <a:lnTo>
                    <a:pt x="777" y="36"/>
                  </a:lnTo>
                  <a:lnTo>
                    <a:pt x="831" y="51"/>
                  </a:lnTo>
                  <a:lnTo>
                    <a:pt x="870" y="69"/>
                  </a:lnTo>
                  <a:lnTo>
                    <a:pt x="900" y="78"/>
                  </a:lnTo>
                  <a:lnTo>
                    <a:pt x="939" y="96"/>
                  </a:lnTo>
                  <a:lnTo>
                    <a:pt x="969" y="117"/>
                  </a:lnTo>
                  <a:lnTo>
                    <a:pt x="1002" y="135"/>
                  </a:lnTo>
                  <a:lnTo>
                    <a:pt x="1023" y="150"/>
                  </a:lnTo>
                  <a:lnTo>
                    <a:pt x="1050" y="165"/>
                  </a:lnTo>
                  <a:lnTo>
                    <a:pt x="1065" y="180"/>
                  </a:lnTo>
                  <a:lnTo>
                    <a:pt x="1092" y="201"/>
                  </a:lnTo>
                  <a:lnTo>
                    <a:pt x="1119" y="225"/>
                  </a:lnTo>
                  <a:lnTo>
                    <a:pt x="1140" y="240"/>
                  </a:lnTo>
                  <a:lnTo>
                    <a:pt x="1146" y="258"/>
                  </a:lnTo>
                  <a:lnTo>
                    <a:pt x="1116" y="297"/>
                  </a:lnTo>
                  <a:lnTo>
                    <a:pt x="1056" y="369"/>
                  </a:lnTo>
                  <a:lnTo>
                    <a:pt x="1038" y="351"/>
                  </a:lnTo>
                  <a:lnTo>
                    <a:pt x="999" y="324"/>
                  </a:lnTo>
                  <a:lnTo>
                    <a:pt x="966" y="297"/>
                  </a:lnTo>
                  <a:lnTo>
                    <a:pt x="918" y="267"/>
                  </a:lnTo>
                  <a:lnTo>
                    <a:pt x="879" y="246"/>
                  </a:lnTo>
                  <a:lnTo>
                    <a:pt x="846" y="228"/>
                  </a:lnTo>
                  <a:lnTo>
                    <a:pt x="807" y="213"/>
                  </a:lnTo>
                  <a:lnTo>
                    <a:pt x="765" y="195"/>
                  </a:lnTo>
                  <a:lnTo>
                    <a:pt x="723" y="186"/>
                  </a:lnTo>
                  <a:lnTo>
                    <a:pt x="690" y="177"/>
                  </a:lnTo>
                  <a:lnTo>
                    <a:pt x="645" y="168"/>
                  </a:lnTo>
                  <a:lnTo>
                    <a:pt x="597" y="159"/>
                  </a:lnTo>
                  <a:lnTo>
                    <a:pt x="567" y="156"/>
                  </a:lnTo>
                  <a:lnTo>
                    <a:pt x="522" y="153"/>
                  </a:lnTo>
                  <a:lnTo>
                    <a:pt x="471" y="156"/>
                  </a:lnTo>
                  <a:lnTo>
                    <a:pt x="423" y="168"/>
                  </a:lnTo>
                  <a:lnTo>
                    <a:pt x="381" y="177"/>
                  </a:lnTo>
                  <a:lnTo>
                    <a:pt x="345" y="189"/>
                  </a:lnTo>
                  <a:lnTo>
                    <a:pt x="315" y="201"/>
                  </a:lnTo>
                  <a:lnTo>
                    <a:pt x="276" y="213"/>
                  </a:lnTo>
                  <a:lnTo>
                    <a:pt x="249" y="228"/>
                  </a:lnTo>
                  <a:lnTo>
                    <a:pt x="222" y="246"/>
                  </a:lnTo>
                  <a:lnTo>
                    <a:pt x="198" y="261"/>
                  </a:lnTo>
                  <a:lnTo>
                    <a:pt x="174" y="276"/>
                  </a:lnTo>
                  <a:lnTo>
                    <a:pt x="144" y="300"/>
                  </a:lnTo>
                  <a:lnTo>
                    <a:pt x="123" y="315"/>
                  </a:lnTo>
                  <a:lnTo>
                    <a:pt x="90" y="306"/>
                  </a:lnTo>
                  <a:lnTo>
                    <a:pt x="27" y="240"/>
                  </a:lnTo>
                  <a:lnTo>
                    <a:pt x="0" y="219"/>
                  </a:lnTo>
                </a:path>
              </a:pathLst>
            </a:custGeom>
            <a:solidFill>
              <a:srgbClr val="C0C0C0"/>
            </a:solidFill>
            <a:ln w="12700" cap="flat" cmpd="sng">
              <a:solidFill>
                <a:schemeClr val="accent1"/>
              </a:solidFill>
              <a:prstDash val="solid"/>
              <a:round/>
              <a:headEnd/>
              <a:tailEnd/>
            </a:ln>
          </p:spPr>
          <p:txBody>
            <a:bodyPr wrap="none" anchor="ctr"/>
            <a:lstStyle/>
            <a:p>
              <a:endParaRPr lang="en-US"/>
            </a:p>
          </p:txBody>
        </p:sp>
        <p:sp>
          <p:nvSpPr>
            <p:cNvPr id="26646" name="Oval 9"/>
            <p:cNvSpPr>
              <a:spLocks noChangeArrowheads="1"/>
            </p:cNvSpPr>
            <p:nvPr/>
          </p:nvSpPr>
          <p:spPr bwMode="auto">
            <a:xfrm rot="-2820000">
              <a:off x="1571626" y="3941762"/>
              <a:ext cx="107950" cy="206375"/>
            </a:xfrm>
            <a:prstGeom prst="ellipse">
              <a:avLst/>
            </a:prstGeom>
            <a:solidFill>
              <a:srgbClr val="FF9933"/>
            </a:solidFill>
            <a:ln w="12700">
              <a:solidFill>
                <a:schemeClr val="accent1"/>
              </a:solidFill>
              <a:round/>
              <a:headEnd/>
              <a:tailEnd/>
            </a:ln>
          </p:spPr>
          <p:txBody>
            <a:bodyPr wrap="none" anchor="ctr"/>
            <a:lstStyle/>
            <a:p>
              <a:endParaRPr lang="en-US"/>
            </a:p>
          </p:txBody>
        </p:sp>
        <p:sp>
          <p:nvSpPr>
            <p:cNvPr id="26647" name="Oval 10"/>
            <p:cNvSpPr>
              <a:spLocks noChangeArrowheads="1"/>
            </p:cNvSpPr>
            <p:nvPr/>
          </p:nvSpPr>
          <p:spPr bwMode="auto">
            <a:xfrm rot="-2820000">
              <a:off x="2866232" y="4050506"/>
              <a:ext cx="198438" cy="98425"/>
            </a:xfrm>
            <a:prstGeom prst="ellipse">
              <a:avLst/>
            </a:prstGeom>
            <a:solidFill>
              <a:srgbClr val="FF9933"/>
            </a:solidFill>
            <a:ln w="12700">
              <a:solidFill>
                <a:schemeClr val="accent1"/>
              </a:solidFill>
              <a:round/>
              <a:headEnd/>
              <a:tailEnd/>
            </a:ln>
          </p:spPr>
          <p:txBody>
            <a:bodyPr wrap="none" anchor="ctr"/>
            <a:lstStyle/>
            <a:p>
              <a:endParaRPr lang="en-US"/>
            </a:p>
          </p:txBody>
        </p:sp>
        <p:sp>
          <p:nvSpPr>
            <p:cNvPr id="26648" name="Rectangle 11"/>
            <p:cNvSpPr>
              <a:spLocks noChangeArrowheads="1"/>
            </p:cNvSpPr>
            <p:nvPr/>
          </p:nvSpPr>
          <p:spPr bwMode="auto">
            <a:xfrm>
              <a:off x="2055813" y="3946525"/>
              <a:ext cx="45402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p>
              <a:pPr defTabSz="585788"/>
              <a:r>
                <a:rPr lang="en-US" sz="1000" b="1"/>
                <a:t>bend</a:t>
              </a:r>
            </a:p>
          </p:txBody>
        </p:sp>
        <p:sp>
          <p:nvSpPr>
            <p:cNvPr id="26649" name="Rectangle 12"/>
            <p:cNvSpPr>
              <a:spLocks noChangeArrowheads="1"/>
            </p:cNvSpPr>
            <p:nvPr/>
          </p:nvSpPr>
          <p:spPr bwMode="auto">
            <a:xfrm>
              <a:off x="1549400" y="5060950"/>
              <a:ext cx="4397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p>
              <a:pPr defTabSz="585788"/>
              <a:r>
                <a:rPr lang="en-US" sz="1000" b="1"/>
                <a:t>twist</a:t>
              </a:r>
            </a:p>
          </p:txBody>
        </p:sp>
        <p:sp>
          <p:nvSpPr>
            <p:cNvPr id="26650" name="Rectangle 13"/>
            <p:cNvSpPr>
              <a:spLocks noChangeArrowheads="1"/>
            </p:cNvSpPr>
            <p:nvPr/>
          </p:nvSpPr>
          <p:spPr bwMode="auto">
            <a:xfrm>
              <a:off x="2720975" y="4549775"/>
              <a:ext cx="1014701" cy="31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p>
              <a:pPr defTabSz="585788"/>
              <a:r>
                <a:rPr lang="en-US" sz="1600" b="1"/>
                <a:t>Extrinsic</a:t>
              </a:r>
            </a:p>
          </p:txBody>
        </p:sp>
        <p:sp>
          <p:nvSpPr>
            <p:cNvPr id="26651" name="Rectangle 14"/>
            <p:cNvSpPr>
              <a:spLocks noChangeArrowheads="1"/>
            </p:cNvSpPr>
            <p:nvPr/>
          </p:nvSpPr>
          <p:spPr bwMode="auto">
            <a:xfrm>
              <a:off x="996950" y="4556125"/>
              <a:ext cx="14954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52" name="Freeform 15"/>
            <p:cNvSpPr>
              <a:spLocks/>
            </p:cNvSpPr>
            <p:nvPr/>
          </p:nvSpPr>
          <p:spPr bwMode="auto">
            <a:xfrm>
              <a:off x="2503488" y="4559300"/>
              <a:ext cx="134937" cy="342900"/>
            </a:xfrm>
            <a:custGeom>
              <a:avLst/>
              <a:gdLst>
                <a:gd name="T0" fmla="*/ 0 w 105"/>
                <a:gd name="T1" fmla="*/ 0 h 266"/>
                <a:gd name="T2" fmla="*/ 2147483647 w 105"/>
                <a:gd name="T3" fmla="*/ 2147483647 h 266"/>
                <a:gd name="T4" fmla="*/ 2147483647 w 105"/>
                <a:gd name="T5" fmla="*/ 2147483647 h 266"/>
                <a:gd name="T6" fmla="*/ 2147483647 w 105"/>
                <a:gd name="T7" fmla="*/ 2147483647 h 266"/>
                <a:gd name="T8" fmla="*/ 2147483647 w 105"/>
                <a:gd name="T9" fmla="*/ 2147483647 h 266"/>
                <a:gd name="T10" fmla="*/ 2147483647 w 105"/>
                <a:gd name="T11" fmla="*/ 2147483647 h 266"/>
                <a:gd name="T12" fmla="*/ 2147483647 w 105"/>
                <a:gd name="T13" fmla="*/ 2147483647 h 266"/>
                <a:gd name="T14" fmla="*/ 2147483647 w 105"/>
                <a:gd name="T15" fmla="*/ 2147483647 h 266"/>
                <a:gd name="T16" fmla="*/ 2147483647 w 105"/>
                <a:gd name="T17" fmla="*/ 2147483647 h 266"/>
                <a:gd name="T18" fmla="*/ 2147483647 w 105"/>
                <a:gd name="T19" fmla="*/ 2147483647 h 266"/>
                <a:gd name="T20" fmla="*/ 2147483647 w 105"/>
                <a:gd name="T21" fmla="*/ 2147483647 h 266"/>
                <a:gd name="T22" fmla="*/ 0 w 105"/>
                <a:gd name="T23" fmla="*/ 0 h 2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266"/>
                <a:gd name="T38" fmla="*/ 105 w 105"/>
                <a:gd name="T39" fmla="*/ 266 h 26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266">
                  <a:moveTo>
                    <a:pt x="0" y="0"/>
                  </a:moveTo>
                  <a:lnTo>
                    <a:pt x="36" y="7"/>
                  </a:lnTo>
                  <a:lnTo>
                    <a:pt x="63" y="24"/>
                  </a:lnTo>
                  <a:lnTo>
                    <a:pt x="90" y="61"/>
                  </a:lnTo>
                  <a:lnTo>
                    <a:pt x="102" y="114"/>
                  </a:lnTo>
                  <a:lnTo>
                    <a:pt x="104" y="163"/>
                  </a:lnTo>
                  <a:lnTo>
                    <a:pt x="95" y="210"/>
                  </a:lnTo>
                  <a:lnTo>
                    <a:pt x="80" y="235"/>
                  </a:lnTo>
                  <a:lnTo>
                    <a:pt x="56" y="258"/>
                  </a:lnTo>
                  <a:lnTo>
                    <a:pt x="26" y="265"/>
                  </a:lnTo>
                  <a:lnTo>
                    <a:pt x="4" y="251"/>
                  </a:lnTo>
                  <a:lnTo>
                    <a:pt x="0" y="0"/>
                  </a:lnTo>
                </a:path>
              </a:pathLst>
            </a:custGeom>
            <a:solidFill>
              <a:srgbClr val="C0C0C0"/>
            </a:solidFill>
            <a:ln w="12700" cap="flat" cmpd="sng">
              <a:solidFill>
                <a:schemeClr val="accent1"/>
              </a:solidFill>
              <a:prstDash val="solid"/>
              <a:round/>
              <a:headEnd/>
              <a:tailEnd/>
            </a:ln>
          </p:spPr>
          <p:txBody>
            <a:bodyPr wrap="none" anchor="ctr"/>
            <a:lstStyle/>
            <a:p>
              <a:endParaRPr lang="en-US"/>
            </a:p>
          </p:txBody>
        </p:sp>
        <p:sp>
          <p:nvSpPr>
            <p:cNvPr id="26653" name="Rectangle 16"/>
            <p:cNvSpPr>
              <a:spLocks noChangeArrowheads="1"/>
            </p:cNvSpPr>
            <p:nvPr/>
          </p:nvSpPr>
          <p:spPr bwMode="auto">
            <a:xfrm>
              <a:off x="984250" y="4559300"/>
              <a:ext cx="1544638" cy="34448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6654" name="Oval 17"/>
            <p:cNvSpPr>
              <a:spLocks noChangeArrowheads="1"/>
            </p:cNvSpPr>
            <p:nvPr/>
          </p:nvSpPr>
          <p:spPr bwMode="auto">
            <a:xfrm>
              <a:off x="903288" y="4560888"/>
              <a:ext cx="161925" cy="334962"/>
            </a:xfrm>
            <a:prstGeom prst="ellipse">
              <a:avLst/>
            </a:prstGeom>
            <a:solidFill>
              <a:srgbClr val="FF9933"/>
            </a:solidFill>
            <a:ln w="12700">
              <a:solidFill>
                <a:schemeClr val="accent1"/>
              </a:solidFill>
              <a:round/>
              <a:headEnd/>
              <a:tailEnd/>
            </a:ln>
          </p:spPr>
          <p:txBody>
            <a:bodyPr wrap="none" anchor="ctr"/>
            <a:lstStyle/>
            <a:p>
              <a:endParaRPr lang="en-US"/>
            </a:p>
          </p:txBody>
        </p:sp>
        <p:sp>
          <p:nvSpPr>
            <p:cNvPr id="26655" name="Line 18"/>
            <p:cNvSpPr>
              <a:spLocks noChangeShapeType="1"/>
            </p:cNvSpPr>
            <p:nvPr/>
          </p:nvSpPr>
          <p:spPr bwMode="auto">
            <a:xfrm>
              <a:off x="984250" y="4560888"/>
              <a:ext cx="1547813" cy="1587"/>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56" name="Line 19"/>
            <p:cNvSpPr>
              <a:spLocks noChangeShapeType="1"/>
            </p:cNvSpPr>
            <p:nvPr/>
          </p:nvSpPr>
          <p:spPr bwMode="auto">
            <a:xfrm>
              <a:off x="981075" y="4902200"/>
              <a:ext cx="1547813" cy="1588"/>
            </a:xfrm>
            <a:prstGeom prst="line">
              <a:avLst/>
            </a:prstGeom>
            <a:noFill/>
            <a:ln w="1270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6657" name="Arc 20"/>
            <p:cNvSpPr>
              <a:spLocks/>
            </p:cNvSpPr>
            <p:nvPr/>
          </p:nvSpPr>
          <p:spPr bwMode="auto">
            <a:xfrm>
              <a:off x="2046288" y="4725988"/>
              <a:ext cx="271462" cy="273050"/>
            </a:xfrm>
            <a:custGeom>
              <a:avLst/>
              <a:gdLst>
                <a:gd name="T0" fmla="*/ 2147483647 w 21702"/>
                <a:gd name="T1" fmla="*/ 0 h 21600"/>
                <a:gd name="T2" fmla="*/ 0 w 21702"/>
                <a:gd name="T3" fmla="*/ 2147483647 h 21600"/>
                <a:gd name="T4" fmla="*/ 2147483647 w 21702"/>
                <a:gd name="T5" fmla="*/ 0 h 21600"/>
                <a:gd name="T6" fmla="*/ 0 60000 65536"/>
                <a:gd name="T7" fmla="*/ 0 60000 65536"/>
                <a:gd name="T8" fmla="*/ 0 60000 65536"/>
                <a:gd name="T9" fmla="*/ 0 w 21702"/>
                <a:gd name="T10" fmla="*/ 0 h 21600"/>
                <a:gd name="T11" fmla="*/ 21702 w 21702"/>
                <a:gd name="T12" fmla="*/ 21600 h 21600"/>
              </a:gdLst>
              <a:ahLst/>
              <a:cxnLst>
                <a:cxn ang="T6">
                  <a:pos x="T0" y="T1"/>
                </a:cxn>
                <a:cxn ang="T7">
                  <a:pos x="T2" y="T3"/>
                </a:cxn>
                <a:cxn ang="T8">
                  <a:pos x="T4" y="T5"/>
                </a:cxn>
              </a:cxnLst>
              <a:rect l="T9" t="T10" r="T11" b="T12"/>
              <a:pathLst>
                <a:path w="21702" h="21600" fill="none" extrusionOk="0">
                  <a:moveTo>
                    <a:pt x="21702" y="0"/>
                  </a:moveTo>
                  <a:cubicBezTo>
                    <a:pt x="21702" y="11929"/>
                    <a:pt x="12031" y="21600"/>
                    <a:pt x="102" y="21600"/>
                  </a:cubicBezTo>
                  <a:cubicBezTo>
                    <a:pt x="68" y="21600"/>
                    <a:pt x="34" y="21599"/>
                    <a:pt x="0" y="21599"/>
                  </a:cubicBezTo>
                </a:path>
                <a:path w="21702" h="21600" stroke="0" extrusionOk="0">
                  <a:moveTo>
                    <a:pt x="21702" y="0"/>
                  </a:moveTo>
                  <a:cubicBezTo>
                    <a:pt x="21702" y="11929"/>
                    <a:pt x="12031" y="21600"/>
                    <a:pt x="102" y="21600"/>
                  </a:cubicBezTo>
                  <a:cubicBezTo>
                    <a:pt x="68" y="21600"/>
                    <a:pt x="34" y="21599"/>
                    <a:pt x="0" y="21599"/>
                  </a:cubicBezTo>
                  <a:lnTo>
                    <a:pt x="102" y="0"/>
                  </a:lnTo>
                  <a:lnTo>
                    <a:pt x="21702" y="0"/>
                  </a:lnTo>
                  <a:close/>
                </a:path>
              </a:pathLst>
            </a:custGeom>
            <a:noFill/>
            <a:ln w="25400" cap="rnd">
              <a:solidFill>
                <a:schemeClr val="tx1"/>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58" name="Arc 21"/>
            <p:cNvSpPr>
              <a:spLocks/>
            </p:cNvSpPr>
            <p:nvPr/>
          </p:nvSpPr>
          <p:spPr bwMode="auto">
            <a:xfrm>
              <a:off x="2041525" y="4481513"/>
              <a:ext cx="274638" cy="274637"/>
            </a:xfrm>
            <a:custGeom>
              <a:avLst/>
              <a:gdLst>
                <a:gd name="T0" fmla="*/ 0 w 21702"/>
                <a:gd name="T1" fmla="*/ 0 h 21600"/>
                <a:gd name="T2" fmla="*/ 2147483647 w 21702"/>
                <a:gd name="T3" fmla="*/ 2147483647 h 21600"/>
                <a:gd name="T4" fmla="*/ 2147483647 w 21702"/>
                <a:gd name="T5" fmla="*/ 2147483647 h 21600"/>
                <a:gd name="T6" fmla="*/ 0 60000 65536"/>
                <a:gd name="T7" fmla="*/ 0 60000 65536"/>
                <a:gd name="T8" fmla="*/ 0 60000 65536"/>
                <a:gd name="T9" fmla="*/ 0 w 21702"/>
                <a:gd name="T10" fmla="*/ 0 h 21600"/>
                <a:gd name="T11" fmla="*/ 21702 w 21702"/>
                <a:gd name="T12" fmla="*/ 21600 h 21600"/>
              </a:gdLst>
              <a:ahLst/>
              <a:cxnLst>
                <a:cxn ang="T6">
                  <a:pos x="T0" y="T1"/>
                </a:cxn>
                <a:cxn ang="T7">
                  <a:pos x="T2" y="T3"/>
                </a:cxn>
                <a:cxn ang="T8">
                  <a:pos x="T4" y="T5"/>
                </a:cxn>
              </a:cxnLst>
              <a:rect l="T9" t="T10" r="T11" b="T12"/>
              <a:pathLst>
                <a:path w="21702" h="21600" fill="none" extrusionOk="0">
                  <a:moveTo>
                    <a:pt x="0" y="0"/>
                  </a:moveTo>
                  <a:cubicBezTo>
                    <a:pt x="34" y="0"/>
                    <a:pt x="68" y="-1"/>
                    <a:pt x="102" y="0"/>
                  </a:cubicBezTo>
                  <a:cubicBezTo>
                    <a:pt x="12031" y="0"/>
                    <a:pt x="21702" y="9670"/>
                    <a:pt x="21702" y="21600"/>
                  </a:cubicBezTo>
                </a:path>
                <a:path w="21702" h="21600" stroke="0" extrusionOk="0">
                  <a:moveTo>
                    <a:pt x="0" y="0"/>
                  </a:moveTo>
                  <a:cubicBezTo>
                    <a:pt x="34" y="0"/>
                    <a:pt x="68" y="-1"/>
                    <a:pt x="102" y="0"/>
                  </a:cubicBezTo>
                  <a:cubicBezTo>
                    <a:pt x="12031" y="0"/>
                    <a:pt x="21702" y="9670"/>
                    <a:pt x="21702" y="21600"/>
                  </a:cubicBezTo>
                  <a:lnTo>
                    <a:pt x="102" y="21600"/>
                  </a:lnTo>
                  <a:lnTo>
                    <a:pt x="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59" name="Arc 22"/>
            <p:cNvSpPr>
              <a:spLocks/>
            </p:cNvSpPr>
            <p:nvPr/>
          </p:nvSpPr>
          <p:spPr bwMode="auto">
            <a:xfrm>
              <a:off x="1252538" y="4454525"/>
              <a:ext cx="274637" cy="273050"/>
            </a:xfrm>
            <a:custGeom>
              <a:avLst/>
              <a:gdLst>
                <a:gd name="T0" fmla="*/ 0 w 21702"/>
                <a:gd name="T1" fmla="*/ 0 h 21600"/>
                <a:gd name="T2" fmla="*/ 2147483647 w 21702"/>
                <a:gd name="T3" fmla="*/ 2147483647 h 21600"/>
                <a:gd name="T4" fmla="*/ 2147483647 w 21702"/>
                <a:gd name="T5" fmla="*/ 2147483647 h 21600"/>
                <a:gd name="T6" fmla="*/ 0 60000 65536"/>
                <a:gd name="T7" fmla="*/ 0 60000 65536"/>
                <a:gd name="T8" fmla="*/ 0 60000 65536"/>
                <a:gd name="T9" fmla="*/ 0 w 21702"/>
                <a:gd name="T10" fmla="*/ 0 h 21600"/>
                <a:gd name="T11" fmla="*/ 21702 w 21702"/>
                <a:gd name="T12" fmla="*/ 21600 h 21600"/>
              </a:gdLst>
              <a:ahLst/>
              <a:cxnLst>
                <a:cxn ang="T6">
                  <a:pos x="T0" y="T1"/>
                </a:cxn>
                <a:cxn ang="T7">
                  <a:pos x="T2" y="T3"/>
                </a:cxn>
                <a:cxn ang="T8">
                  <a:pos x="T4" y="T5"/>
                </a:cxn>
              </a:cxnLst>
              <a:rect l="T9" t="T10" r="T11" b="T12"/>
              <a:pathLst>
                <a:path w="21702" h="21600" fill="none" extrusionOk="0">
                  <a:moveTo>
                    <a:pt x="0" y="0"/>
                  </a:moveTo>
                  <a:cubicBezTo>
                    <a:pt x="34" y="0"/>
                    <a:pt x="68" y="-1"/>
                    <a:pt x="102" y="0"/>
                  </a:cubicBezTo>
                  <a:cubicBezTo>
                    <a:pt x="12031" y="0"/>
                    <a:pt x="21702" y="9670"/>
                    <a:pt x="21702" y="21600"/>
                  </a:cubicBezTo>
                </a:path>
                <a:path w="21702" h="21600" stroke="0" extrusionOk="0">
                  <a:moveTo>
                    <a:pt x="0" y="0"/>
                  </a:moveTo>
                  <a:cubicBezTo>
                    <a:pt x="34" y="0"/>
                    <a:pt x="68" y="-1"/>
                    <a:pt x="102" y="0"/>
                  </a:cubicBezTo>
                  <a:cubicBezTo>
                    <a:pt x="12031" y="0"/>
                    <a:pt x="21702" y="9670"/>
                    <a:pt x="21702" y="21600"/>
                  </a:cubicBezTo>
                  <a:lnTo>
                    <a:pt x="102" y="21600"/>
                  </a:lnTo>
                  <a:lnTo>
                    <a:pt x="0" y="0"/>
                  </a:lnTo>
                  <a:close/>
                </a:path>
              </a:pathLst>
            </a:custGeom>
            <a:noFill/>
            <a:ln w="25400" cap="rnd">
              <a:solidFill>
                <a:schemeClr val="tx1"/>
              </a:solidFill>
              <a:round/>
              <a:headEnd type="stealth" w="med" len="lg"/>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60" name="Arc 23"/>
            <p:cNvSpPr>
              <a:spLocks/>
            </p:cNvSpPr>
            <p:nvPr/>
          </p:nvSpPr>
          <p:spPr bwMode="auto">
            <a:xfrm>
              <a:off x="1255713" y="4700588"/>
              <a:ext cx="271462" cy="27305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lnTo>
                    <a:pt x="21600"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61" name="Rectangle 25"/>
            <p:cNvSpPr>
              <a:spLocks noChangeArrowheads="1"/>
            </p:cNvSpPr>
            <p:nvPr/>
          </p:nvSpPr>
          <p:spPr bwMode="auto">
            <a:xfrm>
              <a:off x="2720975" y="2120900"/>
              <a:ext cx="9382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p>
              <a:pPr defTabSz="585788"/>
              <a:r>
                <a:rPr lang="en-US" sz="1600" b="1"/>
                <a:t>Intrinsic</a:t>
              </a:r>
            </a:p>
          </p:txBody>
        </p:sp>
        <p:sp>
          <p:nvSpPr>
            <p:cNvPr id="26662" name="Oval 26"/>
            <p:cNvSpPr>
              <a:spLocks noChangeArrowheads="1"/>
            </p:cNvSpPr>
            <p:nvPr/>
          </p:nvSpPr>
          <p:spPr bwMode="auto">
            <a:xfrm>
              <a:off x="1209675" y="1503363"/>
              <a:ext cx="439738" cy="442912"/>
            </a:xfrm>
            <a:prstGeom prst="ellipse">
              <a:avLst/>
            </a:prstGeom>
            <a:solidFill>
              <a:srgbClr val="C0C0C0"/>
            </a:solidFill>
            <a:ln w="12700">
              <a:solidFill>
                <a:schemeClr val="accent1"/>
              </a:solidFill>
              <a:round/>
              <a:headEnd/>
              <a:tailEnd/>
            </a:ln>
          </p:spPr>
          <p:txBody>
            <a:bodyPr wrap="none" anchor="ctr"/>
            <a:lstStyle/>
            <a:p>
              <a:endParaRPr lang="en-US"/>
            </a:p>
          </p:txBody>
        </p:sp>
        <p:sp>
          <p:nvSpPr>
            <p:cNvPr id="26663" name="Oval 27"/>
            <p:cNvSpPr>
              <a:spLocks noChangeArrowheads="1"/>
            </p:cNvSpPr>
            <p:nvPr/>
          </p:nvSpPr>
          <p:spPr bwMode="auto">
            <a:xfrm>
              <a:off x="1323975" y="1698625"/>
              <a:ext cx="203200" cy="63500"/>
            </a:xfrm>
            <a:prstGeom prst="ellipse">
              <a:avLst/>
            </a:prstGeom>
            <a:solidFill>
              <a:srgbClr val="FF9933"/>
            </a:solidFill>
            <a:ln w="12700">
              <a:solidFill>
                <a:schemeClr val="accent1"/>
              </a:solidFill>
              <a:round/>
              <a:headEnd/>
              <a:tailEnd/>
            </a:ln>
          </p:spPr>
          <p:txBody>
            <a:bodyPr wrap="none" anchor="ctr"/>
            <a:lstStyle/>
            <a:p>
              <a:endParaRPr lang="en-US"/>
            </a:p>
          </p:txBody>
        </p:sp>
        <p:sp>
          <p:nvSpPr>
            <p:cNvPr id="26664" name="Oval 28"/>
            <p:cNvSpPr>
              <a:spLocks noChangeArrowheads="1"/>
            </p:cNvSpPr>
            <p:nvPr/>
          </p:nvSpPr>
          <p:spPr bwMode="auto">
            <a:xfrm>
              <a:off x="636588" y="1450975"/>
              <a:ext cx="371475" cy="482600"/>
            </a:xfrm>
            <a:prstGeom prst="ellipse">
              <a:avLst/>
            </a:prstGeom>
            <a:solidFill>
              <a:srgbClr val="C0C0C0"/>
            </a:solidFill>
            <a:ln w="12700">
              <a:solidFill>
                <a:schemeClr val="accent1"/>
              </a:solidFill>
              <a:round/>
              <a:headEnd/>
              <a:tailEnd/>
            </a:ln>
          </p:spPr>
          <p:txBody>
            <a:bodyPr wrap="none" anchor="ctr"/>
            <a:lstStyle/>
            <a:p>
              <a:endParaRPr lang="en-US"/>
            </a:p>
          </p:txBody>
        </p:sp>
        <p:sp>
          <p:nvSpPr>
            <p:cNvPr id="26665" name="Oval 29"/>
            <p:cNvSpPr>
              <a:spLocks noChangeArrowheads="1"/>
            </p:cNvSpPr>
            <p:nvPr/>
          </p:nvSpPr>
          <p:spPr bwMode="auto">
            <a:xfrm>
              <a:off x="746125" y="1617663"/>
              <a:ext cx="142875" cy="141287"/>
            </a:xfrm>
            <a:prstGeom prst="ellipse">
              <a:avLst/>
            </a:prstGeom>
            <a:solidFill>
              <a:srgbClr val="FF9933"/>
            </a:solidFill>
            <a:ln w="12700">
              <a:solidFill>
                <a:schemeClr val="accent1"/>
              </a:solidFill>
              <a:round/>
              <a:headEnd/>
              <a:tailEnd/>
            </a:ln>
          </p:spPr>
          <p:txBody>
            <a:bodyPr wrap="none" anchor="ctr"/>
            <a:lstStyle/>
            <a:p>
              <a:endParaRPr lang="en-US"/>
            </a:p>
          </p:txBody>
        </p:sp>
        <p:sp>
          <p:nvSpPr>
            <p:cNvPr id="26666" name="Rectangle 30"/>
            <p:cNvSpPr>
              <a:spLocks noChangeArrowheads="1"/>
            </p:cNvSpPr>
            <p:nvPr/>
          </p:nvSpPr>
          <p:spPr bwMode="auto">
            <a:xfrm>
              <a:off x="225425" y="3152775"/>
              <a:ext cx="5222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025" tIns="36512" rIns="73025" bIns="36512">
              <a:spAutoFit/>
            </a:bodyPr>
            <a:lstStyle/>
            <a:p>
              <a:pPr defTabSz="585788"/>
              <a:r>
                <a:rPr lang="en-US" sz="1000" b="1"/>
                <a:t>stress</a:t>
              </a:r>
            </a:p>
          </p:txBody>
        </p:sp>
        <p:sp>
          <p:nvSpPr>
            <p:cNvPr id="26667" name="Oval 31"/>
            <p:cNvSpPr>
              <a:spLocks noChangeArrowheads="1"/>
            </p:cNvSpPr>
            <p:nvPr/>
          </p:nvSpPr>
          <p:spPr bwMode="auto">
            <a:xfrm>
              <a:off x="260350" y="2728913"/>
              <a:ext cx="439738" cy="441325"/>
            </a:xfrm>
            <a:prstGeom prst="ellipse">
              <a:avLst/>
            </a:prstGeom>
            <a:solidFill>
              <a:srgbClr val="C0C0C0"/>
            </a:solidFill>
            <a:ln w="12700">
              <a:solidFill>
                <a:schemeClr val="accent1"/>
              </a:solidFill>
              <a:round/>
              <a:headEnd/>
              <a:tailEnd/>
            </a:ln>
          </p:spPr>
          <p:txBody>
            <a:bodyPr wrap="none" anchor="ctr"/>
            <a:lstStyle/>
            <a:p>
              <a:endParaRPr lang="en-US"/>
            </a:p>
          </p:txBody>
        </p:sp>
        <p:sp>
          <p:nvSpPr>
            <p:cNvPr id="26668" name="Line 32"/>
            <p:cNvSpPr>
              <a:spLocks noChangeShapeType="1"/>
            </p:cNvSpPr>
            <p:nvPr/>
          </p:nvSpPr>
          <p:spPr bwMode="auto">
            <a:xfrm>
              <a:off x="119063" y="2947988"/>
              <a:ext cx="287337"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6669" name="Line 33"/>
            <p:cNvSpPr>
              <a:spLocks noChangeShapeType="1"/>
            </p:cNvSpPr>
            <p:nvPr/>
          </p:nvSpPr>
          <p:spPr bwMode="auto">
            <a:xfrm flipH="1">
              <a:off x="546100" y="2951163"/>
              <a:ext cx="288925" cy="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6670" name="Oval 34"/>
            <p:cNvSpPr>
              <a:spLocks noChangeArrowheads="1"/>
            </p:cNvSpPr>
            <p:nvPr/>
          </p:nvSpPr>
          <p:spPr bwMode="auto">
            <a:xfrm>
              <a:off x="404813" y="2876550"/>
              <a:ext cx="141287" cy="144463"/>
            </a:xfrm>
            <a:prstGeom prst="ellipse">
              <a:avLst/>
            </a:prstGeom>
            <a:solidFill>
              <a:srgbClr val="FF9933"/>
            </a:solidFill>
            <a:ln w="12700">
              <a:solidFill>
                <a:schemeClr val="accent1"/>
              </a:solidFill>
              <a:round/>
              <a:headEnd/>
              <a:tailEnd/>
            </a:ln>
          </p:spPr>
          <p:txBody>
            <a:bodyPr wrap="none" anchor="ctr"/>
            <a:lstStyle/>
            <a:p>
              <a:endParaRPr lang="en-US"/>
            </a:p>
          </p:txBody>
        </p:sp>
        <p:sp>
          <p:nvSpPr>
            <p:cNvPr id="26671" name="Oval 39"/>
            <p:cNvSpPr>
              <a:spLocks noChangeArrowheads="1"/>
            </p:cNvSpPr>
            <p:nvPr/>
          </p:nvSpPr>
          <p:spPr bwMode="auto">
            <a:xfrm>
              <a:off x="1911350" y="1497013"/>
              <a:ext cx="439738" cy="441325"/>
            </a:xfrm>
            <a:prstGeom prst="ellipse">
              <a:avLst/>
            </a:prstGeom>
            <a:solidFill>
              <a:srgbClr val="C0C0C0"/>
            </a:solidFill>
            <a:ln w="12700">
              <a:solidFill>
                <a:schemeClr val="accent1"/>
              </a:solidFill>
              <a:round/>
              <a:headEnd/>
              <a:tailEnd/>
            </a:ln>
          </p:spPr>
          <p:txBody>
            <a:bodyPr wrap="none" anchor="ctr"/>
            <a:lstStyle/>
            <a:p>
              <a:endParaRPr lang="en-US"/>
            </a:p>
          </p:txBody>
        </p:sp>
        <p:sp>
          <p:nvSpPr>
            <p:cNvPr id="26672" name="Oval 40"/>
            <p:cNvSpPr>
              <a:spLocks noChangeArrowheads="1"/>
            </p:cNvSpPr>
            <p:nvPr/>
          </p:nvSpPr>
          <p:spPr bwMode="auto">
            <a:xfrm>
              <a:off x="2078038" y="1654175"/>
              <a:ext cx="142875" cy="142875"/>
            </a:xfrm>
            <a:prstGeom prst="ellipse">
              <a:avLst/>
            </a:prstGeom>
            <a:solidFill>
              <a:srgbClr val="FF9933"/>
            </a:solidFill>
            <a:ln w="12700">
              <a:solidFill>
                <a:schemeClr val="accent1"/>
              </a:solidFill>
              <a:round/>
              <a:headEnd/>
              <a:tailEnd/>
            </a:ln>
          </p:spPr>
          <p:txBody>
            <a:bodyPr wrap="none" anchor="ctr"/>
            <a:lstStyle/>
            <a:p>
              <a:endParaRPr lang="en-US"/>
            </a:p>
          </p:txBody>
        </p:sp>
        <p:sp>
          <p:nvSpPr>
            <p:cNvPr id="26673" name="Text Box 41"/>
            <p:cNvSpPr txBox="1">
              <a:spLocks noChangeArrowheads="1"/>
            </p:cNvSpPr>
            <p:nvPr/>
          </p:nvSpPr>
          <p:spPr bwMode="auto">
            <a:xfrm>
              <a:off x="1635125" y="1919288"/>
              <a:ext cx="1085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t>eccentric core</a:t>
              </a:r>
            </a:p>
            <a:p>
              <a:pPr algn="ctr" eaLnBrk="1" hangingPunct="1"/>
              <a:r>
                <a:rPr lang="en-US" sz="1000" b="1"/>
                <a:t>in the cladding</a:t>
              </a:r>
            </a:p>
          </p:txBody>
        </p:sp>
        <p:sp>
          <p:nvSpPr>
            <p:cNvPr id="26674" name="Oval 42"/>
            <p:cNvSpPr>
              <a:spLocks noChangeArrowheads="1"/>
            </p:cNvSpPr>
            <p:nvPr/>
          </p:nvSpPr>
          <p:spPr bwMode="auto">
            <a:xfrm>
              <a:off x="955675" y="2298700"/>
              <a:ext cx="725488" cy="871538"/>
            </a:xfrm>
            <a:prstGeom prst="ellipse">
              <a:avLst/>
            </a:prstGeom>
            <a:solidFill>
              <a:srgbClr val="DDDDDD"/>
            </a:solidFill>
            <a:ln w="12700">
              <a:solidFill>
                <a:schemeClr val="accent1"/>
              </a:solidFill>
              <a:round/>
              <a:headEnd/>
              <a:tailEnd/>
            </a:ln>
          </p:spPr>
          <p:txBody>
            <a:bodyPr wrap="none" anchor="ctr"/>
            <a:lstStyle/>
            <a:p>
              <a:endParaRPr lang="en-US"/>
            </a:p>
          </p:txBody>
        </p:sp>
        <p:sp>
          <p:nvSpPr>
            <p:cNvPr id="26675" name="Oval 43"/>
            <p:cNvSpPr>
              <a:spLocks noChangeArrowheads="1"/>
            </p:cNvSpPr>
            <p:nvPr/>
          </p:nvSpPr>
          <p:spPr bwMode="auto">
            <a:xfrm>
              <a:off x="1104900" y="2520950"/>
              <a:ext cx="439738" cy="439738"/>
            </a:xfrm>
            <a:prstGeom prst="ellipse">
              <a:avLst/>
            </a:prstGeom>
            <a:solidFill>
              <a:srgbClr val="C0C0C0"/>
            </a:solidFill>
            <a:ln w="12700">
              <a:solidFill>
                <a:schemeClr val="accent1"/>
              </a:solidFill>
              <a:round/>
              <a:headEnd/>
              <a:tailEnd/>
            </a:ln>
          </p:spPr>
          <p:txBody>
            <a:bodyPr wrap="none" anchor="ctr"/>
            <a:lstStyle/>
            <a:p>
              <a:endParaRPr lang="en-US"/>
            </a:p>
          </p:txBody>
        </p:sp>
        <p:sp>
          <p:nvSpPr>
            <p:cNvPr id="26676" name="Oval 44"/>
            <p:cNvSpPr>
              <a:spLocks noChangeArrowheads="1"/>
            </p:cNvSpPr>
            <p:nvPr/>
          </p:nvSpPr>
          <p:spPr bwMode="auto">
            <a:xfrm>
              <a:off x="1254125" y="2676525"/>
              <a:ext cx="141288" cy="142875"/>
            </a:xfrm>
            <a:prstGeom prst="ellipse">
              <a:avLst/>
            </a:prstGeom>
            <a:solidFill>
              <a:srgbClr val="FF9933"/>
            </a:solidFill>
            <a:ln w="12700">
              <a:solidFill>
                <a:schemeClr val="accent1"/>
              </a:solidFill>
              <a:round/>
              <a:headEnd/>
              <a:tailEnd/>
            </a:ln>
          </p:spPr>
          <p:txBody>
            <a:bodyPr wrap="none" anchor="ctr"/>
            <a:lstStyle/>
            <a:p>
              <a:endParaRPr lang="en-US"/>
            </a:p>
          </p:txBody>
        </p:sp>
        <p:sp>
          <p:nvSpPr>
            <p:cNvPr id="26677" name="Oval 45"/>
            <p:cNvSpPr>
              <a:spLocks noChangeArrowheads="1"/>
            </p:cNvSpPr>
            <p:nvPr/>
          </p:nvSpPr>
          <p:spPr bwMode="auto">
            <a:xfrm>
              <a:off x="1851025" y="2371725"/>
              <a:ext cx="788988" cy="798513"/>
            </a:xfrm>
            <a:prstGeom prst="ellipse">
              <a:avLst/>
            </a:prstGeom>
            <a:solidFill>
              <a:srgbClr val="DDDDDD"/>
            </a:solidFill>
            <a:ln w="12700">
              <a:solidFill>
                <a:schemeClr val="accent1"/>
              </a:solidFill>
              <a:round/>
              <a:headEnd/>
              <a:tailEnd/>
            </a:ln>
          </p:spPr>
          <p:txBody>
            <a:bodyPr wrap="none" anchor="ctr"/>
            <a:lstStyle/>
            <a:p>
              <a:endParaRPr lang="en-US" dirty="0"/>
            </a:p>
          </p:txBody>
        </p:sp>
        <p:sp>
          <p:nvSpPr>
            <p:cNvPr id="26678" name="Oval 46"/>
            <p:cNvSpPr>
              <a:spLocks noChangeArrowheads="1"/>
            </p:cNvSpPr>
            <p:nvPr/>
          </p:nvSpPr>
          <p:spPr bwMode="auto">
            <a:xfrm>
              <a:off x="2060575" y="2562225"/>
              <a:ext cx="439738" cy="439738"/>
            </a:xfrm>
            <a:prstGeom prst="ellipse">
              <a:avLst/>
            </a:prstGeom>
            <a:solidFill>
              <a:srgbClr val="C0C0C0"/>
            </a:solidFill>
            <a:ln w="12700">
              <a:solidFill>
                <a:schemeClr val="accent1"/>
              </a:solidFill>
              <a:round/>
              <a:headEnd/>
              <a:tailEnd/>
            </a:ln>
          </p:spPr>
          <p:txBody>
            <a:bodyPr wrap="none" anchor="ctr"/>
            <a:lstStyle/>
            <a:p>
              <a:endParaRPr lang="en-US"/>
            </a:p>
          </p:txBody>
        </p:sp>
        <p:sp>
          <p:nvSpPr>
            <p:cNvPr id="26679" name="Oval 47"/>
            <p:cNvSpPr>
              <a:spLocks noChangeArrowheads="1"/>
            </p:cNvSpPr>
            <p:nvPr/>
          </p:nvSpPr>
          <p:spPr bwMode="auto">
            <a:xfrm>
              <a:off x="2209800" y="2717800"/>
              <a:ext cx="141288" cy="144463"/>
            </a:xfrm>
            <a:prstGeom prst="ellipse">
              <a:avLst/>
            </a:prstGeom>
            <a:solidFill>
              <a:srgbClr val="FF9933"/>
            </a:solidFill>
            <a:ln w="12700">
              <a:solidFill>
                <a:schemeClr val="accent1"/>
              </a:solidFill>
              <a:round/>
              <a:headEnd/>
              <a:tailEnd/>
            </a:ln>
          </p:spPr>
          <p:txBody>
            <a:bodyPr wrap="none" anchor="ctr"/>
            <a:lstStyle/>
            <a:p>
              <a:endParaRPr lang="en-US"/>
            </a:p>
          </p:txBody>
        </p:sp>
        <p:sp>
          <p:nvSpPr>
            <p:cNvPr id="26680" name="Text Box 48"/>
            <p:cNvSpPr txBox="1">
              <a:spLocks noChangeArrowheads="1"/>
            </p:cNvSpPr>
            <p:nvPr/>
          </p:nvSpPr>
          <p:spPr bwMode="auto">
            <a:xfrm>
              <a:off x="1089025" y="1919288"/>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t>elliptical</a:t>
              </a:r>
            </a:p>
            <a:p>
              <a:pPr algn="ctr" eaLnBrk="1" hangingPunct="1"/>
              <a:r>
                <a:rPr lang="en-US" sz="1000" b="1"/>
                <a:t>core</a:t>
              </a:r>
            </a:p>
          </p:txBody>
        </p:sp>
        <p:sp>
          <p:nvSpPr>
            <p:cNvPr id="26681" name="Text Box 49"/>
            <p:cNvSpPr txBox="1">
              <a:spLocks noChangeArrowheads="1"/>
            </p:cNvSpPr>
            <p:nvPr/>
          </p:nvSpPr>
          <p:spPr bwMode="auto">
            <a:xfrm>
              <a:off x="446088" y="1919288"/>
              <a:ext cx="709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t>elliptical</a:t>
              </a:r>
            </a:p>
            <a:p>
              <a:pPr algn="ctr" eaLnBrk="1" hangingPunct="1"/>
              <a:r>
                <a:rPr lang="en-US" sz="1000" b="1"/>
                <a:t>cladding</a:t>
              </a:r>
            </a:p>
          </p:txBody>
        </p:sp>
        <p:sp>
          <p:nvSpPr>
            <p:cNvPr id="26682" name="Text Box 50"/>
            <p:cNvSpPr txBox="1">
              <a:spLocks noChangeArrowheads="1"/>
            </p:cNvSpPr>
            <p:nvPr/>
          </p:nvSpPr>
          <p:spPr bwMode="auto">
            <a:xfrm>
              <a:off x="965200" y="3138488"/>
              <a:ext cx="695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t>elliptical</a:t>
              </a:r>
            </a:p>
            <a:p>
              <a:pPr algn="ctr" eaLnBrk="1" hangingPunct="1"/>
              <a:r>
                <a:rPr lang="en-US" sz="1000" b="1"/>
                <a:t>coating</a:t>
              </a:r>
            </a:p>
          </p:txBody>
        </p:sp>
        <p:sp>
          <p:nvSpPr>
            <p:cNvPr id="26683" name="Text Box 51"/>
            <p:cNvSpPr txBox="1">
              <a:spLocks noChangeArrowheads="1"/>
            </p:cNvSpPr>
            <p:nvPr/>
          </p:nvSpPr>
          <p:spPr bwMode="auto">
            <a:xfrm>
              <a:off x="1731963" y="3138488"/>
              <a:ext cx="1055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000" b="1"/>
                <a:t>eccentric fiber</a:t>
              </a:r>
            </a:p>
            <a:p>
              <a:pPr algn="ctr" eaLnBrk="1" hangingPunct="1"/>
              <a:r>
                <a:rPr lang="en-US" sz="1000" b="1"/>
                <a:t>in the coating</a:t>
              </a:r>
            </a:p>
          </p:txBody>
        </p:sp>
        <p:cxnSp>
          <p:nvCxnSpPr>
            <p:cNvPr id="4" name="Straight Connector 3"/>
            <p:cNvCxnSpPr/>
            <p:nvPr/>
          </p:nvCxnSpPr>
          <p:spPr>
            <a:xfrm flipH="1" flipV="1">
              <a:off x="58738" y="3544888"/>
              <a:ext cx="3659187" cy="476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rot="16200000" flipH="1" flipV="1">
              <a:off x="1589882" y="3558381"/>
              <a:ext cx="4267200" cy="4763"/>
            </a:xfrm>
            <a:prstGeom prst="line">
              <a:avLst/>
            </a:prstGeom>
          </p:spPr>
          <p:style>
            <a:lnRef idx="2">
              <a:schemeClr val="accent1"/>
            </a:lnRef>
            <a:fillRef idx="0">
              <a:schemeClr val="accent1"/>
            </a:fillRef>
            <a:effectRef idx="1">
              <a:schemeClr val="accent1"/>
            </a:effectRef>
            <a:fontRef idx="minor">
              <a:schemeClr val="tx1"/>
            </a:fontRef>
          </p:style>
        </p:cxnSp>
        <p:sp>
          <p:nvSpPr>
            <p:cNvPr id="26687" name="Text Box 58"/>
            <p:cNvSpPr txBox="1">
              <a:spLocks noChangeArrowheads="1"/>
            </p:cNvSpPr>
            <p:nvPr/>
          </p:nvSpPr>
          <p:spPr bwMode="auto">
            <a:xfrm>
              <a:off x="58738" y="5294313"/>
              <a:ext cx="35337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dirty="0"/>
                <a:t>PMD is affected by cabling and installation  Ask for performance specs in cable</a:t>
              </a:r>
            </a:p>
          </p:txBody>
        </p:sp>
      </p:grpSp>
    </p:spTree>
    <p:extLst>
      <p:ext uri="{BB962C8B-B14F-4D97-AF65-F5344CB8AC3E}">
        <p14:creationId xmlns:p14="http://schemas.microsoft.com/office/powerpoint/2010/main" val="3607416017"/>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1968503" y="300990"/>
            <a:ext cx="7762875" cy="889000"/>
          </a:xfrm>
          <a:noFill/>
          <a:ln/>
        </p:spPr>
        <p:txBody>
          <a:bodyPr vert="horz" lIns="92075" tIns="46038" rIns="92075" bIns="46038" rtlCol="0" anchor="ctr">
            <a:normAutofit/>
          </a:bodyPr>
          <a:lstStyle/>
          <a:p>
            <a:r>
              <a:rPr lang="en-US" sz="2800" dirty="0"/>
              <a:t>Spinning Fibers  </a:t>
            </a:r>
            <a:br>
              <a:rPr lang="en-US" dirty="0"/>
            </a:br>
            <a:r>
              <a:rPr lang="en-US" sz="2000" i="1" dirty="0">
                <a:solidFill>
                  <a:srgbClr val="002060"/>
                </a:solidFill>
              </a:rPr>
              <a:t>Reduces PMD and improves PMD stability</a:t>
            </a:r>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69225" y="1552356"/>
            <a:ext cx="6053550" cy="387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723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johngeorge\AppData\Local\Microsoft\Windows\Temporary Internet Files\Content.Outlook\5KV7XF2O\Fiber vs Copper.jpg"/>
          <p:cNvPicPr>
            <a:picLocks noChangeAspect="1" noChangeArrowheads="1"/>
          </p:cNvPicPr>
          <p:nvPr/>
        </p:nvPicPr>
        <p:blipFill>
          <a:blip r:embed="rId4" cstate="email">
            <a:extLst>
              <a:ext uri="{28A0092B-C50C-407E-A947-70E740481C1C}">
                <a14:useLocalDpi xmlns:a14="http://schemas.microsoft.com/office/drawing/2010/main"/>
              </a:ext>
            </a:extLst>
          </a:blip>
          <a:srcRect t="22717" r="21417" b="29733"/>
          <a:stretch>
            <a:fillRect/>
          </a:stretch>
        </p:blipFill>
        <p:spPr bwMode="auto">
          <a:xfrm>
            <a:off x="1733549" y="1561306"/>
            <a:ext cx="307657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4"/>
          <p:cNvSpPr txBox="1">
            <a:spLocks noChangeArrowheads="1"/>
          </p:cNvSpPr>
          <p:nvPr/>
        </p:nvSpPr>
        <p:spPr bwMode="auto">
          <a:xfrm>
            <a:off x="1733546" y="4352128"/>
            <a:ext cx="1890712" cy="1008062"/>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3111" tIns="41555" rIns="83111" bIns="41555">
            <a:spAutoFit/>
          </a:bodyPr>
          <a:lstStyle>
            <a:lvl1pPr defTabSz="831850">
              <a:defRPr sz="2400">
                <a:solidFill>
                  <a:schemeClr val="tx1"/>
                </a:solidFill>
                <a:latin typeface="Helvetica Neue Light" charset="0"/>
              </a:defRPr>
            </a:lvl1pPr>
            <a:lvl2pPr marL="742950" indent="-285750" defTabSz="831850">
              <a:defRPr sz="2400">
                <a:solidFill>
                  <a:schemeClr val="tx1"/>
                </a:solidFill>
                <a:latin typeface="Helvetica Neue Light" charset="0"/>
              </a:defRPr>
            </a:lvl2pPr>
            <a:lvl3pPr marL="1143000" indent="-228600" defTabSz="831850">
              <a:defRPr sz="2400">
                <a:solidFill>
                  <a:schemeClr val="tx1"/>
                </a:solidFill>
                <a:latin typeface="Helvetica Neue Light" charset="0"/>
              </a:defRPr>
            </a:lvl3pPr>
            <a:lvl4pPr marL="1600200" indent="-228600" defTabSz="831850">
              <a:defRPr sz="2400">
                <a:solidFill>
                  <a:schemeClr val="tx1"/>
                </a:solidFill>
                <a:latin typeface="Helvetica Neue Light" charset="0"/>
              </a:defRPr>
            </a:lvl4pPr>
            <a:lvl5pPr marL="2057400" indent="-228600" defTabSz="831850">
              <a:defRPr sz="2400">
                <a:solidFill>
                  <a:schemeClr val="tx1"/>
                </a:solidFill>
                <a:latin typeface="Helvetica Neue Light" charset="0"/>
              </a:defRPr>
            </a:lvl5pPr>
            <a:lvl6pPr marL="2514600" indent="-228600" defTabSz="831850" eaLnBrk="0" fontAlgn="base" hangingPunct="0">
              <a:spcBef>
                <a:spcPct val="50000"/>
              </a:spcBef>
              <a:spcAft>
                <a:spcPct val="0"/>
              </a:spcAft>
              <a:defRPr sz="2400">
                <a:solidFill>
                  <a:schemeClr val="tx1"/>
                </a:solidFill>
                <a:latin typeface="Helvetica Neue Light" charset="0"/>
              </a:defRPr>
            </a:lvl6pPr>
            <a:lvl7pPr marL="2971800" indent="-228600" defTabSz="831850" eaLnBrk="0" fontAlgn="base" hangingPunct="0">
              <a:spcBef>
                <a:spcPct val="50000"/>
              </a:spcBef>
              <a:spcAft>
                <a:spcPct val="0"/>
              </a:spcAft>
              <a:defRPr sz="2400">
                <a:solidFill>
                  <a:schemeClr val="tx1"/>
                </a:solidFill>
                <a:latin typeface="Helvetica Neue Light" charset="0"/>
              </a:defRPr>
            </a:lvl7pPr>
            <a:lvl8pPr marL="3429000" indent="-228600" defTabSz="831850" eaLnBrk="0" fontAlgn="base" hangingPunct="0">
              <a:spcBef>
                <a:spcPct val="50000"/>
              </a:spcBef>
              <a:spcAft>
                <a:spcPct val="0"/>
              </a:spcAft>
              <a:defRPr sz="2400">
                <a:solidFill>
                  <a:schemeClr val="tx1"/>
                </a:solidFill>
                <a:latin typeface="Helvetica Neue Light" charset="0"/>
              </a:defRPr>
            </a:lvl8pPr>
            <a:lvl9pPr marL="3886200" indent="-228600" defTabSz="831850" eaLnBrk="0" fontAlgn="base" hangingPunct="0">
              <a:spcBef>
                <a:spcPct val="50000"/>
              </a:spcBef>
              <a:spcAft>
                <a:spcPct val="0"/>
              </a:spcAft>
              <a:defRPr sz="2400">
                <a:solidFill>
                  <a:schemeClr val="tx1"/>
                </a:solidFill>
                <a:latin typeface="Helvetica Neue Light" charset="0"/>
              </a:defRPr>
            </a:lvl9pPr>
          </a:lstStyle>
          <a:p>
            <a:pPr algn="ctr">
              <a:spcBef>
                <a:spcPct val="0"/>
              </a:spcBef>
            </a:pPr>
            <a:r>
              <a:rPr lang="en-US" altLang="en-US" sz="2000" b="1">
                <a:solidFill>
                  <a:schemeClr val="bg1"/>
                </a:solidFill>
              </a:rPr>
              <a:t>1 Fiber Cable</a:t>
            </a:r>
          </a:p>
          <a:p>
            <a:pPr algn="ctr">
              <a:spcBef>
                <a:spcPct val="0"/>
              </a:spcBef>
            </a:pPr>
            <a:r>
              <a:rPr lang="en-US" altLang="en-US" sz="2000" b="1">
                <a:solidFill>
                  <a:schemeClr val="bg1"/>
                </a:solidFill>
              </a:rPr>
              <a:t>&gt;50 Tbps </a:t>
            </a:r>
          </a:p>
          <a:p>
            <a:pPr algn="ctr">
              <a:spcBef>
                <a:spcPct val="0"/>
              </a:spcBef>
            </a:pPr>
            <a:r>
              <a:rPr lang="en-US" altLang="en-US" sz="2000" b="1">
                <a:solidFill>
                  <a:schemeClr val="bg1"/>
                </a:solidFill>
              </a:rPr>
              <a:t>&gt;5000 KM</a:t>
            </a:r>
            <a:r>
              <a:rPr lang="en-US" altLang="en-US" sz="1800" b="1">
                <a:solidFill>
                  <a:schemeClr val="bg1"/>
                </a:solidFill>
              </a:rPr>
              <a:t> </a:t>
            </a:r>
          </a:p>
        </p:txBody>
      </p:sp>
      <p:sp>
        <p:nvSpPr>
          <p:cNvPr id="14340" name="Rectangle 215"/>
          <p:cNvSpPr>
            <a:spLocks noChangeArrowheads="1"/>
          </p:cNvSpPr>
          <p:nvPr/>
        </p:nvSpPr>
        <p:spPr bwMode="auto">
          <a:xfrm>
            <a:off x="527051" y="238128"/>
            <a:ext cx="8755062"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defRPr/>
            </a:pPr>
            <a:r>
              <a:rPr lang="en-US" sz="2800" b="1" dirty="0">
                <a:solidFill>
                  <a:srgbClr val="C00000"/>
                </a:solidFill>
                <a:latin typeface="+mj-lt"/>
              </a:rPr>
              <a:t>Why Fiber?</a:t>
            </a:r>
          </a:p>
          <a:p>
            <a:pPr>
              <a:defRPr/>
            </a:pPr>
            <a:r>
              <a:rPr lang="en-US" sz="2000" i="1" dirty="0">
                <a:solidFill>
                  <a:srgbClr val="002060"/>
                </a:solidFill>
              </a:rPr>
              <a:t>More bandwidth, longer distance, more reliable, lowest cost per bit</a:t>
            </a:r>
          </a:p>
        </p:txBody>
      </p:sp>
      <p:sp>
        <p:nvSpPr>
          <p:cNvPr id="21509" name="Text Box 216"/>
          <p:cNvSpPr txBox="1">
            <a:spLocks noChangeArrowheads="1"/>
          </p:cNvSpPr>
          <p:nvPr/>
        </p:nvSpPr>
        <p:spPr bwMode="auto">
          <a:xfrm>
            <a:off x="5757866" y="762003"/>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graphicFrame>
        <p:nvGraphicFramePr>
          <p:cNvPr id="21510" name="Chart 1"/>
          <p:cNvGraphicFramePr>
            <a:graphicFrameLocks/>
          </p:cNvGraphicFramePr>
          <p:nvPr>
            <p:extLst>
              <p:ext uri="{D42A27DB-BD31-4B8C-83A1-F6EECF244321}">
                <p14:modId xmlns:p14="http://schemas.microsoft.com/office/powerpoint/2010/main" val="4113079376"/>
              </p:ext>
            </p:extLst>
          </p:nvPr>
        </p:nvGraphicFramePr>
        <p:xfrm>
          <a:off x="5942597" y="844200"/>
          <a:ext cx="4218991" cy="2584800"/>
        </p:xfrm>
        <a:graphic>
          <a:graphicData uri="http://schemas.openxmlformats.org/presentationml/2006/ole">
            <mc:AlternateContent xmlns:mc="http://schemas.openxmlformats.org/markup-compatibility/2006">
              <mc:Choice xmlns:v="urn:schemas-microsoft-com:vml" Requires="v">
                <p:oleObj spid="_x0000_s12612" r:id="rId5" imgW="4066384" imgH="2365453" progId="Excel.Chart.8">
                  <p:embed/>
                </p:oleObj>
              </mc:Choice>
              <mc:Fallback>
                <p:oleObj r:id="rId5" imgW="4066384" imgH="2365453"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2597" y="844200"/>
                        <a:ext cx="4218991" cy="2584800"/>
                      </a:xfrm>
                      <a:prstGeom prst="rect">
                        <a:avLst/>
                      </a:prstGeom>
                      <a:noFill/>
                      <a:ln>
                        <a:noFill/>
                      </a:ln>
                    </p:spPr>
                  </p:pic>
                </p:oleObj>
              </mc:Fallback>
            </mc:AlternateContent>
          </a:graphicData>
        </a:graphic>
      </p:graphicFrame>
      <p:graphicFrame>
        <p:nvGraphicFramePr>
          <p:cNvPr id="21511" name="Chart 233"/>
          <p:cNvGraphicFramePr>
            <a:graphicFrameLocks/>
          </p:cNvGraphicFramePr>
          <p:nvPr>
            <p:extLst>
              <p:ext uri="{D42A27DB-BD31-4B8C-83A1-F6EECF244321}">
                <p14:modId xmlns:p14="http://schemas.microsoft.com/office/powerpoint/2010/main" val="245884585"/>
              </p:ext>
            </p:extLst>
          </p:nvPr>
        </p:nvGraphicFramePr>
        <p:xfrm>
          <a:off x="5942597" y="3241675"/>
          <a:ext cx="4218991" cy="2674938"/>
        </p:xfrm>
        <a:graphic>
          <a:graphicData uri="http://schemas.openxmlformats.org/presentationml/2006/ole">
            <mc:AlternateContent xmlns:mc="http://schemas.openxmlformats.org/markup-compatibility/2006">
              <mc:Choice xmlns:v="urn:schemas-microsoft-com:vml" Requires="v">
                <p:oleObj spid="_x0000_s12613" r:id="rId7" imgW="3913971" imgH="2676376" progId="Excel.Chart.8">
                  <p:embed/>
                </p:oleObj>
              </mc:Choice>
              <mc:Fallback>
                <p:oleObj r:id="rId7" imgW="3913971" imgH="2676376"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2597" y="3241675"/>
                        <a:ext cx="4218991" cy="2674938"/>
                      </a:xfrm>
                      <a:prstGeom prst="rect">
                        <a:avLst/>
                      </a:prstGeom>
                      <a:noFill/>
                      <a:ln>
                        <a:noFill/>
                      </a:ln>
                    </p:spPr>
                  </p:pic>
                </p:oleObj>
              </mc:Fallback>
            </mc:AlternateContent>
          </a:graphicData>
        </a:graphic>
      </p:graphicFrame>
      <p:sp>
        <p:nvSpPr>
          <p:cNvPr id="21512" name="Text Box 2"/>
          <p:cNvSpPr txBox="1">
            <a:spLocks noChangeArrowheads="1"/>
          </p:cNvSpPr>
          <p:nvPr/>
        </p:nvSpPr>
        <p:spPr bwMode="auto">
          <a:xfrm>
            <a:off x="1733546" y="2729706"/>
            <a:ext cx="1562100"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3111" tIns="41555" rIns="83111" bIns="41555">
            <a:spAutoFit/>
          </a:bodyPr>
          <a:lstStyle>
            <a:lvl1pPr defTabSz="831850">
              <a:defRPr sz="2400">
                <a:solidFill>
                  <a:schemeClr val="tx1"/>
                </a:solidFill>
                <a:latin typeface="Helvetica Neue Light" charset="0"/>
              </a:defRPr>
            </a:lvl1pPr>
            <a:lvl2pPr marL="742950" indent="-285750" defTabSz="831850">
              <a:defRPr sz="2400">
                <a:solidFill>
                  <a:schemeClr val="tx1"/>
                </a:solidFill>
                <a:latin typeface="Helvetica Neue Light" charset="0"/>
              </a:defRPr>
            </a:lvl2pPr>
            <a:lvl3pPr marL="1143000" indent="-228600" defTabSz="831850">
              <a:defRPr sz="2400">
                <a:solidFill>
                  <a:schemeClr val="tx1"/>
                </a:solidFill>
                <a:latin typeface="Helvetica Neue Light" charset="0"/>
              </a:defRPr>
            </a:lvl3pPr>
            <a:lvl4pPr marL="1600200" indent="-228600" defTabSz="831850">
              <a:defRPr sz="2400">
                <a:solidFill>
                  <a:schemeClr val="tx1"/>
                </a:solidFill>
                <a:latin typeface="Helvetica Neue Light" charset="0"/>
              </a:defRPr>
            </a:lvl4pPr>
            <a:lvl5pPr marL="2057400" indent="-228600" defTabSz="831850">
              <a:defRPr sz="2400">
                <a:solidFill>
                  <a:schemeClr val="tx1"/>
                </a:solidFill>
                <a:latin typeface="Helvetica Neue Light" charset="0"/>
              </a:defRPr>
            </a:lvl5pPr>
            <a:lvl6pPr marL="2514600" indent="-228600" defTabSz="831850" eaLnBrk="0" fontAlgn="base" hangingPunct="0">
              <a:spcBef>
                <a:spcPct val="50000"/>
              </a:spcBef>
              <a:spcAft>
                <a:spcPct val="0"/>
              </a:spcAft>
              <a:defRPr sz="2400">
                <a:solidFill>
                  <a:schemeClr val="tx1"/>
                </a:solidFill>
                <a:latin typeface="Helvetica Neue Light" charset="0"/>
              </a:defRPr>
            </a:lvl6pPr>
            <a:lvl7pPr marL="2971800" indent="-228600" defTabSz="831850" eaLnBrk="0" fontAlgn="base" hangingPunct="0">
              <a:spcBef>
                <a:spcPct val="50000"/>
              </a:spcBef>
              <a:spcAft>
                <a:spcPct val="0"/>
              </a:spcAft>
              <a:defRPr sz="2400">
                <a:solidFill>
                  <a:schemeClr val="tx1"/>
                </a:solidFill>
                <a:latin typeface="Helvetica Neue Light" charset="0"/>
              </a:defRPr>
            </a:lvl7pPr>
            <a:lvl8pPr marL="3429000" indent="-228600" defTabSz="831850" eaLnBrk="0" fontAlgn="base" hangingPunct="0">
              <a:spcBef>
                <a:spcPct val="50000"/>
              </a:spcBef>
              <a:spcAft>
                <a:spcPct val="0"/>
              </a:spcAft>
              <a:defRPr sz="2400">
                <a:solidFill>
                  <a:schemeClr val="tx1"/>
                </a:solidFill>
                <a:latin typeface="Helvetica Neue Light" charset="0"/>
              </a:defRPr>
            </a:lvl8pPr>
            <a:lvl9pPr marL="3886200" indent="-228600" defTabSz="831850" eaLnBrk="0" fontAlgn="base" hangingPunct="0">
              <a:spcBef>
                <a:spcPct val="50000"/>
              </a:spcBef>
              <a:spcAft>
                <a:spcPct val="0"/>
              </a:spcAft>
              <a:defRPr sz="2400">
                <a:solidFill>
                  <a:schemeClr val="tx1"/>
                </a:solidFill>
                <a:latin typeface="Helvetica Neue Light" charset="0"/>
              </a:defRPr>
            </a:lvl9pPr>
          </a:lstStyle>
          <a:p>
            <a:pPr algn="ctr">
              <a:spcBef>
                <a:spcPct val="0"/>
              </a:spcBef>
            </a:pPr>
            <a:r>
              <a:rPr lang="en-US" altLang="en-US" sz="2000" b="1" dirty="0">
                <a:solidFill>
                  <a:schemeClr val="bg1"/>
                </a:solidFill>
              </a:rPr>
              <a:t>2400 Pair </a:t>
            </a:r>
          </a:p>
          <a:p>
            <a:pPr algn="ctr">
              <a:spcBef>
                <a:spcPct val="0"/>
              </a:spcBef>
            </a:pPr>
            <a:r>
              <a:rPr lang="en-US" altLang="en-US" sz="2000" b="1" dirty="0">
                <a:solidFill>
                  <a:schemeClr val="bg1"/>
                </a:solidFill>
              </a:rPr>
              <a:t>Copper Cable</a:t>
            </a:r>
          </a:p>
          <a:p>
            <a:pPr algn="ctr">
              <a:spcBef>
                <a:spcPct val="0"/>
              </a:spcBef>
            </a:pPr>
            <a:r>
              <a:rPr lang="en-US" altLang="en-US" sz="2000" b="1" dirty="0">
                <a:solidFill>
                  <a:schemeClr val="bg1"/>
                </a:solidFill>
              </a:rPr>
              <a:t>100 Gbps to 1 KM</a:t>
            </a:r>
          </a:p>
        </p:txBody>
      </p:sp>
    </p:spTree>
    <p:extLst>
      <p:ext uri="{BB962C8B-B14F-4D97-AF65-F5344CB8AC3E}">
        <p14:creationId xmlns:p14="http://schemas.microsoft.com/office/powerpoint/2010/main" val="288190193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0" y="2495550"/>
            <a:ext cx="5649913" cy="1143000"/>
          </a:xfrm>
        </p:spPr>
        <p:txBody>
          <a:bodyPr>
            <a:normAutofit/>
          </a:bodyPr>
          <a:lstStyle/>
          <a:p>
            <a:pPr eaLnBrk="1" hangingPunct="1"/>
            <a:r>
              <a:rPr lang="en-US" sz="2800" dirty="0"/>
              <a:t>Fiber Mechanical Reliability</a:t>
            </a:r>
          </a:p>
        </p:txBody>
      </p:sp>
      <p:pic>
        <p:nvPicPr>
          <p:cNvPr id="3075"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096003" y="1429017"/>
            <a:ext cx="3876385"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43461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idx="4294967295"/>
          </p:nvPr>
        </p:nvSpPr>
        <p:spPr>
          <a:xfrm>
            <a:off x="0" y="274638"/>
            <a:ext cx="10972800" cy="717550"/>
          </a:xfrm>
        </p:spPr>
        <p:txBody>
          <a:bodyPr>
            <a:normAutofit/>
          </a:bodyPr>
          <a:lstStyle/>
          <a:p>
            <a:pPr eaLnBrk="1" hangingPunct="1"/>
            <a:r>
              <a:rPr lang="en-US" altLang="en-US" sz="2400" dirty="0"/>
              <a:t>Fiber strength</a:t>
            </a:r>
          </a:p>
        </p:txBody>
      </p:sp>
      <p:sp>
        <p:nvSpPr>
          <p:cNvPr id="30724" name="Rectangle 3"/>
          <p:cNvSpPr>
            <a:spLocks noGrp="1" noChangeArrowheads="1"/>
          </p:cNvSpPr>
          <p:nvPr>
            <p:ph type="body" idx="4294967295"/>
          </p:nvPr>
        </p:nvSpPr>
        <p:spPr>
          <a:xfrm>
            <a:off x="0" y="1909763"/>
            <a:ext cx="5654675" cy="1762125"/>
          </a:xfrm>
        </p:spPr>
        <p:txBody>
          <a:bodyPr>
            <a:noAutofit/>
          </a:bodyPr>
          <a:lstStyle/>
          <a:p>
            <a:pPr eaLnBrk="1" hangingPunct="1">
              <a:lnSpc>
                <a:spcPct val="90000"/>
              </a:lnSpc>
            </a:pPr>
            <a:r>
              <a:rPr lang="en-US" altLang="en-US" sz="2400" dirty="0"/>
              <a:t>Glass is stronger than steel!</a:t>
            </a:r>
          </a:p>
          <a:p>
            <a:pPr eaLnBrk="1" hangingPunct="1">
              <a:lnSpc>
                <a:spcPct val="90000"/>
              </a:lnSpc>
            </a:pPr>
            <a:endParaRPr lang="en-US" altLang="en-US" sz="2400" dirty="0"/>
          </a:p>
          <a:p>
            <a:pPr eaLnBrk="1" hangingPunct="1">
              <a:lnSpc>
                <a:spcPct val="90000"/>
              </a:lnSpc>
            </a:pPr>
            <a:r>
              <a:rPr lang="en-US" altLang="en-US" sz="2400" dirty="0"/>
              <a:t>Coating performance is an integral part of fiber strength performance</a:t>
            </a:r>
          </a:p>
          <a:p>
            <a:pPr eaLnBrk="1" hangingPunct="1">
              <a:lnSpc>
                <a:spcPct val="90000"/>
              </a:lnSpc>
            </a:pPr>
            <a:endParaRPr lang="en-US" altLang="en-US" sz="2400" dirty="0"/>
          </a:p>
          <a:p>
            <a:pPr eaLnBrk="1" hangingPunct="1">
              <a:lnSpc>
                <a:spcPct val="90000"/>
              </a:lnSpc>
            </a:pPr>
            <a:r>
              <a:rPr lang="en-US" altLang="en-US" sz="2400" dirty="0"/>
              <a:t>When designed and installed properly, fiber can last for decades</a:t>
            </a:r>
          </a:p>
          <a:p>
            <a:pPr eaLnBrk="1" hangingPunct="1">
              <a:lnSpc>
                <a:spcPct val="90000"/>
              </a:lnSpc>
            </a:pPr>
            <a:endParaRPr lang="en-US" altLang="en-US" sz="2400" dirty="0"/>
          </a:p>
        </p:txBody>
      </p:sp>
      <p:grpSp>
        <p:nvGrpSpPr>
          <p:cNvPr id="30725" name="Group 10"/>
          <p:cNvGrpSpPr>
            <a:grpSpLocks/>
          </p:cNvGrpSpPr>
          <p:nvPr/>
        </p:nvGrpSpPr>
        <p:grpSpPr bwMode="auto">
          <a:xfrm rot="3354669">
            <a:off x="8643544" y="1918499"/>
            <a:ext cx="728663" cy="2028825"/>
            <a:chOff x="4671" y="1008"/>
            <a:chExt cx="993" cy="2928"/>
          </a:xfrm>
        </p:grpSpPr>
        <p:sp>
          <p:nvSpPr>
            <p:cNvPr id="30729" name="Rectangle 8"/>
            <p:cNvSpPr>
              <a:spLocks noChangeArrowheads="1"/>
            </p:cNvSpPr>
            <p:nvPr/>
          </p:nvSpPr>
          <p:spPr bwMode="auto">
            <a:xfrm rot="-20766">
              <a:off x="4704" y="1008"/>
              <a:ext cx="960" cy="292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sp>
          <p:nvSpPr>
            <p:cNvPr id="30730" name="AutoShape 9"/>
            <p:cNvSpPr>
              <a:spLocks noChangeArrowheads="1"/>
            </p:cNvSpPr>
            <p:nvPr/>
          </p:nvSpPr>
          <p:spPr bwMode="auto">
            <a:xfrm rot="-2138793">
              <a:off x="4671" y="1926"/>
              <a:ext cx="107" cy="63"/>
            </a:xfrm>
            <a:prstGeom prst="triangle">
              <a:avLst>
                <a:gd name="adj" fmla="val 50000"/>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endParaRPr lang="en-US" altLang="en-US"/>
            </a:p>
          </p:txBody>
        </p:sp>
      </p:grpSp>
      <p:sp>
        <p:nvSpPr>
          <p:cNvPr id="30726" name="Line 11"/>
          <p:cNvSpPr>
            <a:spLocks noChangeShapeType="1"/>
          </p:cNvSpPr>
          <p:nvPr/>
        </p:nvSpPr>
        <p:spPr bwMode="auto">
          <a:xfrm flipV="1">
            <a:off x="10038160" y="1909765"/>
            <a:ext cx="70485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7" name="Line 12"/>
          <p:cNvSpPr>
            <a:spLocks noChangeShapeType="1"/>
          </p:cNvSpPr>
          <p:nvPr/>
        </p:nvSpPr>
        <p:spPr bwMode="auto">
          <a:xfrm flipH="1">
            <a:off x="7199710" y="3662368"/>
            <a:ext cx="838200" cy="581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8" name="TextBox 1"/>
          <p:cNvSpPr txBox="1">
            <a:spLocks noChangeArrowheads="1"/>
          </p:cNvSpPr>
          <p:nvPr/>
        </p:nvSpPr>
        <p:spPr bwMode="auto">
          <a:xfrm>
            <a:off x="8504635" y="4059243"/>
            <a:ext cx="26148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Helvetica Neue Light" charset="0"/>
              </a:defRPr>
            </a:lvl1pPr>
            <a:lvl2pPr marL="742950" indent="-285750">
              <a:defRPr sz="2400">
                <a:solidFill>
                  <a:schemeClr val="tx1"/>
                </a:solidFill>
                <a:latin typeface="Helvetica Neue Light" charset="0"/>
              </a:defRPr>
            </a:lvl2pPr>
            <a:lvl3pPr marL="1143000" indent="-228600">
              <a:defRPr sz="2400">
                <a:solidFill>
                  <a:schemeClr val="tx1"/>
                </a:solidFill>
                <a:latin typeface="Helvetica Neue Light" charset="0"/>
              </a:defRPr>
            </a:lvl3pPr>
            <a:lvl4pPr marL="1600200" indent="-228600">
              <a:defRPr sz="2400">
                <a:solidFill>
                  <a:schemeClr val="tx1"/>
                </a:solidFill>
                <a:latin typeface="Helvetica Neue Light" charset="0"/>
              </a:defRPr>
            </a:lvl4pPr>
            <a:lvl5pPr marL="2057400" indent="-228600">
              <a:defRPr sz="2400">
                <a:solidFill>
                  <a:schemeClr val="tx1"/>
                </a:solidFill>
                <a:latin typeface="Helvetica Neue Light" charset="0"/>
              </a:defRPr>
            </a:lvl5pPr>
            <a:lvl6pPr marL="2514600" indent="-228600" eaLnBrk="0" fontAlgn="base" hangingPunct="0">
              <a:spcBef>
                <a:spcPct val="50000"/>
              </a:spcBef>
              <a:spcAft>
                <a:spcPct val="0"/>
              </a:spcAft>
              <a:defRPr sz="2400">
                <a:solidFill>
                  <a:schemeClr val="tx1"/>
                </a:solidFill>
                <a:latin typeface="Helvetica Neue Light" charset="0"/>
              </a:defRPr>
            </a:lvl6pPr>
            <a:lvl7pPr marL="2971800" indent="-228600" eaLnBrk="0" fontAlgn="base" hangingPunct="0">
              <a:spcBef>
                <a:spcPct val="50000"/>
              </a:spcBef>
              <a:spcAft>
                <a:spcPct val="0"/>
              </a:spcAft>
              <a:defRPr sz="2400">
                <a:solidFill>
                  <a:schemeClr val="tx1"/>
                </a:solidFill>
                <a:latin typeface="Helvetica Neue Light" charset="0"/>
              </a:defRPr>
            </a:lvl7pPr>
            <a:lvl8pPr marL="3429000" indent="-228600" eaLnBrk="0" fontAlgn="base" hangingPunct="0">
              <a:spcBef>
                <a:spcPct val="50000"/>
              </a:spcBef>
              <a:spcAft>
                <a:spcPct val="0"/>
              </a:spcAft>
              <a:defRPr sz="2400">
                <a:solidFill>
                  <a:schemeClr val="tx1"/>
                </a:solidFill>
                <a:latin typeface="Helvetica Neue Light" charset="0"/>
              </a:defRPr>
            </a:lvl8pPr>
            <a:lvl9pPr marL="3886200" indent="-228600" eaLnBrk="0" fontAlgn="base" hangingPunct="0">
              <a:spcBef>
                <a:spcPct val="50000"/>
              </a:spcBef>
              <a:spcAft>
                <a:spcPct val="0"/>
              </a:spcAft>
              <a:defRPr sz="2400">
                <a:solidFill>
                  <a:schemeClr val="tx1"/>
                </a:solidFill>
                <a:latin typeface="Helvetica Neue Light" charset="0"/>
              </a:defRPr>
            </a:lvl9pPr>
          </a:lstStyle>
          <a:p>
            <a:pPr eaLnBrk="1" hangingPunct="1"/>
            <a:r>
              <a:rPr lang="en-US" altLang="en-US">
                <a:latin typeface="Arial" charset="0"/>
                <a:cs typeface="Arial" charset="0"/>
              </a:rPr>
              <a:t>800 kpsi strength!</a:t>
            </a:r>
          </a:p>
        </p:txBody>
      </p:sp>
    </p:spTree>
    <p:extLst>
      <p:ext uri="{BB962C8B-B14F-4D97-AF65-F5344CB8AC3E}">
        <p14:creationId xmlns:p14="http://schemas.microsoft.com/office/powerpoint/2010/main" val="3317416513"/>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C64DB-C0FB-4F92-ABEF-6FAEE87FDB26}"/>
              </a:ext>
            </a:extLst>
          </p:cNvPr>
          <p:cNvSpPr>
            <a:spLocks noGrp="1"/>
          </p:cNvSpPr>
          <p:nvPr>
            <p:ph type="title"/>
          </p:nvPr>
        </p:nvSpPr>
        <p:spPr/>
        <p:txBody>
          <a:bodyPr/>
          <a:lstStyle/>
          <a:p>
            <a:r>
              <a:rPr lang="en-US" dirty="0"/>
              <a:t>How pure is OFS glass?</a:t>
            </a:r>
          </a:p>
        </p:txBody>
      </p:sp>
      <p:sp>
        <p:nvSpPr>
          <p:cNvPr id="3" name="Slide Number Placeholder 2">
            <a:extLst>
              <a:ext uri="{FF2B5EF4-FFF2-40B4-BE49-F238E27FC236}">
                <a16:creationId xmlns:a16="http://schemas.microsoft.com/office/drawing/2014/main" id="{BA114277-41E8-4B32-9147-A33162A428B0}"/>
              </a:ext>
            </a:extLst>
          </p:cNvPr>
          <p:cNvSpPr>
            <a:spLocks noGrp="1"/>
          </p:cNvSpPr>
          <p:nvPr>
            <p:ph type="sldNum" sz="quarter" idx="12"/>
          </p:nvPr>
        </p:nvSpPr>
        <p:spPr/>
        <p:txBody>
          <a:bodyPr/>
          <a:lstStyle/>
          <a:p>
            <a:fld id="{93B93ED8-0A28-144B-8090-401152FB9154}" type="slidenum">
              <a:rPr lang="en-US" smtClean="0"/>
              <a:t>52</a:t>
            </a:fld>
            <a:endParaRPr lang="en-US"/>
          </a:p>
        </p:txBody>
      </p:sp>
      <p:sp>
        <p:nvSpPr>
          <p:cNvPr id="4" name="TextBox 3">
            <a:extLst>
              <a:ext uri="{FF2B5EF4-FFF2-40B4-BE49-F238E27FC236}">
                <a16:creationId xmlns:a16="http://schemas.microsoft.com/office/drawing/2014/main" id="{A007DF29-B94D-42B1-A837-E806EF01D0A4}"/>
              </a:ext>
            </a:extLst>
          </p:cNvPr>
          <p:cNvSpPr txBox="1"/>
          <p:nvPr/>
        </p:nvSpPr>
        <p:spPr>
          <a:xfrm>
            <a:off x="6612556" y="1612232"/>
            <a:ext cx="5454316" cy="954107"/>
          </a:xfrm>
          <a:prstGeom prst="rect">
            <a:avLst/>
          </a:prstGeom>
          <a:noFill/>
        </p:spPr>
        <p:txBody>
          <a:bodyPr wrap="square" rtlCol="0">
            <a:spAutoFit/>
          </a:bodyPr>
          <a:lstStyle/>
          <a:p>
            <a:r>
              <a:rPr lang="en-US" sz="2800" dirty="0"/>
              <a:t>Raw material impurities measured in </a:t>
            </a:r>
            <a:r>
              <a:rPr lang="en-US" sz="2800" dirty="0">
                <a:solidFill>
                  <a:srgbClr val="C00000"/>
                </a:solidFill>
              </a:rPr>
              <a:t>parts per billion</a:t>
            </a:r>
          </a:p>
        </p:txBody>
      </p:sp>
      <p:pic>
        <p:nvPicPr>
          <p:cNvPr id="5" name="Picture 4">
            <a:extLst>
              <a:ext uri="{FF2B5EF4-FFF2-40B4-BE49-F238E27FC236}">
                <a16:creationId xmlns:a16="http://schemas.microsoft.com/office/drawing/2014/main" id="{7F60E8D9-37CB-4266-8308-146C7BC92AC7}"/>
              </a:ext>
            </a:extLst>
          </p:cNvPr>
          <p:cNvPicPr>
            <a:picLocks noChangeAspect="1"/>
          </p:cNvPicPr>
          <p:nvPr/>
        </p:nvPicPr>
        <p:blipFill>
          <a:blip r:embed="rId2"/>
          <a:stretch>
            <a:fillRect/>
          </a:stretch>
        </p:blipFill>
        <p:spPr>
          <a:xfrm>
            <a:off x="198775" y="1612232"/>
            <a:ext cx="6152591" cy="3811604"/>
          </a:xfrm>
          <a:prstGeom prst="rect">
            <a:avLst/>
          </a:prstGeom>
        </p:spPr>
      </p:pic>
      <p:sp>
        <p:nvSpPr>
          <p:cNvPr id="6" name="TextBox 5">
            <a:extLst>
              <a:ext uri="{FF2B5EF4-FFF2-40B4-BE49-F238E27FC236}">
                <a16:creationId xmlns:a16="http://schemas.microsoft.com/office/drawing/2014/main" id="{A1208FC2-9229-478F-8672-C0F61BEEAADC}"/>
              </a:ext>
            </a:extLst>
          </p:cNvPr>
          <p:cNvSpPr txBox="1"/>
          <p:nvPr/>
        </p:nvSpPr>
        <p:spPr>
          <a:xfrm>
            <a:off x="6628063" y="3860773"/>
            <a:ext cx="4700337" cy="1384995"/>
          </a:xfrm>
          <a:prstGeom prst="rect">
            <a:avLst/>
          </a:prstGeom>
          <a:noFill/>
        </p:spPr>
        <p:txBody>
          <a:bodyPr wrap="square" rtlCol="0">
            <a:spAutoFit/>
          </a:bodyPr>
          <a:lstStyle/>
          <a:p>
            <a:r>
              <a:rPr lang="en-US" sz="2800" dirty="0"/>
              <a:t>Roughly 3x more likely to win Powerball than find impurities in the fiber core</a:t>
            </a:r>
          </a:p>
        </p:txBody>
      </p:sp>
    </p:spTree>
    <p:extLst>
      <p:ext uri="{BB962C8B-B14F-4D97-AF65-F5344CB8AC3E}">
        <p14:creationId xmlns:p14="http://schemas.microsoft.com/office/powerpoint/2010/main" val="132089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1731963" y="1558925"/>
            <a:ext cx="4502150" cy="3867150"/>
          </a:xfrm>
          <a:prstGeom prst="rect">
            <a:avLst/>
          </a:prstGeom>
          <a:noFill/>
          <a:ln w="3175">
            <a:noFill/>
            <a:miter lim="800000"/>
            <a:headEnd/>
            <a:tailEnd/>
          </a:ln>
        </p:spPr>
      </p:pic>
      <p:sp>
        <p:nvSpPr>
          <p:cNvPr id="27651" name="Rectangle 3"/>
          <p:cNvSpPr>
            <a:spLocks noGrp="1" noChangeArrowheads="1"/>
          </p:cNvSpPr>
          <p:nvPr>
            <p:ph type="title"/>
          </p:nvPr>
        </p:nvSpPr>
        <p:spPr>
          <a:xfrm>
            <a:off x="1112838" y="292500"/>
            <a:ext cx="7620000" cy="381000"/>
          </a:xfrm>
        </p:spPr>
        <p:txBody>
          <a:bodyPr>
            <a:noAutofit/>
          </a:bodyPr>
          <a:lstStyle/>
          <a:p>
            <a:r>
              <a:rPr lang="en-US" sz="2400" dirty="0">
                <a:cs typeface="Times New Roman" pitchFamily="18" charset="0"/>
              </a:rPr>
              <a:t>High Purity Synthetic Silica VS. Natural Quartz</a:t>
            </a:r>
            <a:endParaRPr lang="en-US" sz="2400" i="1" dirty="0">
              <a:solidFill>
                <a:srgbClr val="0070C0"/>
              </a:solidFill>
              <a:cs typeface="Times New Roman" pitchFamily="18" charset="0"/>
            </a:endParaRPr>
          </a:p>
        </p:txBody>
      </p:sp>
      <p:pic>
        <p:nvPicPr>
          <p:cNvPr id="27653" name="Picture 5"/>
          <p:cNvPicPr>
            <a:picLocks noGrp="1" noChangeAspect="1" noChangeArrowheads="1"/>
          </p:cNvPicPr>
          <p:nvPr>
            <p:ph type="body" sz="half" idx="2"/>
          </p:nvPr>
        </p:nvPicPr>
        <p:blipFill>
          <a:blip r:embed="rId4" cstate="email">
            <a:extLst>
              <a:ext uri="{28A0092B-C50C-407E-A947-70E740481C1C}">
                <a14:useLocalDpi xmlns:a14="http://schemas.microsoft.com/office/drawing/2010/main"/>
              </a:ext>
            </a:extLst>
          </a:blip>
          <a:srcRect/>
          <a:stretch>
            <a:fillRect/>
          </a:stretch>
        </p:blipFill>
        <p:spPr>
          <a:xfrm>
            <a:off x="6324600" y="1558925"/>
            <a:ext cx="4114800" cy="3302000"/>
          </a:xfrm>
        </p:spPr>
      </p:pic>
      <p:sp>
        <p:nvSpPr>
          <p:cNvPr id="27654" name="Text Box 6"/>
          <p:cNvSpPr txBox="1">
            <a:spLocks noChangeArrowheads="1"/>
          </p:cNvSpPr>
          <p:nvPr/>
        </p:nvSpPr>
        <p:spPr bwMode="auto">
          <a:xfrm>
            <a:off x="1828800" y="5257800"/>
            <a:ext cx="4191000" cy="307766"/>
          </a:xfrm>
          <a:prstGeom prst="rect">
            <a:avLst/>
          </a:prstGeom>
          <a:noFill/>
          <a:ln w="3175">
            <a:noFill/>
            <a:miter lim="800000"/>
            <a:headEnd/>
            <a:tailEnd/>
          </a:ln>
        </p:spPr>
        <p:txBody>
          <a:bodyPr lIns="91431" tIns="45715" rIns="91431" bIns="45715">
            <a:spAutoFit/>
          </a:bodyPr>
          <a:lstStyle/>
          <a:p>
            <a:pPr eaLnBrk="0" hangingPunct="0"/>
            <a:r>
              <a:rPr lang="en-US" sz="1400" b="1" dirty="0">
                <a:cs typeface="Times New Roman" pitchFamily="18" charset="0"/>
              </a:rPr>
              <a:t>Figure 1.</a:t>
            </a:r>
            <a:r>
              <a:rPr lang="en-US" sz="1400" dirty="0">
                <a:cs typeface="Times New Roman" pitchFamily="18" charset="0"/>
              </a:rPr>
              <a:t>  </a:t>
            </a:r>
            <a:r>
              <a:rPr lang="en-US" sz="1400" b="1" dirty="0">
                <a:cs typeface="Times New Roman" pitchFamily="18" charset="0"/>
              </a:rPr>
              <a:t>High purity synthetic silica fiber</a:t>
            </a:r>
          </a:p>
        </p:txBody>
      </p:sp>
      <p:sp>
        <p:nvSpPr>
          <p:cNvPr id="27655" name="Text Box 7"/>
          <p:cNvSpPr txBox="1">
            <a:spLocks noChangeArrowheads="1"/>
          </p:cNvSpPr>
          <p:nvPr/>
        </p:nvSpPr>
        <p:spPr bwMode="auto">
          <a:xfrm>
            <a:off x="6379779" y="4860926"/>
            <a:ext cx="4343400" cy="1277263"/>
          </a:xfrm>
          <a:prstGeom prst="rect">
            <a:avLst/>
          </a:prstGeom>
          <a:noFill/>
          <a:ln w="3175">
            <a:noFill/>
            <a:miter lim="800000"/>
            <a:headEnd/>
            <a:tailEnd/>
          </a:ln>
        </p:spPr>
        <p:txBody>
          <a:bodyPr lIns="91431" tIns="45715" rIns="91431" bIns="45715">
            <a:spAutoFit/>
          </a:bodyPr>
          <a:lstStyle/>
          <a:p>
            <a:pPr eaLnBrk="0" hangingPunct="0">
              <a:spcBef>
                <a:spcPct val="50000"/>
              </a:spcBef>
            </a:pPr>
            <a:r>
              <a:rPr lang="en-US" sz="1400" b="1" dirty="0">
                <a:cs typeface="Times New Roman" pitchFamily="18" charset="0"/>
              </a:rPr>
              <a:t>Figure  2</a:t>
            </a:r>
            <a:r>
              <a:rPr lang="en-US" sz="1400" dirty="0">
                <a:cs typeface="Times New Roman" pitchFamily="18" charset="0"/>
              </a:rPr>
              <a:t>. </a:t>
            </a:r>
            <a:r>
              <a:rPr lang="en-US" sz="1400" b="1" dirty="0">
                <a:cs typeface="Times New Roman" pitchFamily="18" charset="0"/>
              </a:rPr>
              <a:t>Cheap natural quartz raw material</a:t>
            </a:r>
            <a:r>
              <a:rPr lang="en-US" sz="1400" dirty="0">
                <a:cs typeface="Times New Roman" pitchFamily="18" charset="0"/>
              </a:rPr>
              <a:t> fiber  clearly shows many pits and imperfections .</a:t>
            </a:r>
          </a:p>
          <a:p>
            <a:pPr eaLnBrk="0" hangingPunct="0">
              <a:spcBef>
                <a:spcPct val="50000"/>
              </a:spcBef>
            </a:pPr>
            <a:r>
              <a:rPr lang="en-US" sz="1400" b="1" dirty="0">
                <a:solidFill>
                  <a:schemeClr val="tx2"/>
                </a:solidFill>
                <a:cs typeface="Times New Roman" pitchFamily="18" charset="0"/>
              </a:rPr>
              <a:t>“Acne like”</a:t>
            </a:r>
            <a:r>
              <a:rPr lang="en-US" sz="1400" b="1" dirty="0">
                <a:cs typeface="Times New Roman" pitchFamily="18" charset="0"/>
              </a:rPr>
              <a:t>  condition shows difference between pure and clean synthetic quartz vs natural quartz with its impurities and inclusions. </a:t>
            </a:r>
          </a:p>
        </p:txBody>
      </p:sp>
      <p:sp>
        <p:nvSpPr>
          <p:cNvPr id="27656" name="Text Box 8"/>
          <p:cNvSpPr txBox="1">
            <a:spLocks noChangeArrowheads="1"/>
          </p:cNvSpPr>
          <p:nvPr/>
        </p:nvSpPr>
        <p:spPr bwMode="auto">
          <a:xfrm>
            <a:off x="2078038" y="5537584"/>
            <a:ext cx="3294062" cy="781050"/>
          </a:xfrm>
          <a:prstGeom prst="rect">
            <a:avLst/>
          </a:prstGeom>
          <a:noFill/>
          <a:ln w="3175">
            <a:noFill/>
            <a:miter lim="800000"/>
            <a:headEnd/>
            <a:tailEnd/>
          </a:ln>
        </p:spPr>
        <p:txBody>
          <a:bodyPr lIns="91431" tIns="45715" rIns="91431" bIns="45715">
            <a:spAutoFit/>
          </a:bodyPr>
          <a:lstStyle/>
          <a:p>
            <a:pPr eaLnBrk="0" hangingPunct="0"/>
            <a:r>
              <a:rPr lang="en-US" sz="1000" dirty="0"/>
              <a:t>Figures 1 and 2 show SEM micrographs of fiber end-faces.  In both cases  the cleaved fiber surface was briefly etched in acid (48% HF for  3 minutes).</a:t>
            </a:r>
          </a:p>
          <a:p>
            <a:pPr eaLnBrk="0" hangingPunct="0">
              <a:spcBef>
                <a:spcPct val="50000"/>
              </a:spcBef>
            </a:pPr>
            <a:endParaRPr lang="en-US" sz="1000" dirty="0"/>
          </a:p>
        </p:txBody>
      </p:sp>
      <p:sp>
        <p:nvSpPr>
          <p:cNvPr id="9" name="Slide Number Placeholder 3"/>
          <p:cNvSpPr>
            <a:spLocks noGrp="1"/>
          </p:cNvSpPr>
          <p:nvPr>
            <p:ph type="sldNum" sz="quarter" idx="4294967295"/>
          </p:nvPr>
        </p:nvSpPr>
        <p:spPr>
          <a:xfrm>
            <a:off x="9829800" y="6356351"/>
            <a:ext cx="381000" cy="365125"/>
          </a:xfrm>
          <a:prstGeom prst="rect">
            <a:avLst/>
          </a:prstGeom>
        </p:spPr>
        <p:txBody>
          <a:bodyPr/>
          <a:lstStyle/>
          <a:p>
            <a:fld id="{C851E847-B521-4D96-B65F-F62BC73756F5}" type="slidenum">
              <a:rPr lang="en-US">
                <a:solidFill>
                  <a:schemeClr val="bg1"/>
                </a:solidFill>
              </a:rPr>
              <a:pPr/>
              <a:t>53</a:t>
            </a:fld>
            <a:endParaRPr lang="en-US">
              <a:solidFill>
                <a:schemeClr val="bg1"/>
              </a:solidFill>
            </a:endParaRPr>
          </a:p>
        </p:txBody>
      </p:sp>
      <p:graphicFrame>
        <p:nvGraphicFramePr>
          <p:cNvPr id="2" name="Table 1"/>
          <p:cNvGraphicFramePr>
            <a:graphicFrameLocks noGrp="1"/>
          </p:cNvGraphicFramePr>
          <p:nvPr/>
        </p:nvGraphicFramePr>
        <p:xfrm>
          <a:off x="1661319" y="4319994"/>
          <a:ext cx="8869361" cy="568361"/>
        </p:xfrm>
        <a:graphic>
          <a:graphicData uri="http://schemas.openxmlformats.org/drawingml/2006/table">
            <a:tbl>
              <a:tblPr firstRow="1" bandRow="1">
                <a:tableStyleId>{5C22544A-7EE6-4342-B048-85BDC9FD1C3A}</a:tableStyleId>
              </a:tblPr>
              <a:tblGrid>
                <a:gridCol w="2110074">
                  <a:extLst>
                    <a:ext uri="{9D8B030D-6E8A-4147-A177-3AD203B41FA5}">
                      <a16:colId xmlns:a16="http://schemas.microsoft.com/office/drawing/2014/main" val="20000"/>
                    </a:ext>
                  </a:extLst>
                </a:gridCol>
                <a:gridCol w="4021290">
                  <a:extLst>
                    <a:ext uri="{9D8B030D-6E8A-4147-A177-3AD203B41FA5}">
                      <a16:colId xmlns:a16="http://schemas.microsoft.com/office/drawing/2014/main" val="20001"/>
                    </a:ext>
                  </a:extLst>
                </a:gridCol>
                <a:gridCol w="2737997">
                  <a:extLst>
                    <a:ext uri="{9D8B030D-6E8A-4147-A177-3AD203B41FA5}">
                      <a16:colId xmlns:a16="http://schemas.microsoft.com/office/drawing/2014/main" val="20002"/>
                    </a:ext>
                  </a:extLst>
                </a:gridCol>
              </a:tblGrid>
              <a:tr h="568361">
                <a:tc>
                  <a:txBody>
                    <a:bodyPr/>
                    <a:lstStyle/>
                    <a:p>
                      <a:r>
                        <a:rPr lang="en-US" sz="1600" dirty="0">
                          <a:solidFill>
                            <a:srgbClr val="C00000"/>
                          </a:solidFill>
                        </a:rPr>
                        <a:t>Glass Material</a:t>
                      </a:r>
                    </a:p>
                  </a:txBody>
                  <a:tcPr marT="45727" marB="4572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rgbClr val="C00000"/>
                          </a:solidFill>
                        </a:rPr>
                        <a:t>100% pure synthetic silica</a:t>
                      </a:r>
                    </a:p>
                  </a:txBody>
                  <a:tcPr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sym typeface="Wingdings"/>
                        </a:rPr>
                        <a:t></a:t>
                      </a:r>
                      <a:endParaRPr lang="en-US" sz="2800" dirty="0">
                        <a:solidFill>
                          <a:schemeClr val="bg1"/>
                        </a:solidFill>
                      </a:endParaRPr>
                    </a:p>
                  </a:txBody>
                  <a:tcPr marT="45727" marB="45727">
                    <a:solidFill>
                      <a:srgbClr val="00B050"/>
                    </a:solidFill>
                  </a:tcPr>
                </a:tc>
                <a:extLst>
                  <a:ext uri="{0D108BD9-81ED-4DB2-BD59-A6C34878D82A}">
                    <a16:rowId xmlns:a16="http://schemas.microsoft.com/office/drawing/2014/main" val="10000"/>
                  </a:ext>
                </a:extLst>
              </a:tr>
            </a:tbl>
          </a:graphicData>
        </a:graphic>
      </p:graphicFrame>
      <p:sp>
        <p:nvSpPr>
          <p:cNvPr id="3" name="TextBox 2"/>
          <p:cNvSpPr txBox="1"/>
          <p:nvPr/>
        </p:nvSpPr>
        <p:spPr>
          <a:xfrm>
            <a:off x="2078038" y="3880884"/>
            <a:ext cx="1877502" cy="369332"/>
          </a:xfrm>
          <a:prstGeom prst="rect">
            <a:avLst/>
          </a:prstGeom>
          <a:noFill/>
        </p:spPr>
        <p:txBody>
          <a:bodyPr wrap="none" rtlCol="0">
            <a:spAutoFit/>
          </a:bodyPr>
          <a:lstStyle/>
          <a:p>
            <a:r>
              <a:rPr lang="en-US" dirty="0">
                <a:solidFill>
                  <a:schemeClr val="bg1"/>
                </a:solidFill>
              </a:rPr>
              <a:t>OFS Advantage:</a:t>
            </a:r>
          </a:p>
        </p:txBody>
      </p:sp>
    </p:spTree>
    <p:extLst>
      <p:ext uri="{BB962C8B-B14F-4D97-AF65-F5344CB8AC3E}">
        <p14:creationId xmlns:p14="http://schemas.microsoft.com/office/powerpoint/2010/main" val="790052756"/>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D6CF645-C067-449E-AC4A-84DD9A505623}"/>
              </a:ext>
            </a:extLst>
          </p:cNvPr>
          <p:cNvSpPr>
            <a:spLocks noGrp="1"/>
          </p:cNvSpPr>
          <p:nvPr>
            <p:ph type="sldNum" sz="quarter" idx="10"/>
          </p:nvPr>
        </p:nvSpPr>
        <p:spPr/>
        <p:txBody>
          <a:bodyPr/>
          <a:lstStyle/>
          <a:p>
            <a:fld id="{93B93ED8-0A28-144B-8090-401152FB9154}" type="slidenum">
              <a:rPr lang="en-US" smtClean="0"/>
              <a:pPr/>
              <a:t>54</a:t>
            </a:fld>
            <a:endParaRPr lang="en-US" dirty="0"/>
          </a:p>
        </p:txBody>
      </p:sp>
      <p:sp>
        <p:nvSpPr>
          <p:cNvPr id="2" name="Title 1">
            <a:extLst>
              <a:ext uri="{FF2B5EF4-FFF2-40B4-BE49-F238E27FC236}">
                <a16:creationId xmlns:a16="http://schemas.microsoft.com/office/drawing/2014/main" id="{27D91383-89F3-45C9-9AFA-CBB45B6CD5F7}"/>
              </a:ext>
            </a:extLst>
          </p:cNvPr>
          <p:cNvSpPr>
            <a:spLocks noGrp="1"/>
          </p:cNvSpPr>
          <p:nvPr>
            <p:ph type="title" idx="4294967295"/>
          </p:nvPr>
        </p:nvSpPr>
        <p:spPr>
          <a:xfrm>
            <a:off x="471638" y="250931"/>
            <a:ext cx="2743200" cy="717550"/>
          </a:xfrm>
        </p:spPr>
        <p:txBody>
          <a:bodyPr/>
          <a:lstStyle/>
          <a:p>
            <a:r>
              <a:rPr lang="en-US" dirty="0"/>
              <a:t>Fiber strain</a:t>
            </a:r>
          </a:p>
        </p:txBody>
      </p:sp>
      <p:sp>
        <p:nvSpPr>
          <p:cNvPr id="4" name="Text Placeholder 3">
            <a:extLst>
              <a:ext uri="{FF2B5EF4-FFF2-40B4-BE49-F238E27FC236}">
                <a16:creationId xmlns:a16="http://schemas.microsoft.com/office/drawing/2014/main" id="{95DF9D51-EEC9-45C5-8158-949BF65E5613}"/>
              </a:ext>
            </a:extLst>
          </p:cNvPr>
          <p:cNvSpPr>
            <a:spLocks noGrp="1"/>
          </p:cNvSpPr>
          <p:nvPr>
            <p:ph type="body" sz="quarter" idx="4294967295"/>
          </p:nvPr>
        </p:nvSpPr>
        <p:spPr>
          <a:xfrm>
            <a:off x="178672" y="1501852"/>
            <a:ext cx="7781421" cy="3808412"/>
          </a:xfrm>
        </p:spPr>
        <p:txBody>
          <a:bodyPr>
            <a:normAutofit/>
          </a:bodyPr>
          <a:lstStyle/>
          <a:p>
            <a:r>
              <a:rPr lang="en-US" dirty="0"/>
              <a:t>Limiting fiber strain drives all mechanical reliability calculations</a:t>
            </a:r>
          </a:p>
          <a:p>
            <a:r>
              <a:rPr lang="en-US" dirty="0"/>
              <a:t>&lt; 0.2% long-term strain targeted for negligible crack growth</a:t>
            </a:r>
          </a:p>
          <a:p>
            <a:pPr lvl="1"/>
            <a:r>
              <a:rPr lang="en-US" dirty="0"/>
              <a:t>Higher allowable for short periods of time</a:t>
            </a:r>
          </a:p>
          <a:p>
            <a:r>
              <a:rPr lang="en-US" dirty="0"/>
              <a:t>Serves as cable tension limitation – </a:t>
            </a:r>
          </a:p>
          <a:p>
            <a:pPr lvl="1"/>
            <a:r>
              <a:rPr lang="en-US" dirty="0"/>
              <a:t>Maximum Rated Cable Load (for ADSS)</a:t>
            </a:r>
          </a:p>
          <a:p>
            <a:pPr lvl="1"/>
            <a:r>
              <a:rPr lang="en-US" dirty="0"/>
              <a:t>Max Installation Tension (for duct/underground cables)</a:t>
            </a:r>
          </a:p>
          <a:p>
            <a:r>
              <a:rPr lang="en-US" dirty="0"/>
              <a:t>Fiber has become well known for outstanding reliability – due to this limitation</a:t>
            </a:r>
          </a:p>
        </p:txBody>
      </p:sp>
      <p:grpSp>
        <p:nvGrpSpPr>
          <p:cNvPr id="5" name="Group 18">
            <a:extLst>
              <a:ext uri="{FF2B5EF4-FFF2-40B4-BE49-F238E27FC236}">
                <a16:creationId xmlns:a16="http://schemas.microsoft.com/office/drawing/2014/main" id="{55F8B3A5-107A-40F7-BFB9-1E01B8D37351}"/>
              </a:ext>
            </a:extLst>
          </p:cNvPr>
          <p:cNvGrpSpPr>
            <a:grpSpLocks/>
          </p:cNvGrpSpPr>
          <p:nvPr/>
        </p:nvGrpSpPr>
        <p:grpSpPr bwMode="auto">
          <a:xfrm rot="2734437">
            <a:off x="9448800" y="1676400"/>
            <a:ext cx="381000" cy="2362200"/>
            <a:chOff x="4944" y="384"/>
            <a:chExt cx="336" cy="2400"/>
          </a:xfrm>
        </p:grpSpPr>
        <p:sp>
          <p:nvSpPr>
            <p:cNvPr id="6" name="Rectangle 15">
              <a:extLst>
                <a:ext uri="{FF2B5EF4-FFF2-40B4-BE49-F238E27FC236}">
                  <a16:creationId xmlns:a16="http://schemas.microsoft.com/office/drawing/2014/main" id="{8C443493-FD9B-4071-908F-8392B702298C}"/>
                </a:ext>
              </a:extLst>
            </p:cNvPr>
            <p:cNvSpPr>
              <a:spLocks noChangeArrowheads="1"/>
            </p:cNvSpPr>
            <p:nvPr/>
          </p:nvSpPr>
          <p:spPr bwMode="auto">
            <a:xfrm>
              <a:off x="4944" y="864"/>
              <a:ext cx="336" cy="144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 name="Line 16">
              <a:extLst>
                <a:ext uri="{FF2B5EF4-FFF2-40B4-BE49-F238E27FC236}">
                  <a16:creationId xmlns:a16="http://schemas.microsoft.com/office/drawing/2014/main" id="{AC005A89-8242-4AE7-9AB6-C6FD7A5B11FA}"/>
                </a:ext>
              </a:extLst>
            </p:cNvPr>
            <p:cNvSpPr>
              <a:spLocks noChangeShapeType="1"/>
            </p:cNvSpPr>
            <p:nvPr/>
          </p:nvSpPr>
          <p:spPr bwMode="auto">
            <a:xfrm flipV="1">
              <a:off x="5088" y="384"/>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 name="Line 17">
              <a:extLst>
                <a:ext uri="{FF2B5EF4-FFF2-40B4-BE49-F238E27FC236}">
                  <a16:creationId xmlns:a16="http://schemas.microsoft.com/office/drawing/2014/main" id="{428F0D31-5A01-4B1C-BD71-10D86F3BBA45}"/>
                </a:ext>
              </a:extLst>
            </p:cNvPr>
            <p:cNvSpPr>
              <a:spLocks noChangeShapeType="1"/>
            </p:cNvSpPr>
            <p:nvPr/>
          </p:nvSpPr>
          <p:spPr bwMode="auto">
            <a:xfrm>
              <a:off x="5136" y="2352"/>
              <a:ext cx="0" cy="43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9" name="Text Box 19">
            <a:extLst>
              <a:ext uri="{FF2B5EF4-FFF2-40B4-BE49-F238E27FC236}">
                <a16:creationId xmlns:a16="http://schemas.microsoft.com/office/drawing/2014/main" id="{7543C5AF-A441-44B0-BBB6-2377D83F28AC}"/>
              </a:ext>
            </a:extLst>
          </p:cNvPr>
          <p:cNvSpPr txBox="1">
            <a:spLocks noChangeArrowheads="1"/>
          </p:cNvSpPr>
          <p:nvPr/>
        </p:nvSpPr>
        <p:spPr bwMode="auto">
          <a:xfrm>
            <a:off x="10210800" y="2819400"/>
            <a:ext cx="814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a:t>Tension</a:t>
            </a:r>
          </a:p>
        </p:txBody>
      </p:sp>
      <p:sp>
        <p:nvSpPr>
          <p:cNvPr id="11" name="TextBox 10">
            <a:extLst>
              <a:ext uri="{FF2B5EF4-FFF2-40B4-BE49-F238E27FC236}">
                <a16:creationId xmlns:a16="http://schemas.microsoft.com/office/drawing/2014/main" id="{67C96A38-0E5D-499D-96A3-3B02661278E5}"/>
              </a:ext>
            </a:extLst>
          </p:cNvPr>
          <p:cNvSpPr txBox="1"/>
          <p:nvPr/>
        </p:nvSpPr>
        <p:spPr>
          <a:xfrm>
            <a:off x="8871804" y="4052884"/>
            <a:ext cx="1989647" cy="461665"/>
          </a:xfrm>
          <a:prstGeom prst="rect">
            <a:avLst/>
          </a:prstGeom>
          <a:noFill/>
        </p:spPr>
        <p:txBody>
          <a:bodyPr wrap="none" rtlCol="0">
            <a:spAutoFit/>
          </a:bodyPr>
          <a:lstStyle/>
          <a:p>
            <a:r>
              <a:rPr lang="en-US" sz="2400" dirty="0"/>
              <a:t>&lt; 0.2% strain</a:t>
            </a:r>
          </a:p>
        </p:txBody>
      </p:sp>
    </p:spTree>
    <p:extLst>
      <p:ext uri="{BB962C8B-B14F-4D97-AF65-F5344CB8AC3E}">
        <p14:creationId xmlns:p14="http://schemas.microsoft.com/office/powerpoint/2010/main" val="30367008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0" y="207963"/>
            <a:ext cx="3681413" cy="652462"/>
          </a:xfrm>
        </p:spPr>
        <p:txBody>
          <a:bodyPr>
            <a:normAutofit/>
          </a:bodyPr>
          <a:lstStyle/>
          <a:p>
            <a:r>
              <a:rPr lang="en-US" sz="2800" dirty="0"/>
              <a:t>Dynamic Fatigue</a:t>
            </a:r>
          </a:p>
        </p:txBody>
      </p:sp>
      <p:sp>
        <p:nvSpPr>
          <p:cNvPr id="6147" name="Content Placeholder 3"/>
          <p:cNvSpPr>
            <a:spLocks noGrp="1"/>
          </p:cNvSpPr>
          <p:nvPr>
            <p:ph sz="half" idx="4294967295"/>
          </p:nvPr>
        </p:nvSpPr>
        <p:spPr>
          <a:xfrm>
            <a:off x="0" y="1471613"/>
            <a:ext cx="7283456" cy="3217862"/>
          </a:xfrm>
        </p:spPr>
        <p:txBody>
          <a:bodyPr>
            <a:noAutofit/>
          </a:bodyPr>
          <a:lstStyle/>
          <a:p>
            <a:r>
              <a:rPr lang="en-US" dirty="0"/>
              <a:t>All glass has flaws</a:t>
            </a:r>
          </a:p>
          <a:p>
            <a:r>
              <a:rPr lang="en-US" dirty="0"/>
              <a:t>100% synthetic silica reduces the number of flaws</a:t>
            </a:r>
          </a:p>
          <a:p>
            <a:r>
              <a:rPr lang="en-US" dirty="0"/>
              <a:t>“</a:t>
            </a:r>
            <a:r>
              <a:rPr lang="en-US" dirty="0" err="1"/>
              <a:t>N</a:t>
            </a:r>
            <a:r>
              <a:rPr lang="en-US" baseline="-25000" dirty="0" err="1"/>
              <a:t>d</a:t>
            </a:r>
            <a:r>
              <a:rPr lang="en-US" dirty="0" err="1"/>
              <a:t>”Measure</a:t>
            </a:r>
            <a:r>
              <a:rPr lang="en-US" dirty="0"/>
              <a:t> how flaws grow in the presence of stress</a:t>
            </a:r>
          </a:p>
          <a:p>
            <a:pPr lvl="1"/>
            <a:r>
              <a:rPr lang="en-US" sz="2000" dirty="0"/>
              <a:t>Installation, weather or other conditions</a:t>
            </a:r>
          </a:p>
          <a:p>
            <a:r>
              <a:rPr lang="en-US" dirty="0"/>
              <a:t>Test is performed in tension</a:t>
            </a:r>
          </a:p>
          <a:p>
            <a:pPr lvl="1"/>
            <a:r>
              <a:rPr lang="en-US" sz="2000" dirty="0"/>
              <a:t>Results influenced by coating glass combination</a:t>
            </a:r>
          </a:p>
          <a:p>
            <a:r>
              <a:rPr lang="en-US" dirty="0"/>
              <a:t>Expressed as </a:t>
            </a:r>
            <a:r>
              <a:rPr lang="en-US" dirty="0" err="1"/>
              <a:t>nd</a:t>
            </a:r>
            <a:r>
              <a:rPr lang="en-US" dirty="0"/>
              <a:t>, dynamic fatigue parameter (min = 18) </a:t>
            </a:r>
          </a:p>
          <a:p>
            <a:pPr lvl="1"/>
            <a:r>
              <a:rPr lang="en-US" sz="2000" b="0" dirty="0"/>
              <a:t>Higher is better, Stable is very important</a:t>
            </a:r>
          </a:p>
        </p:txBody>
      </p:sp>
      <p:sp>
        <p:nvSpPr>
          <p:cNvPr id="25" name="Line 12"/>
          <p:cNvSpPr>
            <a:spLocks noChangeShapeType="1"/>
          </p:cNvSpPr>
          <p:nvPr/>
        </p:nvSpPr>
        <p:spPr bwMode="auto">
          <a:xfrm rot="5400000" flipH="1">
            <a:off x="7552536" y="812799"/>
            <a:ext cx="563563" cy="6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12"/>
          <p:cNvSpPr>
            <a:spLocks noChangeShapeType="1"/>
          </p:cNvSpPr>
          <p:nvPr/>
        </p:nvSpPr>
        <p:spPr bwMode="auto">
          <a:xfrm rot="-5400000" flipH="1" flipV="1">
            <a:off x="7552534" y="5100636"/>
            <a:ext cx="563562" cy="6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6" name="Group 5"/>
          <p:cNvGrpSpPr>
            <a:grpSpLocks/>
          </p:cNvGrpSpPr>
          <p:nvPr/>
        </p:nvGrpSpPr>
        <p:grpSpPr bwMode="auto">
          <a:xfrm>
            <a:off x="7666043" y="1097758"/>
            <a:ext cx="352425" cy="3741737"/>
            <a:chOff x="6119812" y="1331999"/>
            <a:chExt cx="352425" cy="3742574"/>
          </a:xfrm>
        </p:grpSpPr>
        <p:sp>
          <p:nvSpPr>
            <p:cNvPr id="4" name="Rectangle 3"/>
            <p:cNvSpPr/>
            <p:nvPr/>
          </p:nvSpPr>
          <p:spPr>
            <a:xfrm>
              <a:off x="6119812" y="1331999"/>
              <a:ext cx="352425" cy="374257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eeform 4"/>
            <p:cNvSpPr/>
            <p:nvPr/>
          </p:nvSpPr>
          <p:spPr>
            <a:xfrm>
              <a:off x="6416675" y="3115160"/>
              <a:ext cx="55562" cy="80981"/>
            </a:xfrm>
            <a:custGeom>
              <a:avLst/>
              <a:gdLst>
                <a:gd name="connsiteX0" fmla="*/ 41315 w 55087"/>
                <a:gd name="connsiteY0" fmla="*/ 28575 h 82054"/>
                <a:gd name="connsiteX1" fmla="*/ 50840 w 55087"/>
                <a:gd name="connsiteY1" fmla="*/ 76200 h 82054"/>
                <a:gd name="connsiteX2" fmla="*/ 3215 w 55087"/>
                <a:gd name="connsiteY2" fmla="*/ 66675 h 82054"/>
                <a:gd name="connsiteX3" fmla="*/ 12740 w 55087"/>
                <a:gd name="connsiteY3" fmla="*/ 0 h 82054"/>
                <a:gd name="connsiteX4" fmla="*/ 41315 w 55087"/>
                <a:gd name="connsiteY4" fmla="*/ 28575 h 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87" h="82054">
                  <a:moveTo>
                    <a:pt x="41315" y="28575"/>
                  </a:moveTo>
                  <a:cubicBezTo>
                    <a:pt x="47665" y="41275"/>
                    <a:pt x="62288" y="64752"/>
                    <a:pt x="50840" y="76200"/>
                  </a:cubicBezTo>
                  <a:cubicBezTo>
                    <a:pt x="39392" y="87648"/>
                    <a:pt x="10455" y="81155"/>
                    <a:pt x="3215" y="66675"/>
                  </a:cubicBezTo>
                  <a:cubicBezTo>
                    <a:pt x="-6825" y="46595"/>
                    <a:pt x="9565" y="22225"/>
                    <a:pt x="12740" y="0"/>
                  </a:cubicBezTo>
                  <a:cubicBezTo>
                    <a:pt x="59387" y="15549"/>
                    <a:pt x="34965" y="15875"/>
                    <a:pt x="41315" y="28575"/>
                  </a:cubicBez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Group 6"/>
          <p:cNvGrpSpPr>
            <a:grpSpLocks/>
          </p:cNvGrpSpPr>
          <p:nvPr/>
        </p:nvGrpSpPr>
        <p:grpSpPr bwMode="auto">
          <a:xfrm>
            <a:off x="7693031" y="2897983"/>
            <a:ext cx="314325" cy="358775"/>
            <a:chOff x="7503180" y="2974215"/>
            <a:chExt cx="164031" cy="243302"/>
          </a:xfrm>
        </p:grpSpPr>
        <p:sp>
          <p:nvSpPr>
            <p:cNvPr id="6185" name="Freeform 16"/>
            <p:cNvSpPr>
              <a:spLocks/>
            </p:cNvSpPr>
            <p:nvPr/>
          </p:nvSpPr>
          <p:spPr bwMode="auto">
            <a:xfrm rot="5400000">
              <a:off x="7556384" y="2930889"/>
              <a:ext cx="57624" cy="164031"/>
            </a:xfrm>
            <a:custGeom>
              <a:avLst/>
              <a:gdLst>
                <a:gd name="T0" fmla="*/ 0 w 54"/>
                <a:gd name="T1" fmla="*/ 0 h 294"/>
                <a:gd name="T2" fmla="*/ 2147483647 w 54"/>
                <a:gd name="T3" fmla="*/ 2147483647 h 294"/>
                <a:gd name="T4" fmla="*/ 2147483647 w 54"/>
                <a:gd name="T5" fmla="*/ 2147483647 h 294"/>
                <a:gd name="T6" fmla="*/ 2147483647 w 54"/>
                <a:gd name="T7" fmla="*/ 2147483647 h 294"/>
                <a:gd name="T8" fmla="*/ 2147483647 w 54"/>
                <a:gd name="T9" fmla="*/ 2147483647 h 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294">
                  <a:moveTo>
                    <a:pt x="0" y="0"/>
                  </a:moveTo>
                  <a:cubicBezTo>
                    <a:pt x="4" y="24"/>
                    <a:pt x="5" y="38"/>
                    <a:pt x="12" y="60"/>
                  </a:cubicBezTo>
                  <a:cubicBezTo>
                    <a:pt x="16" y="72"/>
                    <a:pt x="20" y="84"/>
                    <a:pt x="24" y="96"/>
                  </a:cubicBezTo>
                  <a:cubicBezTo>
                    <a:pt x="26" y="102"/>
                    <a:pt x="30" y="114"/>
                    <a:pt x="30" y="114"/>
                  </a:cubicBezTo>
                  <a:cubicBezTo>
                    <a:pt x="30" y="118"/>
                    <a:pt x="28" y="268"/>
                    <a:pt x="54" y="294"/>
                  </a:cubicBezTo>
                </a:path>
              </a:pathLst>
            </a:cu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6" name="Freeform 17"/>
            <p:cNvSpPr>
              <a:spLocks/>
            </p:cNvSpPr>
            <p:nvPr/>
          </p:nvSpPr>
          <p:spPr bwMode="auto">
            <a:xfrm rot="5400000">
              <a:off x="7480312" y="3033936"/>
              <a:ext cx="243302" cy="123860"/>
            </a:xfrm>
            <a:custGeom>
              <a:avLst/>
              <a:gdLst>
                <a:gd name="T0" fmla="*/ 0 w 228"/>
                <a:gd name="T1" fmla="*/ 0 h 222"/>
                <a:gd name="T2" fmla="*/ 2147483647 w 228"/>
                <a:gd name="T3" fmla="*/ 2147483647 h 222"/>
                <a:gd name="T4" fmla="*/ 2147483647 w 228"/>
                <a:gd name="T5" fmla="*/ 2147483647 h 222"/>
                <a:gd name="T6" fmla="*/ 2147483647 w 228"/>
                <a:gd name="T7" fmla="*/ 2147483647 h 222"/>
                <a:gd name="T8" fmla="*/ 2147483647 w 228"/>
                <a:gd name="T9" fmla="*/ 2147483647 h 222"/>
                <a:gd name="T10" fmla="*/ 2147483647 w 228"/>
                <a:gd name="T11" fmla="*/ 2147483647 h 222"/>
                <a:gd name="T12" fmla="*/ 2147483647 w 228"/>
                <a:gd name="T13" fmla="*/ 2147483647 h 222"/>
                <a:gd name="T14" fmla="*/ 2147483647 w 228"/>
                <a:gd name="T15" fmla="*/ 2147483647 h 2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8" h="222">
                  <a:moveTo>
                    <a:pt x="0" y="0"/>
                  </a:moveTo>
                  <a:cubicBezTo>
                    <a:pt x="12" y="4"/>
                    <a:pt x="24" y="8"/>
                    <a:pt x="36" y="12"/>
                  </a:cubicBezTo>
                  <a:cubicBezTo>
                    <a:pt x="50" y="17"/>
                    <a:pt x="48" y="40"/>
                    <a:pt x="60" y="48"/>
                  </a:cubicBezTo>
                  <a:cubicBezTo>
                    <a:pt x="79" y="61"/>
                    <a:pt x="95" y="77"/>
                    <a:pt x="114" y="90"/>
                  </a:cubicBezTo>
                  <a:cubicBezTo>
                    <a:pt x="126" y="126"/>
                    <a:pt x="151" y="138"/>
                    <a:pt x="186" y="150"/>
                  </a:cubicBezTo>
                  <a:cubicBezTo>
                    <a:pt x="188" y="156"/>
                    <a:pt x="188" y="164"/>
                    <a:pt x="192" y="168"/>
                  </a:cubicBezTo>
                  <a:cubicBezTo>
                    <a:pt x="196" y="172"/>
                    <a:pt x="206" y="169"/>
                    <a:pt x="210" y="174"/>
                  </a:cubicBezTo>
                  <a:cubicBezTo>
                    <a:pt x="220" y="188"/>
                    <a:pt x="220" y="207"/>
                    <a:pt x="228" y="222"/>
                  </a:cubicBezTo>
                </a:path>
              </a:pathLst>
            </a:cu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7" name="Group 46"/>
          <p:cNvGrpSpPr>
            <a:grpSpLocks/>
          </p:cNvGrpSpPr>
          <p:nvPr/>
        </p:nvGrpSpPr>
        <p:grpSpPr bwMode="auto">
          <a:xfrm>
            <a:off x="7840668" y="2912270"/>
            <a:ext cx="169863" cy="169863"/>
            <a:chOff x="7503180" y="2974215"/>
            <a:chExt cx="164031" cy="243302"/>
          </a:xfrm>
        </p:grpSpPr>
        <p:sp>
          <p:nvSpPr>
            <p:cNvPr id="6183" name="Freeform 16"/>
            <p:cNvSpPr>
              <a:spLocks/>
            </p:cNvSpPr>
            <p:nvPr/>
          </p:nvSpPr>
          <p:spPr bwMode="auto">
            <a:xfrm rot="5400000">
              <a:off x="7556384" y="2930889"/>
              <a:ext cx="57624" cy="164031"/>
            </a:xfrm>
            <a:custGeom>
              <a:avLst/>
              <a:gdLst>
                <a:gd name="T0" fmla="*/ 0 w 54"/>
                <a:gd name="T1" fmla="*/ 0 h 294"/>
                <a:gd name="T2" fmla="*/ 2147483647 w 54"/>
                <a:gd name="T3" fmla="*/ 2147483647 h 294"/>
                <a:gd name="T4" fmla="*/ 2147483647 w 54"/>
                <a:gd name="T5" fmla="*/ 2147483647 h 294"/>
                <a:gd name="T6" fmla="*/ 2147483647 w 54"/>
                <a:gd name="T7" fmla="*/ 2147483647 h 294"/>
                <a:gd name="T8" fmla="*/ 2147483647 w 54"/>
                <a:gd name="T9" fmla="*/ 2147483647 h 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294">
                  <a:moveTo>
                    <a:pt x="0" y="0"/>
                  </a:moveTo>
                  <a:cubicBezTo>
                    <a:pt x="4" y="24"/>
                    <a:pt x="5" y="38"/>
                    <a:pt x="12" y="60"/>
                  </a:cubicBezTo>
                  <a:cubicBezTo>
                    <a:pt x="16" y="72"/>
                    <a:pt x="20" y="84"/>
                    <a:pt x="24" y="96"/>
                  </a:cubicBezTo>
                  <a:cubicBezTo>
                    <a:pt x="26" y="102"/>
                    <a:pt x="30" y="114"/>
                    <a:pt x="30" y="114"/>
                  </a:cubicBezTo>
                  <a:cubicBezTo>
                    <a:pt x="30" y="118"/>
                    <a:pt x="28" y="268"/>
                    <a:pt x="54" y="294"/>
                  </a:cubicBezTo>
                </a:path>
              </a:pathLst>
            </a:cu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84" name="Freeform 17"/>
            <p:cNvSpPr>
              <a:spLocks/>
            </p:cNvSpPr>
            <p:nvPr/>
          </p:nvSpPr>
          <p:spPr bwMode="auto">
            <a:xfrm rot="5400000">
              <a:off x="7480312" y="3033936"/>
              <a:ext cx="243302" cy="123860"/>
            </a:xfrm>
            <a:custGeom>
              <a:avLst/>
              <a:gdLst>
                <a:gd name="T0" fmla="*/ 0 w 228"/>
                <a:gd name="T1" fmla="*/ 0 h 222"/>
                <a:gd name="T2" fmla="*/ 2147483647 w 228"/>
                <a:gd name="T3" fmla="*/ 2147483647 h 222"/>
                <a:gd name="T4" fmla="*/ 2147483647 w 228"/>
                <a:gd name="T5" fmla="*/ 2147483647 h 222"/>
                <a:gd name="T6" fmla="*/ 2147483647 w 228"/>
                <a:gd name="T7" fmla="*/ 2147483647 h 222"/>
                <a:gd name="T8" fmla="*/ 2147483647 w 228"/>
                <a:gd name="T9" fmla="*/ 2147483647 h 222"/>
                <a:gd name="T10" fmla="*/ 2147483647 w 228"/>
                <a:gd name="T11" fmla="*/ 2147483647 h 222"/>
                <a:gd name="T12" fmla="*/ 2147483647 w 228"/>
                <a:gd name="T13" fmla="*/ 2147483647 h 222"/>
                <a:gd name="T14" fmla="*/ 2147483647 w 228"/>
                <a:gd name="T15" fmla="*/ 2147483647 h 2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8" h="222">
                  <a:moveTo>
                    <a:pt x="0" y="0"/>
                  </a:moveTo>
                  <a:cubicBezTo>
                    <a:pt x="12" y="4"/>
                    <a:pt x="24" y="8"/>
                    <a:pt x="36" y="12"/>
                  </a:cubicBezTo>
                  <a:cubicBezTo>
                    <a:pt x="50" y="17"/>
                    <a:pt x="48" y="40"/>
                    <a:pt x="60" y="48"/>
                  </a:cubicBezTo>
                  <a:cubicBezTo>
                    <a:pt x="79" y="61"/>
                    <a:pt x="95" y="77"/>
                    <a:pt x="114" y="90"/>
                  </a:cubicBezTo>
                  <a:cubicBezTo>
                    <a:pt x="126" y="126"/>
                    <a:pt x="151" y="138"/>
                    <a:pt x="186" y="150"/>
                  </a:cubicBezTo>
                  <a:cubicBezTo>
                    <a:pt x="188" y="156"/>
                    <a:pt x="188" y="164"/>
                    <a:pt x="192" y="168"/>
                  </a:cubicBezTo>
                  <a:cubicBezTo>
                    <a:pt x="196" y="172"/>
                    <a:pt x="206" y="169"/>
                    <a:pt x="210" y="174"/>
                  </a:cubicBezTo>
                  <a:cubicBezTo>
                    <a:pt x="220" y="188"/>
                    <a:pt x="220" y="207"/>
                    <a:pt x="228" y="222"/>
                  </a:cubicBezTo>
                </a:path>
              </a:pathLst>
            </a:cu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57" name="Group 56"/>
          <p:cNvGrpSpPr>
            <a:grpSpLocks/>
          </p:cNvGrpSpPr>
          <p:nvPr/>
        </p:nvGrpSpPr>
        <p:grpSpPr bwMode="auto">
          <a:xfrm>
            <a:off x="7434265" y="1056480"/>
            <a:ext cx="584200" cy="3949700"/>
            <a:chOff x="7071839" y="1417485"/>
            <a:chExt cx="584455" cy="3950383"/>
          </a:xfrm>
        </p:grpSpPr>
        <p:sp>
          <p:nvSpPr>
            <p:cNvPr id="51" name="Freeform 50"/>
            <p:cNvSpPr/>
            <p:nvPr/>
          </p:nvSpPr>
          <p:spPr>
            <a:xfrm>
              <a:off x="7294186" y="1417485"/>
              <a:ext cx="362108" cy="1876749"/>
            </a:xfrm>
            <a:custGeom>
              <a:avLst/>
              <a:gdLst>
                <a:gd name="connsiteX0" fmla="*/ 0 w 361950"/>
                <a:gd name="connsiteY0" fmla="*/ 1876425 h 1876425"/>
                <a:gd name="connsiteX1" fmla="*/ 0 w 361950"/>
                <a:gd name="connsiteY1" fmla="*/ 0 h 1876425"/>
                <a:gd name="connsiteX2" fmla="*/ 361950 w 361950"/>
                <a:gd name="connsiteY2" fmla="*/ 9525 h 1876425"/>
                <a:gd name="connsiteX3" fmla="*/ 352425 w 361950"/>
                <a:gd name="connsiteY3" fmla="*/ 1790700 h 1876425"/>
                <a:gd name="connsiteX4" fmla="*/ 0 w 361950"/>
                <a:gd name="connsiteY4" fmla="*/ 1876425 h 1876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1876425">
                  <a:moveTo>
                    <a:pt x="0" y="1876425"/>
                  </a:moveTo>
                  <a:lnTo>
                    <a:pt x="0" y="0"/>
                  </a:lnTo>
                  <a:lnTo>
                    <a:pt x="361950" y="9525"/>
                  </a:lnTo>
                  <a:lnTo>
                    <a:pt x="352425" y="1790700"/>
                  </a:lnTo>
                  <a:lnTo>
                    <a:pt x="0" y="1876425"/>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Freeform 51"/>
            <p:cNvSpPr/>
            <p:nvPr/>
          </p:nvSpPr>
          <p:spPr>
            <a:xfrm>
              <a:off x="7294186" y="3462539"/>
              <a:ext cx="362108" cy="1905329"/>
            </a:xfrm>
            <a:custGeom>
              <a:avLst/>
              <a:gdLst>
                <a:gd name="connsiteX0" fmla="*/ 0 w 361950"/>
                <a:gd name="connsiteY0" fmla="*/ 1905000 h 1905000"/>
                <a:gd name="connsiteX1" fmla="*/ 9525 w 361950"/>
                <a:gd name="connsiteY1" fmla="*/ 371475 h 1905000"/>
                <a:gd name="connsiteX2" fmla="*/ 352425 w 361950"/>
                <a:gd name="connsiteY2" fmla="*/ 0 h 1905000"/>
                <a:gd name="connsiteX3" fmla="*/ 361950 w 361950"/>
                <a:gd name="connsiteY3" fmla="*/ 1905000 h 1905000"/>
                <a:gd name="connsiteX4" fmla="*/ 0 w 361950"/>
                <a:gd name="connsiteY4" fmla="*/ 190500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50" h="1905000">
                  <a:moveTo>
                    <a:pt x="0" y="1905000"/>
                  </a:moveTo>
                  <a:lnTo>
                    <a:pt x="9525" y="371475"/>
                  </a:lnTo>
                  <a:lnTo>
                    <a:pt x="352425" y="0"/>
                  </a:lnTo>
                  <a:lnTo>
                    <a:pt x="361950" y="1905000"/>
                  </a:lnTo>
                  <a:lnTo>
                    <a:pt x="0" y="1905000"/>
                  </a:ln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4" name="Freeform 53"/>
            <p:cNvSpPr/>
            <p:nvPr/>
          </p:nvSpPr>
          <p:spPr>
            <a:xfrm>
              <a:off x="7071839" y="3413317"/>
              <a:ext cx="311286" cy="458867"/>
            </a:xfrm>
            <a:custGeom>
              <a:avLst/>
              <a:gdLst>
                <a:gd name="connsiteX0" fmla="*/ 1663 w 311081"/>
                <a:gd name="connsiteY0" fmla="*/ 86109 h 459084"/>
                <a:gd name="connsiteX1" fmla="*/ 49288 w 311081"/>
                <a:gd name="connsiteY1" fmla="*/ 76584 h 459084"/>
                <a:gd name="connsiteX2" fmla="*/ 135013 w 311081"/>
                <a:gd name="connsiteY2" fmla="*/ 48009 h 459084"/>
                <a:gd name="connsiteX3" fmla="*/ 192163 w 311081"/>
                <a:gd name="connsiteY3" fmla="*/ 28959 h 459084"/>
                <a:gd name="connsiteX4" fmla="*/ 220738 w 311081"/>
                <a:gd name="connsiteY4" fmla="*/ 19434 h 459084"/>
                <a:gd name="connsiteX5" fmla="*/ 249313 w 311081"/>
                <a:gd name="connsiteY5" fmla="*/ 384 h 459084"/>
                <a:gd name="connsiteX6" fmla="*/ 306463 w 311081"/>
                <a:gd name="connsiteY6" fmla="*/ 9909 h 459084"/>
                <a:gd name="connsiteX7" fmla="*/ 277888 w 311081"/>
                <a:gd name="connsiteY7" fmla="*/ 114684 h 459084"/>
                <a:gd name="connsiteX8" fmla="*/ 249313 w 311081"/>
                <a:gd name="connsiteY8" fmla="*/ 133734 h 459084"/>
                <a:gd name="connsiteX9" fmla="*/ 211213 w 311081"/>
                <a:gd name="connsiteY9" fmla="*/ 190884 h 459084"/>
                <a:gd name="connsiteX10" fmla="*/ 201688 w 311081"/>
                <a:gd name="connsiteY10" fmla="*/ 219459 h 459084"/>
                <a:gd name="connsiteX11" fmla="*/ 182638 w 311081"/>
                <a:gd name="connsiteY11" fmla="*/ 248034 h 459084"/>
                <a:gd name="connsiteX12" fmla="*/ 173113 w 311081"/>
                <a:gd name="connsiteY12" fmla="*/ 276609 h 459084"/>
                <a:gd name="connsiteX13" fmla="*/ 135013 w 311081"/>
                <a:gd name="connsiteY13" fmla="*/ 333759 h 459084"/>
                <a:gd name="connsiteX14" fmla="*/ 96913 w 311081"/>
                <a:gd name="connsiteY14" fmla="*/ 390909 h 459084"/>
                <a:gd name="connsiteX15" fmla="*/ 77863 w 311081"/>
                <a:gd name="connsiteY15" fmla="*/ 419484 h 459084"/>
                <a:gd name="connsiteX16" fmla="*/ 49288 w 311081"/>
                <a:gd name="connsiteY16" fmla="*/ 429009 h 459084"/>
                <a:gd name="connsiteX17" fmla="*/ 30238 w 311081"/>
                <a:gd name="connsiteY17" fmla="*/ 457584 h 459084"/>
                <a:gd name="connsiteX18" fmla="*/ 1663 w 311081"/>
                <a:gd name="connsiteY18" fmla="*/ 448059 h 459084"/>
                <a:gd name="connsiteX19" fmla="*/ 11188 w 311081"/>
                <a:gd name="connsiteY19" fmla="*/ 190884 h 459084"/>
                <a:gd name="connsiteX20" fmla="*/ 1663 w 311081"/>
                <a:gd name="connsiteY20" fmla="*/ 86109 h 45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1081" h="459084">
                  <a:moveTo>
                    <a:pt x="1663" y="86109"/>
                  </a:moveTo>
                  <a:cubicBezTo>
                    <a:pt x="17538" y="82934"/>
                    <a:pt x="33669" y="80844"/>
                    <a:pt x="49288" y="76584"/>
                  </a:cubicBezTo>
                  <a:lnTo>
                    <a:pt x="135013" y="48009"/>
                  </a:lnTo>
                  <a:lnTo>
                    <a:pt x="192163" y="28959"/>
                  </a:lnTo>
                  <a:cubicBezTo>
                    <a:pt x="201688" y="25784"/>
                    <a:pt x="212384" y="25003"/>
                    <a:pt x="220738" y="19434"/>
                  </a:cubicBezTo>
                  <a:lnTo>
                    <a:pt x="249313" y="384"/>
                  </a:lnTo>
                  <a:cubicBezTo>
                    <a:pt x="268363" y="3559"/>
                    <a:pt x="297084" y="-6973"/>
                    <a:pt x="306463" y="9909"/>
                  </a:cubicBezTo>
                  <a:cubicBezTo>
                    <a:pt x="320549" y="35264"/>
                    <a:pt x="299943" y="92629"/>
                    <a:pt x="277888" y="114684"/>
                  </a:cubicBezTo>
                  <a:cubicBezTo>
                    <a:pt x="269793" y="122779"/>
                    <a:pt x="258838" y="127384"/>
                    <a:pt x="249313" y="133734"/>
                  </a:cubicBezTo>
                  <a:cubicBezTo>
                    <a:pt x="236613" y="152784"/>
                    <a:pt x="218453" y="169164"/>
                    <a:pt x="211213" y="190884"/>
                  </a:cubicBezTo>
                  <a:cubicBezTo>
                    <a:pt x="208038" y="200409"/>
                    <a:pt x="206178" y="210479"/>
                    <a:pt x="201688" y="219459"/>
                  </a:cubicBezTo>
                  <a:cubicBezTo>
                    <a:pt x="196568" y="229698"/>
                    <a:pt x="187758" y="237795"/>
                    <a:pt x="182638" y="248034"/>
                  </a:cubicBezTo>
                  <a:cubicBezTo>
                    <a:pt x="178148" y="257014"/>
                    <a:pt x="177989" y="267832"/>
                    <a:pt x="173113" y="276609"/>
                  </a:cubicBezTo>
                  <a:cubicBezTo>
                    <a:pt x="161994" y="296623"/>
                    <a:pt x="147713" y="314709"/>
                    <a:pt x="135013" y="333759"/>
                  </a:cubicBezTo>
                  <a:lnTo>
                    <a:pt x="96913" y="390909"/>
                  </a:lnTo>
                  <a:cubicBezTo>
                    <a:pt x="90563" y="400434"/>
                    <a:pt x="88723" y="415864"/>
                    <a:pt x="77863" y="419484"/>
                  </a:cubicBezTo>
                  <a:lnTo>
                    <a:pt x="49288" y="429009"/>
                  </a:lnTo>
                  <a:cubicBezTo>
                    <a:pt x="42938" y="438534"/>
                    <a:pt x="40867" y="453332"/>
                    <a:pt x="30238" y="457584"/>
                  </a:cubicBezTo>
                  <a:cubicBezTo>
                    <a:pt x="20916" y="461313"/>
                    <a:pt x="2378" y="458074"/>
                    <a:pt x="1663" y="448059"/>
                  </a:cubicBezTo>
                  <a:cubicBezTo>
                    <a:pt x="-4449" y="362493"/>
                    <a:pt x="8013" y="276609"/>
                    <a:pt x="11188" y="190884"/>
                  </a:cubicBezTo>
                  <a:cubicBezTo>
                    <a:pt x="765" y="117923"/>
                    <a:pt x="1663" y="146660"/>
                    <a:pt x="1663" y="86109"/>
                  </a:cubicBezTo>
                  <a:close/>
                </a:path>
              </a:pathLst>
            </a:cu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55" name="TextBox 54"/>
          <p:cNvSpPr txBox="1">
            <a:spLocks noChangeArrowheads="1"/>
          </p:cNvSpPr>
          <p:nvPr/>
        </p:nvSpPr>
        <p:spPr bwMode="auto">
          <a:xfrm>
            <a:off x="6807203" y="5391945"/>
            <a:ext cx="1897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Installation  100 KPSI</a:t>
            </a:r>
          </a:p>
        </p:txBody>
      </p:sp>
      <p:sp>
        <p:nvSpPr>
          <p:cNvPr id="66" name="TextBox 65"/>
          <p:cNvSpPr txBox="1">
            <a:spLocks noChangeArrowheads="1"/>
          </p:cNvSpPr>
          <p:nvPr/>
        </p:nvSpPr>
        <p:spPr bwMode="auto">
          <a:xfrm>
            <a:off x="6991353" y="5391945"/>
            <a:ext cx="1528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8 years  82 KPSI</a:t>
            </a:r>
          </a:p>
        </p:txBody>
      </p:sp>
      <p:sp>
        <p:nvSpPr>
          <p:cNvPr id="67" name="TextBox 66"/>
          <p:cNvSpPr txBox="1">
            <a:spLocks noChangeArrowheads="1"/>
          </p:cNvSpPr>
          <p:nvPr/>
        </p:nvSpPr>
        <p:spPr bwMode="auto">
          <a:xfrm>
            <a:off x="6940553" y="5391945"/>
            <a:ext cx="1630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14 years  34 KPSI</a:t>
            </a:r>
          </a:p>
        </p:txBody>
      </p:sp>
      <p:sp>
        <p:nvSpPr>
          <p:cNvPr id="68" name="TextBox 67"/>
          <p:cNvSpPr txBox="1">
            <a:spLocks noChangeArrowheads="1"/>
          </p:cNvSpPr>
          <p:nvPr/>
        </p:nvSpPr>
        <p:spPr bwMode="auto">
          <a:xfrm>
            <a:off x="7021515" y="5391945"/>
            <a:ext cx="1468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19 years broken</a:t>
            </a:r>
          </a:p>
        </p:txBody>
      </p:sp>
      <p:sp>
        <p:nvSpPr>
          <p:cNvPr id="56" name="TextBox 55"/>
          <p:cNvSpPr txBox="1">
            <a:spLocks noChangeArrowheads="1"/>
          </p:cNvSpPr>
          <p:nvPr/>
        </p:nvSpPr>
        <p:spPr bwMode="auto">
          <a:xfrm>
            <a:off x="7056443" y="5006183"/>
            <a:ext cx="6334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Time</a:t>
            </a:r>
          </a:p>
        </p:txBody>
      </p:sp>
      <p:sp>
        <p:nvSpPr>
          <p:cNvPr id="70" name="TextBox 69"/>
          <p:cNvSpPr txBox="1">
            <a:spLocks noChangeArrowheads="1"/>
          </p:cNvSpPr>
          <p:nvPr/>
        </p:nvSpPr>
        <p:spPr bwMode="auto">
          <a:xfrm>
            <a:off x="7956556" y="5006183"/>
            <a:ext cx="960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Strength</a:t>
            </a:r>
          </a:p>
        </p:txBody>
      </p:sp>
      <p:sp>
        <p:nvSpPr>
          <p:cNvPr id="72" name="Line 12"/>
          <p:cNvSpPr>
            <a:spLocks noChangeShapeType="1"/>
          </p:cNvSpPr>
          <p:nvPr/>
        </p:nvSpPr>
        <p:spPr bwMode="auto">
          <a:xfrm rot="5400000" flipH="1">
            <a:off x="9627399" y="901699"/>
            <a:ext cx="563563" cy="6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12"/>
          <p:cNvSpPr>
            <a:spLocks noChangeShapeType="1"/>
          </p:cNvSpPr>
          <p:nvPr/>
        </p:nvSpPr>
        <p:spPr bwMode="auto">
          <a:xfrm rot="-5400000" flipH="1" flipV="1">
            <a:off x="9617874" y="5191124"/>
            <a:ext cx="563563" cy="6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4" name="Group 73"/>
          <p:cNvGrpSpPr>
            <a:grpSpLocks/>
          </p:cNvGrpSpPr>
          <p:nvPr/>
        </p:nvGrpSpPr>
        <p:grpSpPr bwMode="auto">
          <a:xfrm>
            <a:off x="9720268" y="1056480"/>
            <a:ext cx="352425" cy="3935412"/>
            <a:chOff x="6119812" y="1331999"/>
            <a:chExt cx="352425" cy="3742574"/>
          </a:xfrm>
        </p:grpSpPr>
        <p:sp>
          <p:nvSpPr>
            <p:cNvPr id="75" name="Rectangle 74"/>
            <p:cNvSpPr/>
            <p:nvPr/>
          </p:nvSpPr>
          <p:spPr>
            <a:xfrm>
              <a:off x="6119812" y="1331999"/>
              <a:ext cx="352425" cy="3742574"/>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Freeform 75"/>
            <p:cNvSpPr/>
            <p:nvPr/>
          </p:nvSpPr>
          <p:spPr>
            <a:xfrm>
              <a:off x="6416675" y="3114968"/>
              <a:ext cx="55562" cy="81524"/>
            </a:xfrm>
            <a:custGeom>
              <a:avLst/>
              <a:gdLst>
                <a:gd name="connsiteX0" fmla="*/ 41315 w 55087"/>
                <a:gd name="connsiteY0" fmla="*/ 28575 h 82054"/>
                <a:gd name="connsiteX1" fmla="*/ 50840 w 55087"/>
                <a:gd name="connsiteY1" fmla="*/ 76200 h 82054"/>
                <a:gd name="connsiteX2" fmla="*/ 3215 w 55087"/>
                <a:gd name="connsiteY2" fmla="*/ 66675 h 82054"/>
                <a:gd name="connsiteX3" fmla="*/ 12740 w 55087"/>
                <a:gd name="connsiteY3" fmla="*/ 0 h 82054"/>
                <a:gd name="connsiteX4" fmla="*/ 41315 w 55087"/>
                <a:gd name="connsiteY4" fmla="*/ 28575 h 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87" h="82054">
                  <a:moveTo>
                    <a:pt x="41315" y="28575"/>
                  </a:moveTo>
                  <a:cubicBezTo>
                    <a:pt x="47665" y="41275"/>
                    <a:pt x="62288" y="64752"/>
                    <a:pt x="50840" y="76200"/>
                  </a:cubicBezTo>
                  <a:cubicBezTo>
                    <a:pt x="39392" y="87648"/>
                    <a:pt x="10455" y="81155"/>
                    <a:pt x="3215" y="66675"/>
                  </a:cubicBezTo>
                  <a:cubicBezTo>
                    <a:pt x="-6825" y="46595"/>
                    <a:pt x="9565" y="22225"/>
                    <a:pt x="12740" y="0"/>
                  </a:cubicBezTo>
                  <a:cubicBezTo>
                    <a:pt x="59387" y="15549"/>
                    <a:pt x="34965" y="15875"/>
                    <a:pt x="41315" y="28575"/>
                  </a:cubicBez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7" name="Group 76"/>
          <p:cNvGrpSpPr>
            <a:grpSpLocks/>
          </p:cNvGrpSpPr>
          <p:nvPr/>
        </p:nvGrpSpPr>
        <p:grpSpPr bwMode="auto">
          <a:xfrm>
            <a:off x="9852028" y="2966242"/>
            <a:ext cx="195262" cy="190500"/>
            <a:chOff x="7503180" y="2974215"/>
            <a:chExt cx="164031" cy="243302"/>
          </a:xfrm>
        </p:grpSpPr>
        <p:sp>
          <p:nvSpPr>
            <p:cNvPr id="6176" name="Freeform 16"/>
            <p:cNvSpPr>
              <a:spLocks/>
            </p:cNvSpPr>
            <p:nvPr/>
          </p:nvSpPr>
          <p:spPr bwMode="auto">
            <a:xfrm rot="5400000">
              <a:off x="7556384" y="2930889"/>
              <a:ext cx="57624" cy="164031"/>
            </a:xfrm>
            <a:custGeom>
              <a:avLst/>
              <a:gdLst>
                <a:gd name="T0" fmla="*/ 0 w 54"/>
                <a:gd name="T1" fmla="*/ 0 h 294"/>
                <a:gd name="T2" fmla="*/ 2147483647 w 54"/>
                <a:gd name="T3" fmla="*/ 2147483647 h 294"/>
                <a:gd name="T4" fmla="*/ 2147483647 w 54"/>
                <a:gd name="T5" fmla="*/ 2147483647 h 294"/>
                <a:gd name="T6" fmla="*/ 2147483647 w 54"/>
                <a:gd name="T7" fmla="*/ 2147483647 h 294"/>
                <a:gd name="T8" fmla="*/ 2147483647 w 54"/>
                <a:gd name="T9" fmla="*/ 2147483647 h 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294">
                  <a:moveTo>
                    <a:pt x="0" y="0"/>
                  </a:moveTo>
                  <a:cubicBezTo>
                    <a:pt x="4" y="24"/>
                    <a:pt x="5" y="38"/>
                    <a:pt x="12" y="60"/>
                  </a:cubicBezTo>
                  <a:cubicBezTo>
                    <a:pt x="16" y="72"/>
                    <a:pt x="20" y="84"/>
                    <a:pt x="24" y="96"/>
                  </a:cubicBezTo>
                  <a:cubicBezTo>
                    <a:pt x="26" y="102"/>
                    <a:pt x="30" y="114"/>
                    <a:pt x="30" y="114"/>
                  </a:cubicBezTo>
                  <a:cubicBezTo>
                    <a:pt x="30" y="118"/>
                    <a:pt x="28" y="268"/>
                    <a:pt x="54" y="294"/>
                  </a:cubicBezTo>
                </a:path>
              </a:pathLst>
            </a:cu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7" name="Freeform 17"/>
            <p:cNvSpPr>
              <a:spLocks/>
            </p:cNvSpPr>
            <p:nvPr/>
          </p:nvSpPr>
          <p:spPr bwMode="auto">
            <a:xfrm rot="5400000">
              <a:off x="7480312" y="3033936"/>
              <a:ext cx="243302" cy="123860"/>
            </a:xfrm>
            <a:custGeom>
              <a:avLst/>
              <a:gdLst>
                <a:gd name="T0" fmla="*/ 0 w 228"/>
                <a:gd name="T1" fmla="*/ 0 h 222"/>
                <a:gd name="T2" fmla="*/ 2147483647 w 228"/>
                <a:gd name="T3" fmla="*/ 2147483647 h 222"/>
                <a:gd name="T4" fmla="*/ 2147483647 w 228"/>
                <a:gd name="T5" fmla="*/ 2147483647 h 222"/>
                <a:gd name="T6" fmla="*/ 2147483647 w 228"/>
                <a:gd name="T7" fmla="*/ 2147483647 h 222"/>
                <a:gd name="T8" fmla="*/ 2147483647 w 228"/>
                <a:gd name="T9" fmla="*/ 2147483647 h 222"/>
                <a:gd name="T10" fmla="*/ 2147483647 w 228"/>
                <a:gd name="T11" fmla="*/ 2147483647 h 222"/>
                <a:gd name="T12" fmla="*/ 2147483647 w 228"/>
                <a:gd name="T13" fmla="*/ 2147483647 h 222"/>
                <a:gd name="T14" fmla="*/ 2147483647 w 228"/>
                <a:gd name="T15" fmla="*/ 2147483647 h 2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8" h="222">
                  <a:moveTo>
                    <a:pt x="0" y="0"/>
                  </a:moveTo>
                  <a:cubicBezTo>
                    <a:pt x="12" y="4"/>
                    <a:pt x="24" y="8"/>
                    <a:pt x="36" y="12"/>
                  </a:cubicBezTo>
                  <a:cubicBezTo>
                    <a:pt x="50" y="17"/>
                    <a:pt x="48" y="40"/>
                    <a:pt x="60" y="48"/>
                  </a:cubicBezTo>
                  <a:cubicBezTo>
                    <a:pt x="79" y="61"/>
                    <a:pt x="95" y="77"/>
                    <a:pt x="114" y="90"/>
                  </a:cubicBezTo>
                  <a:cubicBezTo>
                    <a:pt x="126" y="126"/>
                    <a:pt x="151" y="138"/>
                    <a:pt x="186" y="150"/>
                  </a:cubicBezTo>
                  <a:cubicBezTo>
                    <a:pt x="188" y="156"/>
                    <a:pt x="188" y="164"/>
                    <a:pt x="192" y="168"/>
                  </a:cubicBezTo>
                  <a:cubicBezTo>
                    <a:pt x="196" y="172"/>
                    <a:pt x="206" y="169"/>
                    <a:pt x="210" y="174"/>
                  </a:cubicBezTo>
                  <a:cubicBezTo>
                    <a:pt x="220" y="188"/>
                    <a:pt x="220" y="207"/>
                    <a:pt x="228" y="222"/>
                  </a:cubicBezTo>
                </a:path>
              </a:pathLst>
            </a:cu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80" name="Group 79"/>
          <p:cNvGrpSpPr>
            <a:grpSpLocks/>
          </p:cNvGrpSpPr>
          <p:nvPr/>
        </p:nvGrpSpPr>
        <p:grpSpPr bwMode="auto">
          <a:xfrm>
            <a:off x="9950456" y="2977358"/>
            <a:ext cx="84137" cy="84137"/>
            <a:chOff x="7503180" y="2974215"/>
            <a:chExt cx="164031" cy="243302"/>
          </a:xfrm>
        </p:grpSpPr>
        <p:sp>
          <p:nvSpPr>
            <p:cNvPr id="6174" name="Freeform 16"/>
            <p:cNvSpPr>
              <a:spLocks/>
            </p:cNvSpPr>
            <p:nvPr/>
          </p:nvSpPr>
          <p:spPr bwMode="auto">
            <a:xfrm rot="5400000">
              <a:off x="7556384" y="2930889"/>
              <a:ext cx="57624" cy="164031"/>
            </a:xfrm>
            <a:custGeom>
              <a:avLst/>
              <a:gdLst>
                <a:gd name="T0" fmla="*/ 0 w 54"/>
                <a:gd name="T1" fmla="*/ 0 h 294"/>
                <a:gd name="T2" fmla="*/ 2147483647 w 54"/>
                <a:gd name="T3" fmla="*/ 2147483647 h 294"/>
                <a:gd name="T4" fmla="*/ 2147483647 w 54"/>
                <a:gd name="T5" fmla="*/ 2147483647 h 294"/>
                <a:gd name="T6" fmla="*/ 2147483647 w 54"/>
                <a:gd name="T7" fmla="*/ 2147483647 h 294"/>
                <a:gd name="T8" fmla="*/ 2147483647 w 54"/>
                <a:gd name="T9" fmla="*/ 2147483647 h 2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294">
                  <a:moveTo>
                    <a:pt x="0" y="0"/>
                  </a:moveTo>
                  <a:cubicBezTo>
                    <a:pt x="4" y="24"/>
                    <a:pt x="5" y="38"/>
                    <a:pt x="12" y="60"/>
                  </a:cubicBezTo>
                  <a:cubicBezTo>
                    <a:pt x="16" y="72"/>
                    <a:pt x="20" y="84"/>
                    <a:pt x="24" y="96"/>
                  </a:cubicBezTo>
                  <a:cubicBezTo>
                    <a:pt x="26" y="102"/>
                    <a:pt x="30" y="114"/>
                    <a:pt x="30" y="114"/>
                  </a:cubicBezTo>
                  <a:cubicBezTo>
                    <a:pt x="30" y="118"/>
                    <a:pt x="28" y="268"/>
                    <a:pt x="54" y="294"/>
                  </a:cubicBezTo>
                </a:path>
              </a:pathLst>
            </a:cu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75" name="Freeform 17"/>
            <p:cNvSpPr>
              <a:spLocks/>
            </p:cNvSpPr>
            <p:nvPr/>
          </p:nvSpPr>
          <p:spPr bwMode="auto">
            <a:xfrm rot="5400000">
              <a:off x="7480312" y="3033936"/>
              <a:ext cx="243302" cy="123860"/>
            </a:xfrm>
            <a:custGeom>
              <a:avLst/>
              <a:gdLst>
                <a:gd name="T0" fmla="*/ 0 w 228"/>
                <a:gd name="T1" fmla="*/ 0 h 222"/>
                <a:gd name="T2" fmla="*/ 2147483647 w 228"/>
                <a:gd name="T3" fmla="*/ 2147483647 h 222"/>
                <a:gd name="T4" fmla="*/ 2147483647 w 228"/>
                <a:gd name="T5" fmla="*/ 2147483647 h 222"/>
                <a:gd name="T6" fmla="*/ 2147483647 w 228"/>
                <a:gd name="T7" fmla="*/ 2147483647 h 222"/>
                <a:gd name="T8" fmla="*/ 2147483647 w 228"/>
                <a:gd name="T9" fmla="*/ 2147483647 h 222"/>
                <a:gd name="T10" fmla="*/ 2147483647 w 228"/>
                <a:gd name="T11" fmla="*/ 2147483647 h 222"/>
                <a:gd name="T12" fmla="*/ 2147483647 w 228"/>
                <a:gd name="T13" fmla="*/ 2147483647 h 222"/>
                <a:gd name="T14" fmla="*/ 2147483647 w 228"/>
                <a:gd name="T15" fmla="*/ 2147483647 h 2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28" h="222">
                  <a:moveTo>
                    <a:pt x="0" y="0"/>
                  </a:moveTo>
                  <a:cubicBezTo>
                    <a:pt x="12" y="4"/>
                    <a:pt x="24" y="8"/>
                    <a:pt x="36" y="12"/>
                  </a:cubicBezTo>
                  <a:cubicBezTo>
                    <a:pt x="50" y="17"/>
                    <a:pt x="48" y="40"/>
                    <a:pt x="60" y="48"/>
                  </a:cubicBezTo>
                  <a:cubicBezTo>
                    <a:pt x="79" y="61"/>
                    <a:pt x="95" y="77"/>
                    <a:pt x="114" y="90"/>
                  </a:cubicBezTo>
                  <a:cubicBezTo>
                    <a:pt x="126" y="126"/>
                    <a:pt x="151" y="138"/>
                    <a:pt x="186" y="150"/>
                  </a:cubicBezTo>
                  <a:cubicBezTo>
                    <a:pt x="188" y="156"/>
                    <a:pt x="188" y="164"/>
                    <a:pt x="192" y="168"/>
                  </a:cubicBezTo>
                  <a:cubicBezTo>
                    <a:pt x="196" y="172"/>
                    <a:pt x="206" y="169"/>
                    <a:pt x="210" y="174"/>
                  </a:cubicBezTo>
                  <a:cubicBezTo>
                    <a:pt x="220" y="188"/>
                    <a:pt x="220" y="207"/>
                    <a:pt x="228" y="222"/>
                  </a:cubicBezTo>
                </a:path>
              </a:pathLst>
            </a:custGeom>
            <a:solidFill>
              <a:srgbClr val="00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7" name="TextBox 86"/>
          <p:cNvSpPr txBox="1">
            <a:spLocks noChangeArrowheads="1"/>
          </p:cNvSpPr>
          <p:nvPr/>
        </p:nvSpPr>
        <p:spPr bwMode="auto">
          <a:xfrm>
            <a:off x="8986843" y="5391945"/>
            <a:ext cx="1897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Installation  100 KPSI</a:t>
            </a:r>
          </a:p>
        </p:txBody>
      </p:sp>
      <p:sp>
        <p:nvSpPr>
          <p:cNvPr id="88" name="TextBox 87"/>
          <p:cNvSpPr txBox="1">
            <a:spLocks noChangeArrowheads="1"/>
          </p:cNvSpPr>
          <p:nvPr/>
        </p:nvSpPr>
        <p:spPr bwMode="auto">
          <a:xfrm>
            <a:off x="9170993" y="5391945"/>
            <a:ext cx="1528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8 years  91 KPSI</a:t>
            </a:r>
          </a:p>
        </p:txBody>
      </p:sp>
      <p:sp>
        <p:nvSpPr>
          <p:cNvPr id="89" name="TextBox 88"/>
          <p:cNvSpPr txBox="1">
            <a:spLocks noChangeArrowheads="1"/>
          </p:cNvSpPr>
          <p:nvPr/>
        </p:nvSpPr>
        <p:spPr bwMode="auto">
          <a:xfrm>
            <a:off x="9120193" y="5391945"/>
            <a:ext cx="1630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14 years  84 KPSI</a:t>
            </a:r>
          </a:p>
        </p:txBody>
      </p:sp>
      <p:sp>
        <p:nvSpPr>
          <p:cNvPr id="90" name="TextBox 89"/>
          <p:cNvSpPr txBox="1">
            <a:spLocks noChangeArrowheads="1"/>
          </p:cNvSpPr>
          <p:nvPr/>
        </p:nvSpPr>
        <p:spPr bwMode="auto">
          <a:xfrm>
            <a:off x="9166231" y="5391945"/>
            <a:ext cx="1538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400"/>
              <a:t>19 years  73 kpsi</a:t>
            </a:r>
          </a:p>
        </p:txBody>
      </p:sp>
      <p:sp>
        <p:nvSpPr>
          <p:cNvPr id="91" name="TextBox 90"/>
          <p:cNvSpPr txBox="1">
            <a:spLocks noChangeArrowheads="1"/>
          </p:cNvSpPr>
          <p:nvPr/>
        </p:nvSpPr>
        <p:spPr bwMode="auto">
          <a:xfrm>
            <a:off x="9151943" y="5029995"/>
            <a:ext cx="6334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Time</a:t>
            </a:r>
          </a:p>
        </p:txBody>
      </p:sp>
      <p:sp>
        <p:nvSpPr>
          <p:cNvPr id="92" name="TextBox 91"/>
          <p:cNvSpPr txBox="1">
            <a:spLocks noChangeArrowheads="1"/>
          </p:cNvSpPr>
          <p:nvPr/>
        </p:nvSpPr>
        <p:spPr bwMode="auto">
          <a:xfrm>
            <a:off x="9980618" y="5020467"/>
            <a:ext cx="9620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600"/>
              <a:t>Strength</a:t>
            </a:r>
          </a:p>
        </p:txBody>
      </p:sp>
      <p:sp>
        <p:nvSpPr>
          <p:cNvPr id="6172" name="TextBox 57"/>
          <p:cNvSpPr txBox="1">
            <a:spLocks noChangeArrowheads="1"/>
          </p:cNvSpPr>
          <p:nvPr/>
        </p:nvSpPr>
        <p:spPr bwMode="auto">
          <a:xfrm>
            <a:off x="7283456" y="5646019"/>
            <a:ext cx="1133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t>Lower </a:t>
            </a:r>
            <a:r>
              <a:rPr lang="en-US" dirty="0" err="1"/>
              <a:t>nd</a:t>
            </a:r>
            <a:endParaRPr lang="en-US" dirty="0"/>
          </a:p>
        </p:txBody>
      </p:sp>
      <p:sp>
        <p:nvSpPr>
          <p:cNvPr id="6173" name="TextBox 93"/>
          <p:cNvSpPr txBox="1">
            <a:spLocks noChangeArrowheads="1"/>
          </p:cNvSpPr>
          <p:nvPr/>
        </p:nvSpPr>
        <p:spPr bwMode="auto">
          <a:xfrm>
            <a:off x="9313073" y="5650671"/>
            <a:ext cx="118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dirty="0"/>
              <a:t>Higher </a:t>
            </a:r>
            <a:r>
              <a:rPr lang="en-US" dirty="0" err="1"/>
              <a:t>nd</a:t>
            </a:r>
            <a:endParaRPr lang="en-US" dirty="0"/>
          </a:p>
        </p:txBody>
      </p:sp>
    </p:spTree>
    <p:extLst>
      <p:ext uri="{BB962C8B-B14F-4D97-AF65-F5344CB8AC3E}">
        <p14:creationId xmlns:p14="http://schemas.microsoft.com/office/powerpoint/2010/main" val="3461744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7"/>
                                        </p:tgtEl>
                                        <p:attrNameLst>
                                          <p:attrName>style.visibility</p:attrName>
                                        </p:attrNameLst>
                                      </p:cBhvr>
                                      <p:to>
                                        <p:strVal val="visible"/>
                                      </p:to>
                                    </p:set>
                                    <p:animEffect transition="in" filter="fade">
                                      <p:cBhvr>
                                        <p:cTn id="16" dur="500"/>
                                        <p:tgtEl>
                                          <p:spTgt spid="87"/>
                                        </p:tgtEl>
                                      </p:cBhvr>
                                    </p:animEffect>
                                  </p:childTnLst>
                                </p:cTn>
                              </p:par>
                              <p:par>
                                <p:cTn id="17" presetID="10" presetClass="entr" presetSubtype="0" fill="hold" nodeType="with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fade">
                                      <p:cBhvr>
                                        <p:cTn id="19" dur="500"/>
                                        <p:tgtEl>
                                          <p:spTgt spid="7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fade">
                                      <p:cBhvr>
                                        <p:cTn id="25" dur="500"/>
                                        <p:tgtEl>
                                          <p:spTgt spid="7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1" presetClass="exit" presetSubtype="0" fill="hold" grpId="1" nodeType="withEffect">
                                  <p:stCondLst>
                                    <p:cond delay="0"/>
                                  </p:stCondLst>
                                  <p:childTnLst>
                                    <p:set>
                                      <p:cBhvr>
                                        <p:cTn id="46" dur="1" fill="hold">
                                          <p:stCondLst>
                                            <p:cond delay="0"/>
                                          </p:stCondLst>
                                        </p:cTn>
                                        <p:tgtEl>
                                          <p:spTgt spid="87"/>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55"/>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par>
                                <p:cTn id="58" presetID="10" presetClass="entr" presetSubtype="0" fill="hold" nodeType="withEffect">
                                  <p:stCondLst>
                                    <p:cond delay="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500"/>
                                        <p:tgtEl>
                                          <p:spTgt spid="77"/>
                                        </p:tgtEl>
                                      </p:cBhvr>
                                    </p:animEffect>
                                  </p:childTnLst>
                                </p:cTn>
                              </p:par>
                              <p:par>
                                <p:cTn id="61" presetID="1" presetClass="exit" presetSubtype="0" fill="hold" grpId="1" nodeType="withEffect">
                                  <p:stCondLst>
                                    <p:cond delay="0"/>
                                  </p:stCondLst>
                                  <p:childTnLst>
                                    <p:set>
                                      <p:cBhvr>
                                        <p:cTn id="62" dur="1" fill="hold">
                                          <p:stCondLst>
                                            <p:cond delay="0"/>
                                          </p:stCondLst>
                                        </p:cTn>
                                        <p:tgtEl>
                                          <p:spTgt spid="66"/>
                                        </p:tgtEl>
                                        <p:attrNameLst>
                                          <p:attrName>style.visibility</p:attrName>
                                        </p:attrNameLst>
                                      </p:cBhvr>
                                      <p:to>
                                        <p:strVal val="hidden"/>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par>
                                <p:cTn id="65" presetID="1" presetClass="exit" presetSubtype="0" fill="hold" grpId="1" nodeType="withEffect">
                                  <p:stCondLst>
                                    <p:cond delay="0"/>
                                  </p:stCondLst>
                                  <p:childTnLst>
                                    <p:set>
                                      <p:cBhvr>
                                        <p:cTn id="66" dur="1" fill="hold">
                                          <p:stCondLst>
                                            <p:cond delay="0"/>
                                          </p:stCondLst>
                                        </p:cTn>
                                        <p:tgtEl>
                                          <p:spTgt spid="88"/>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89"/>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nodeType="click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cTn>
                              </p:par>
                              <p:par>
                                <p:cTn id="74" presetID="1" presetClass="exit" presetSubtype="0" fill="hold" nodeType="withEffect">
                                  <p:stCondLst>
                                    <p:cond delay="0"/>
                                  </p:stCondLst>
                                  <p:childTnLst>
                                    <p:set>
                                      <p:cBhvr>
                                        <p:cTn id="75" dur="1" fill="hold">
                                          <p:stCondLst>
                                            <p:cond delay="0"/>
                                          </p:stCondLst>
                                        </p:cTn>
                                        <p:tgtEl>
                                          <p:spTgt spid="6"/>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67"/>
                                        </p:tgtEl>
                                        <p:attrNameLst>
                                          <p:attrName>style.visibility</p:attrName>
                                        </p:attrNameLst>
                                      </p:cBhvr>
                                      <p:to>
                                        <p:strVal val="hidden"/>
                                      </p:to>
                                    </p:set>
                                  </p:childTnLst>
                                </p:cTn>
                              </p:par>
                              <p:par>
                                <p:cTn id="78" presetID="1" presetClass="exit" presetSubtype="0" fill="hold" nodeType="withEffect">
                                  <p:stCondLst>
                                    <p:cond delay="0"/>
                                  </p:stCondLst>
                                  <p:childTnLst>
                                    <p:set>
                                      <p:cBhvr>
                                        <p:cTn id="79" dur="1" fill="hold">
                                          <p:stCondLst>
                                            <p:cond delay="0"/>
                                          </p:stCondLst>
                                        </p:cTn>
                                        <p:tgtEl>
                                          <p:spTgt spid="47"/>
                                        </p:tgtEl>
                                        <p:attrNameLst>
                                          <p:attrName>style.visibility</p:attrName>
                                        </p:attrNameLst>
                                      </p:cBhvr>
                                      <p:to>
                                        <p:strVal val="hidden"/>
                                      </p:to>
                                    </p:set>
                                  </p:childTnLst>
                                </p:cTn>
                              </p:par>
                              <p:par>
                                <p:cTn id="80" presetID="1" presetClass="exit" presetSubtype="0" fill="hold" nodeType="withEffect">
                                  <p:stCondLst>
                                    <p:cond delay="0"/>
                                  </p:stCondLst>
                                  <p:childTnLst>
                                    <p:set>
                                      <p:cBhvr>
                                        <p:cTn id="81" dur="1" fill="hold">
                                          <p:stCondLst>
                                            <p:cond delay="0"/>
                                          </p:stCondLst>
                                        </p:cTn>
                                        <p:tgtEl>
                                          <p:spTgt spid="7"/>
                                        </p:tgtEl>
                                        <p:attrNameLst>
                                          <p:attrName>style.visibility</p:attrName>
                                        </p:attrNameLst>
                                      </p:cBhvr>
                                      <p:to>
                                        <p:strVal val="hidden"/>
                                      </p:to>
                                    </p:set>
                                  </p:childTnLst>
                                </p:cTn>
                              </p:par>
                              <p:par>
                                <p:cTn id="82" presetID="1" presetClass="exit" presetSubtype="0" fill="hold" nodeType="withEffect">
                                  <p:stCondLst>
                                    <p:cond delay="0"/>
                                  </p:stCondLst>
                                  <p:childTnLst>
                                    <p:set>
                                      <p:cBhvr>
                                        <p:cTn id="83" dur="1" fill="hold">
                                          <p:stCondLst>
                                            <p:cond delay="0"/>
                                          </p:stCondLst>
                                        </p:cTn>
                                        <p:tgtEl>
                                          <p:spTgt spid="47"/>
                                        </p:tgtEl>
                                        <p:attrNameLst>
                                          <p:attrName>style.visibility</p:attrName>
                                        </p:attrNameLst>
                                      </p:cBhvr>
                                      <p:to>
                                        <p:strVal val="hidden"/>
                                      </p:to>
                                    </p:set>
                                  </p:childTnLst>
                                </p:cTn>
                              </p:par>
                              <p:par>
                                <p:cTn id="84" presetID="1" presetClass="entr" presetSubtype="0" fill="hold" grpId="0" nodeType="withEffect">
                                  <p:stCondLst>
                                    <p:cond delay="0"/>
                                  </p:stCondLst>
                                  <p:childTnLst>
                                    <p:set>
                                      <p:cBhvr>
                                        <p:cTn id="85" dur="1" fill="hold">
                                          <p:stCondLst>
                                            <p:cond delay="0"/>
                                          </p:stCondLst>
                                        </p:cTn>
                                        <p:tgtEl>
                                          <p:spTgt spid="68"/>
                                        </p:tgtEl>
                                        <p:attrNameLst>
                                          <p:attrName>style.visibility</p:attrName>
                                        </p:attrNameLst>
                                      </p:cBhvr>
                                      <p:to>
                                        <p:strVal val="visible"/>
                                      </p:to>
                                    </p:set>
                                  </p:childTnLst>
                                </p:cTn>
                              </p:par>
                              <p:par>
                                <p:cTn id="86" presetID="1" presetClass="exit" presetSubtype="0" fill="hold" grpId="1" nodeType="withEffect">
                                  <p:stCondLst>
                                    <p:cond delay="0"/>
                                  </p:stCondLst>
                                  <p:childTnLst>
                                    <p:set>
                                      <p:cBhvr>
                                        <p:cTn id="87" dur="1" fill="hold">
                                          <p:stCondLst>
                                            <p:cond delay="0"/>
                                          </p:stCondLst>
                                        </p:cTn>
                                        <p:tgtEl>
                                          <p:spTgt spid="89"/>
                                        </p:tgtEl>
                                        <p:attrNameLst>
                                          <p:attrName>style.visibility</p:attrName>
                                        </p:attrNameLst>
                                      </p:cBhvr>
                                      <p:to>
                                        <p:strVal val="hidden"/>
                                      </p:to>
                                    </p:set>
                                  </p:childTnLst>
                                </p:cTn>
                              </p:par>
                              <p:par>
                                <p:cTn id="88" presetID="1" presetClass="exit" presetSubtype="0" fill="hold" nodeType="withEffect">
                                  <p:stCondLst>
                                    <p:cond delay="0"/>
                                  </p:stCondLst>
                                  <p:childTnLst>
                                    <p:set>
                                      <p:cBhvr>
                                        <p:cTn id="89" dur="1" fill="hold">
                                          <p:stCondLst>
                                            <p:cond delay="0"/>
                                          </p:stCondLst>
                                        </p:cTn>
                                        <p:tgtEl>
                                          <p:spTgt spid="80"/>
                                        </p:tgtEl>
                                        <p:attrNameLst>
                                          <p:attrName>style.visibility</p:attrName>
                                        </p:attrNameLst>
                                      </p:cBhvr>
                                      <p:to>
                                        <p:strVal val="hidden"/>
                                      </p:to>
                                    </p:set>
                                  </p:childTnLst>
                                </p:cTn>
                              </p:par>
                              <p:par>
                                <p:cTn id="90" presetID="1" presetClass="exit" presetSubtype="0" fill="hold" nodeType="withEffect">
                                  <p:stCondLst>
                                    <p:cond delay="0"/>
                                  </p:stCondLst>
                                  <p:childTnLst>
                                    <p:set>
                                      <p:cBhvr>
                                        <p:cTn id="91" dur="1" fill="hold">
                                          <p:stCondLst>
                                            <p:cond delay="0"/>
                                          </p:stCondLst>
                                        </p:cTn>
                                        <p:tgtEl>
                                          <p:spTgt spid="80"/>
                                        </p:tgtEl>
                                        <p:attrNameLst>
                                          <p:attrName>style.visibility</p:attrName>
                                        </p:attrNameLst>
                                      </p:cBhvr>
                                      <p:to>
                                        <p:strVal val="hidden"/>
                                      </p:to>
                                    </p:set>
                                  </p:childTnLst>
                                </p:cTn>
                              </p:par>
                              <p:par>
                                <p:cTn id="92" presetID="1" presetClass="entr" presetSubtype="0" fill="hold" grpId="0" nodeType="withEffect">
                                  <p:stCondLst>
                                    <p:cond delay="0"/>
                                  </p:stCondLst>
                                  <p:childTnLst>
                                    <p:set>
                                      <p:cBhvr>
                                        <p:cTn id="93"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3" grpId="0" animBg="1"/>
      <p:bldP spid="55" grpId="0"/>
      <p:bldP spid="55" grpId="1"/>
      <p:bldP spid="66" grpId="0"/>
      <p:bldP spid="66" grpId="1"/>
      <p:bldP spid="67" grpId="0"/>
      <p:bldP spid="67" grpId="1"/>
      <p:bldP spid="68" grpId="0"/>
      <p:bldP spid="56" grpId="0"/>
      <p:bldP spid="70" grpId="0"/>
      <p:bldP spid="72" grpId="0" animBg="1"/>
      <p:bldP spid="73" grpId="0" animBg="1"/>
      <p:bldP spid="87" grpId="0"/>
      <p:bldP spid="87" grpId="1"/>
      <p:bldP spid="88" grpId="0"/>
      <p:bldP spid="88" grpId="1"/>
      <p:bldP spid="89" grpId="0"/>
      <p:bldP spid="89" grpId="1"/>
      <p:bldP spid="90" grpId="0"/>
      <p:bldP spid="91" grpId="0"/>
      <p:bldP spid="9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477520" y="270263"/>
            <a:ext cx="9793288" cy="566737"/>
          </a:xfrm>
        </p:spPr>
        <p:txBody>
          <a:bodyPr>
            <a:noAutofit/>
          </a:bodyPr>
          <a:lstStyle/>
          <a:p>
            <a:r>
              <a:rPr lang="en-US" sz="2800" dirty="0"/>
              <a:t>Importance of robust Dynamic Fatigue performance</a:t>
            </a:r>
          </a:p>
        </p:txBody>
      </p:sp>
      <p:sp>
        <p:nvSpPr>
          <p:cNvPr id="5123" name="Content Placeholder 2"/>
          <p:cNvSpPr>
            <a:spLocks noGrp="1"/>
          </p:cNvSpPr>
          <p:nvPr>
            <p:ph idx="4294967295"/>
          </p:nvPr>
        </p:nvSpPr>
        <p:spPr>
          <a:xfrm>
            <a:off x="463552" y="1419667"/>
            <a:ext cx="7224713" cy="2276475"/>
          </a:xfrm>
        </p:spPr>
        <p:txBody>
          <a:bodyPr>
            <a:normAutofit/>
          </a:bodyPr>
          <a:lstStyle/>
          <a:p>
            <a:r>
              <a:rPr lang="en-US" dirty="0"/>
              <a:t>Installation contractors and Mother Nature don’t always observe our rules</a:t>
            </a:r>
          </a:p>
          <a:p>
            <a:r>
              <a:rPr lang="en-US" dirty="0"/>
              <a:t>Robust Dynamic Fatigue provides additional performance in the face of adverse conditions</a:t>
            </a:r>
          </a:p>
          <a:p>
            <a:r>
              <a:rPr lang="en-US" dirty="0"/>
              <a:t>Cable tensile ratings use Dynamic Fatigue in cable design (aramid or fiberglass)</a:t>
            </a:r>
          </a:p>
        </p:txBody>
      </p:sp>
      <p:pic>
        <p:nvPicPr>
          <p:cNvPr id="5125"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7688265" y="1244674"/>
            <a:ext cx="2716213"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688262" y="4117605"/>
            <a:ext cx="27051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e 1"/>
          <p:cNvGraphicFramePr>
            <a:graphicFrameLocks noGrp="1"/>
          </p:cNvGraphicFramePr>
          <p:nvPr/>
        </p:nvGraphicFramePr>
        <p:xfrm>
          <a:off x="2031041" y="4343880"/>
          <a:ext cx="5465137" cy="1054952"/>
        </p:xfrm>
        <a:graphic>
          <a:graphicData uri="http://schemas.openxmlformats.org/drawingml/2006/table">
            <a:tbl>
              <a:tblPr firstRow="1" bandRow="1">
                <a:tableStyleId>{5C22544A-7EE6-4342-B048-85BDC9FD1C3A}</a:tableStyleId>
              </a:tblPr>
              <a:tblGrid>
                <a:gridCol w="1509824">
                  <a:extLst>
                    <a:ext uri="{9D8B030D-6E8A-4147-A177-3AD203B41FA5}">
                      <a16:colId xmlns:a16="http://schemas.microsoft.com/office/drawing/2014/main" val="20000"/>
                    </a:ext>
                  </a:extLst>
                </a:gridCol>
                <a:gridCol w="2796363">
                  <a:extLst>
                    <a:ext uri="{9D8B030D-6E8A-4147-A177-3AD203B41FA5}">
                      <a16:colId xmlns:a16="http://schemas.microsoft.com/office/drawing/2014/main" val="20001"/>
                    </a:ext>
                  </a:extLst>
                </a:gridCol>
                <a:gridCol w="1158950">
                  <a:extLst>
                    <a:ext uri="{9D8B030D-6E8A-4147-A177-3AD203B41FA5}">
                      <a16:colId xmlns:a16="http://schemas.microsoft.com/office/drawing/2014/main" val="20002"/>
                    </a:ext>
                  </a:extLst>
                </a:gridCol>
              </a:tblGrid>
              <a:tr h="1054952">
                <a:tc>
                  <a:txBody>
                    <a:bodyPr/>
                    <a:lstStyle/>
                    <a:p>
                      <a:r>
                        <a:rPr lang="en-US" sz="1600" dirty="0">
                          <a:solidFill>
                            <a:srgbClr val="C00000"/>
                          </a:solidFill>
                        </a:rPr>
                        <a:t>Mechanical Reliability</a:t>
                      </a:r>
                    </a:p>
                  </a:txBody>
                  <a:tcPr marT="45727" marB="45727"/>
                </a:tc>
                <a:tc>
                  <a:txBody>
                    <a:bodyPr/>
                    <a:lstStyle/>
                    <a:p>
                      <a:r>
                        <a:rPr lang="en-US" sz="1600" dirty="0">
                          <a:solidFill>
                            <a:srgbClr val="C00000"/>
                          </a:solidFill>
                        </a:rPr>
                        <a:t>Dynamic</a:t>
                      </a:r>
                      <a:r>
                        <a:rPr lang="en-US" sz="1600" baseline="0" dirty="0">
                          <a:solidFill>
                            <a:srgbClr val="C00000"/>
                          </a:solidFill>
                        </a:rPr>
                        <a:t> fatigue performance.  Excellent coating reliability </a:t>
                      </a:r>
                      <a:endParaRPr lang="en-US" sz="1600" dirty="0">
                        <a:solidFill>
                          <a:srgbClr val="C00000"/>
                        </a:solidFill>
                      </a:endParaRPr>
                    </a:p>
                  </a:txBody>
                  <a:tcPr marT="45727" marB="4572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solidFill>
                          <a:sym typeface="Wingdings"/>
                        </a:rPr>
                        <a:t></a:t>
                      </a:r>
                      <a:endParaRPr lang="en-US" sz="2800" dirty="0">
                        <a:solidFill>
                          <a:schemeClr val="bg1"/>
                        </a:solidFill>
                      </a:endParaRPr>
                    </a:p>
                  </a:txBody>
                  <a:tcPr marT="45727" marB="45727">
                    <a:solidFill>
                      <a:srgbClr val="00B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746217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Summary - The fiber is the network</a:t>
            </a:r>
          </a:p>
        </p:txBody>
      </p:sp>
      <p:sp>
        <p:nvSpPr>
          <p:cNvPr id="3" name="Slide Number Placeholder 2"/>
          <p:cNvSpPr>
            <a:spLocks noGrp="1"/>
          </p:cNvSpPr>
          <p:nvPr>
            <p:ph type="sldNum" sz="quarter" idx="11"/>
          </p:nvPr>
        </p:nvSpPr>
        <p:spPr/>
        <p:txBody>
          <a:bodyPr/>
          <a:lstStyle/>
          <a:p>
            <a:fld id="{93B93ED8-0A28-144B-8090-401152FB9154}" type="slidenum">
              <a:rPr lang="en-US" smtClean="0"/>
              <a:pPr/>
              <a:t>57</a:t>
            </a:fld>
            <a:endParaRPr lang="en-US" dirty="0"/>
          </a:p>
        </p:txBody>
      </p:sp>
      <p:sp>
        <p:nvSpPr>
          <p:cNvPr id="4" name="Text Placeholder 3"/>
          <p:cNvSpPr>
            <a:spLocks noGrp="1"/>
          </p:cNvSpPr>
          <p:nvPr>
            <p:ph type="body" sz="quarter" idx="12"/>
          </p:nvPr>
        </p:nvSpPr>
        <p:spPr>
          <a:xfrm>
            <a:off x="1203157" y="1546676"/>
            <a:ext cx="9952522" cy="3939725"/>
          </a:xfrm>
        </p:spPr>
        <p:txBody>
          <a:bodyPr>
            <a:normAutofit lnSpcReduction="10000"/>
          </a:bodyPr>
          <a:lstStyle/>
          <a:p>
            <a:r>
              <a:rPr lang="en-US" sz="2200" dirty="0"/>
              <a:t>Many reasons fiber is going deep in the network – often to the home</a:t>
            </a:r>
          </a:p>
          <a:p>
            <a:r>
              <a:rPr lang="en-US" sz="2200" dirty="0"/>
              <a:t>Several different fiber standards</a:t>
            </a:r>
          </a:p>
          <a:p>
            <a:pPr lvl="1"/>
            <a:r>
              <a:rPr lang="en-US" sz="2000" dirty="0"/>
              <a:t>G.652/G.657 for OSP.  However, standards set only basic performance levels</a:t>
            </a:r>
          </a:p>
          <a:p>
            <a:r>
              <a:rPr lang="en-US" sz="2200" dirty="0"/>
              <a:t>Fiber performance is driven by many things</a:t>
            </a:r>
          </a:p>
          <a:p>
            <a:pPr lvl="1"/>
            <a:r>
              <a:rPr lang="en-US" sz="2000" dirty="0"/>
              <a:t>Optical performance</a:t>
            </a:r>
          </a:p>
          <a:p>
            <a:pPr lvl="2"/>
            <a:r>
              <a:rPr lang="en-US" sz="2000" dirty="0"/>
              <a:t>Attenuation and bend performance</a:t>
            </a:r>
          </a:p>
          <a:p>
            <a:pPr lvl="2"/>
            <a:r>
              <a:rPr lang="en-US" sz="2000" dirty="0"/>
              <a:t>Dispersion (chromatic and PMD)</a:t>
            </a:r>
          </a:p>
          <a:p>
            <a:pPr lvl="1"/>
            <a:r>
              <a:rPr lang="en-US" sz="2000" dirty="0"/>
              <a:t>Mechanical performance </a:t>
            </a:r>
          </a:p>
          <a:p>
            <a:pPr lvl="2"/>
            <a:r>
              <a:rPr lang="en-US" sz="2000" dirty="0"/>
              <a:t>Glass purity</a:t>
            </a:r>
          </a:p>
          <a:p>
            <a:pPr lvl="2"/>
            <a:r>
              <a:rPr lang="en-US" sz="2000" dirty="0"/>
              <a:t>Coating/glass composition</a:t>
            </a:r>
          </a:p>
          <a:p>
            <a:endParaRPr lang="en-US" sz="2200" dirty="0"/>
          </a:p>
        </p:txBody>
      </p:sp>
    </p:spTree>
    <p:extLst>
      <p:ext uri="{BB962C8B-B14F-4D97-AF65-F5344CB8AC3E}">
        <p14:creationId xmlns:p14="http://schemas.microsoft.com/office/powerpoint/2010/main" val="98914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391" y="283141"/>
            <a:ext cx="6152449" cy="654919"/>
          </a:xfrm>
        </p:spPr>
        <p:txBody>
          <a:bodyPr>
            <a:normAutofit/>
          </a:bodyPr>
          <a:lstStyle/>
          <a:p>
            <a:r>
              <a:rPr lang="en-US" sz="2800" dirty="0"/>
              <a:t>Technology evolution</a:t>
            </a:r>
          </a:p>
        </p:txBody>
      </p:sp>
      <p:sp>
        <p:nvSpPr>
          <p:cNvPr id="10" name="Subtitle 3"/>
          <p:cNvSpPr txBox="1">
            <a:spLocks/>
          </p:cNvSpPr>
          <p:nvPr/>
        </p:nvSpPr>
        <p:spPr>
          <a:xfrm>
            <a:off x="3487616" y="3086317"/>
            <a:ext cx="10515600" cy="384721"/>
          </a:xfrm>
          <a:prstGeom prst="rect">
            <a:avLst/>
          </a:prstGeom>
        </p:spPr>
        <p:txBody>
          <a:bodyPr lIns="121917" tIns="60958" rIns="121917" bIns="60958"/>
          <a:lstStyle>
            <a:lvl1pPr marL="342900" indent="-342900" algn="l" defTabSz="457200" rtl="0" eaLnBrk="1" latinLnBrk="0" hangingPunct="1">
              <a:spcBef>
                <a:spcPct val="20000"/>
              </a:spcBef>
              <a:buClr>
                <a:schemeClr val="accent1"/>
              </a:buClr>
              <a:buFont typeface="Arial"/>
              <a:buChar char="•"/>
              <a:defRPr sz="1800" kern="1200">
                <a:solidFill>
                  <a:srgbClr val="101844"/>
                </a:solidFill>
                <a:latin typeface=""/>
                <a:ea typeface="+mn-ea"/>
                <a:cs typeface="+mn-cs"/>
              </a:defRPr>
            </a:lvl1pPr>
            <a:lvl2pPr marL="742950" indent="-285750" algn="l" defTabSz="457200" rtl="0" eaLnBrk="1" latinLnBrk="0" hangingPunct="1">
              <a:spcBef>
                <a:spcPct val="20000"/>
              </a:spcBef>
              <a:buClr>
                <a:srgbClr val="71AA3F"/>
              </a:buClr>
              <a:buFont typeface="Arial"/>
              <a:buChar char="–"/>
              <a:defRPr sz="1800" kern="1200">
                <a:solidFill>
                  <a:srgbClr val="101844"/>
                </a:solidFill>
                <a:latin typeface=""/>
                <a:ea typeface="+mn-ea"/>
                <a:cs typeface="+mn-cs"/>
              </a:defRPr>
            </a:lvl2pPr>
            <a:lvl3pPr marL="1143000" indent="-228600" algn="l" defTabSz="457200" rtl="0" eaLnBrk="1" latinLnBrk="0" hangingPunct="1">
              <a:spcBef>
                <a:spcPct val="20000"/>
              </a:spcBef>
              <a:buClr>
                <a:schemeClr val="tx2"/>
              </a:buClr>
              <a:buFont typeface="Arial"/>
              <a:buChar char="•"/>
              <a:defRPr sz="1800" kern="1200">
                <a:solidFill>
                  <a:srgbClr val="101844"/>
                </a:solidFill>
                <a:latin typeface=""/>
                <a:ea typeface="+mn-ea"/>
                <a:cs typeface="+mn-cs"/>
              </a:defRPr>
            </a:lvl3pPr>
            <a:lvl4pPr marL="1600200" indent="-228600" algn="l" defTabSz="457200" rtl="0" eaLnBrk="1" latinLnBrk="0" hangingPunct="1">
              <a:spcBef>
                <a:spcPct val="20000"/>
              </a:spcBef>
              <a:buClr>
                <a:srgbClr val="71AA3F"/>
              </a:buClr>
              <a:buFont typeface="Arial"/>
              <a:buChar char="–"/>
              <a:defRPr sz="1600" kern="1200">
                <a:solidFill>
                  <a:srgbClr val="101844"/>
                </a:solidFill>
                <a:latin typeface=""/>
                <a:ea typeface="+mn-ea"/>
                <a:cs typeface="+mn-cs"/>
              </a:defRPr>
            </a:lvl4pPr>
            <a:lvl5pPr marL="2057400" indent="-228600" algn="l" defTabSz="457200" rtl="0" eaLnBrk="1" latinLnBrk="0" hangingPunct="1">
              <a:spcBef>
                <a:spcPct val="20000"/>
              </a:spcBef>
              <a:buClr>
                <a:schemeClr val="tx2"/>
              </a:buClr>
              <a:buFont typeface="Arial"/>
              <a:buChar char="»"/>
              <a:defRPr sz="1600" kern="1200">
                <a:solidFill>
                  <a:srgbClr val="101844"/>
                </a:solidFill>
                <a:latin typeface=""/>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r>
              <a:rPr lang="en-US" dirty="0"/>
              <a:t>How Long Will Your Building Last?</a:t>
            </a:r>
          </a:p>
        </p:txBody>
      </p:sp>
      <p:graphicFrame>
        <p:nvGraphicFramePr>
          <p:cNvPr id="11" name="Table 10"/>
          <p:cNvGraphicFramePr>
            <a:graphicFrameLocks noGrp="1"/>
          </p:cNvGraphicFramePr>
          <p:nvPr>
            <p:extLst>
              <p:ext uri="{D42A27DB-BD31-4B8C-83A1-F6EECF244321}">
                <p14:modId xmlns:p14="http://schemas.microsoft.com/office/powerpoint/2010/main" val="2018150762"/>
              </p:ext>
            </p:extLst>
          </p:nvPr>
        </p:nvGraphicFramePr>
        <p:xfrm>
          <a:off x="1758129" y="1108791"/>
          <a:ext cx="8860937" cy="4339772"/>
        </p:xfrm>
        <a:graphic>
          <a:graphicData uri="http://schemas.openxmlformats.org/drawingml/2006/table">
            <a:tbl>
              <a:tblPr firstRow="1" bandRow="1">
                <a:tableStyleId>{0660B408-B3CF-4A94-85FC-2B1E0A45F4A2}</a:tableStyleId>
              </a:tblPr>
              <a:tblGrid>
                <a:gridCol w="1584276">
                  <a:extLst>
                    <a:ext uri="{9D8B030D-6E8A-4147-A177-3AD203B41FA5}">
                      <a16:colId xmlns:a16="http://schemas.microsoft.com/office/drawing/2014/main" val="20000"/>
                    </a:ext>
                  </a:extLst>
                </a:gridCol>
                <a:gridCol w="1762384">
                  <a:extLst>
                    <a:ext uri="{9D8B030D-6E8A-4147-A177-3AD203B41FA5}">
                      <a16:colId xmlns:a16="http://schemas.microsoft.com/office/drawing/2014/main" val="20001"/>
                    </a:ext>
                  </a:extLst>
                </a:gridCol>
                <a:gridCol w="2876585">
                  <a:extLst>
                    <a:ext uri="{9D8B030D-6E8A-4147-A177-3AD203B41FA5}">
                      <a16:colId xmlns:a16="http://schemas.microsoft.com/office/drawing/2014/main" val="20002"/>
                    </a:ext>
                  </a:extLst>
                </a:gridCol>
                <a:gridCol w="2637692">
                  <a:extLst>
                    <a:ext uri="{9D8B030D-6E8A-4147-A177-3AD203B41FA5}">
                      <a16:colId xmlns:a16="http://schemas.microsoft.com/office/drawing/2014/main" val="20003"/>
                    </a:ext>
                  </a:extLst>
                </a:gridCol>
              </a:tblGrid>
              <a:tr h="401320">
                <a:tc>
                  <a:txBody>
                    <a:bodyPr/>
                    <a:lstStyle/>
                    <a:p>
                      <a:endParaRPr lang="en-US" sz="2100" dirty="0">
                        <a:latin typeface="Arial" charset="0"/>
                        <a:ea typeface="Arial" charset="0"/>
                        <a:cs typeface="Arial"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1221"/>
                    </a:solidFill>
                  </a:tcPr>
                </a:tc>
                <a:tc>
                  <a:txBody>
                    <a:bodyPr/>
                    <a:lstStyle/>
                    <a:p>
                      <a:pPr algn="ctr"/>
                      <a:r>
                        <a:rPr lang="en-US" sz="2100" dirty="0">
                          <a:solidFill>
                            <a:schemeClr val="bg1"/>
                          </a:solidFill>
                          <a:latin typeface="Arial" charset="0"/>
                          <a:ea typeface="Arial" charset="0"/>
                          <a:cs typeface="Arial" charset="0"/>
                        </a:rPr>
                        <a:t>Copper</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1221"/>
                    </a:solidFill>
                  </a:tcPr>
                </a:tc>
                <a:tc>
                  <a:txBody>
                    <a:bodyPr/>
                    <a:lstStyle/>
                    <a:p>
                      <a:pPr algn="ctr"/>
                      <a:r>
                        <a:rPr lang="en-US" sz="2100" dirty="0">
                          <a:solidFill>
                            <a:schemeClr val="bg1"/>
                          </a:solidFill>
                          <a:latin typeface="Arial" charset="0"/>
                          <a:ea typeface="Arial" charset="0"/>
                          <a:cs typeface="Arial" charset="0"/>
                        </a:rPr>
                        <a:t>Wireless</a:t>
                      </a:r>
                      <a:r>
                        <a:rPr lang="en-US" sz="2100" baseline="0" dirty="0">
                          <a:solidFill>
                            <a:schemeClr val="bg1"/>
                          </a:solidFill>
                          <a:latin typeface="Arial" charset="0"/>
                          <a:ea typeface="Arial" charset="0"/>
                          <a:cs typeface="Arial" charset="0"/>
                        </a:rPr>
                        <a:t> - Cellular</a:t>
                      </a:r>
                      <a:endParaRPr lang="en-US" sz="2100" dirty="0">
                        <a:solidFill>
                          <a:schemeClr val="bg1"/>
                        </a:solidFill>
                        <a:latin typeface="Arial" charset="0"/>
                        <a:ea typeface="Arial" charset="0"/>
                        <a:cs typeface="Arial"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1221"/>
                    </a:solidFill>
                  </a:tcPr>
                </a:tc>
                <a:tc>
                  <a:txBody>
                    <a:bodyPr/>
                    <a:lstStyle/>
                    <a:p>
                      <a:pPr algn="ctr"/>
                      <a:r>
                        <a:rPr lang="en-US" sz="2100" dirty="0">
                          <a:solidFill>
                            <a:schemeClr val="bg1"/>
                          </a:solidFill>
                          <a:latin typeface="Arial" charset="0"/>
                          <a:ea typeface="Arial" charset="0"/>
                          <a:cs typeface="Arial" charset="0"/>
                        </a:rPr>
                        <a:t>Fiber</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D1221"/>
                    </a:solidFill>
                  </a:tcPr>
                </a:tc>
                <a:extLst>
                  <a:ext uri="{0D108BD9-81ED-4DB2-BD59-A6C34878D82A}">
                    <a16:rowId xmlns:a16="http://schemas.microsoft.com/office/drawing/2014/main" val="10000"/>
                  </a:ext>
                </a:extLst>
              </a:tr>
              <a:tr h="726440">
                <a:tc>
                  <a:txBody>
                    <a:bodyPr/>
                    <a:lstStyle/>
                    <a:p>
                      <a:pPr algn="ctr"/>
                      <a:r>
                        <a:rPr lang="en-US" sz="2100" dirty="0">
                          <a:latin typeface="Arial" charset="0"/>
                          <a:ea typeface="Arial" charset="0"/>
                          <a:cs typeface="Arial" charset="0"/>
                        </a:rPr>
                        <a:t>Mid-20</a:t>
                      </a:r>
                      <a:r>
                        <a:rPr lang="en-US" sz="2100" baseline="30000" dirty="0">
                          <a:latin typeface="Arial" charset="0"/>
                          <a:ea typeface="Arial" charset="0"/>
                          <a:cs typeface="Arial" charset="0"/>
                        </a:rPr>
                        <a:t>th</a:t>
                      </a:r>
                      <a:r>
                        <a:rPr lang="en-US" sz="2100" baseline="0" dirty="0">
                          <a:latin typeface="Arial" charset="0"/>
                          <a:ea typeface="Arial" charset="0"/>
                          <a:cs typeface="Arial" charset="0"/>
                        </a:rPr>
                        <a:t> century</a:t>
                      </a:r>
                      <a:endParaRPr lang="en-US" sz="2100" dirty="0">
                        <a:latin typeface="Arial" charset="0"/>
                        <a:ea typeface="Arial" charset="0"/>
                        <a:cs typeface="Arial"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2100" dirty="0">
                          <a:solidFill>
                            <a:schemeClr val="bg1"/>
                          </a:solidFill>
                          <a:latin typeface="Arial" charset="0"/>
                          <a:ea typeface="Arial" charset="0"/>
                          <a:cs typeface="Arial" charset="0"/>
                        </a:rPr>
                        <a:t>Phone grade</a:t>
                      </a:r>
                      <a:r>
                        <a:rPr lang="en-US" sz="2100" baseline="0" dirty="0">
                          <a:solidFill>
                            <a:schemeClr val="bg1"/>
                          </a:solidFill>
                          <a:latin typeface="Arial" charset="0"/>
                          <a:ea typeface="Arial" charset="0"/>
                          <a:cs typeface="Arial" charset="0"/>
                        </a:rPr>
                        <a:t> copper</a:t>
                      </a:r>
                      <a:endParaRPr lang="en-US" sz="2100" dirty="0">
                        <a:solidFill>
                          <a:schemeClr val="bg1"/>
                        </a:solidFill>
                        <a:latin typeface="Arial" charset="0"/>
                        <a:ea typeface="Arial" charset="0"/>
                        <a:cs typeface="Arial"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endParaRPr lang="en-US" sz="2100" b="1" dirty="0">
                        <a:solidFill>
                          <a:schemeClr val="bg1"/>
                        </a:solidFill>
                        <a:latin typeface="Arial" charset="0"/>
                        <a:ea typeface="Arial" charset="0"/>
                        <a:cs typeface="Arial"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4957"/>
                    </a:solidFill>
                  </a:tcPr>
                </a:tc>
                <a:tc>
                  <a:txBody>
                    <a:bodyPr/>
                    <a:lstStyle/>
                    <a:p>
                      <a:pPr algn="ctr"/>
                      <a:endParaRPr lang="en-US" sz="2100" b="1" dirty="0">
                        <a:solidFill>
                          <a:schemeClr val="bg1"/>
                        </a:solidFill>
                        <a:latin typeface="Arial" charset="0"/>
                        <a:ea typeface="Arial" charset="0"/>
                        <a:cs typeface="Arial"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4957"/>
                    </a:solidFill>
                  </a:tcPr>
                </a:tc>
                <a:extLst>
                  <a:ext uri="{0D108BD9-81ED-4DB2-BD59-A6C34878D82A}">
                    <a16:rowId xmlns:a16="http://schemas.microsoft.com/office/drawing/2014/main" val="10001"/>
                  </a:ext>
                </a:extLst>
              </a:tr>
              <a:tr h="402772">
                <a:tc>
                  <a:txBody>
                    <a:bodyPr/>
                    <a:lstStyle/>
                    <a:p>
                      <a:pPr algn="ctr"/>
                      <a:r>
                        <a:rPr lang="en-US" sz="2100" dirty="0">
                          <a:latin typeface="Arial" charset="0"/>
                          <a:ea typeface="Arial" charset="0"/>
                          <a:cs typeface="Arial" charset="0"/>
                        </a:rPr>
                        <a:t>Early</a:t>
                      </a:r>
                      <a:r>
                        <a:rPr lang="en-US" sz="2100" baseline="0" dirty="0">
                          <a:latin typeface="Arial" charset="0"/>
                          <a:ea typeface="Arial" charset="0"/>
                          <a:cs typeface="Arial" charset="0"/>
                        </a:rPr>
                        <a:t> 1980s</a:t>
                      </a:r>
                      <a:endParaRPr lang="en-US" sz="2100" dirty="0">
                        <a:latin typeface="Arial" charset="0"/>
                        <a:ea typeface="Arial" charset="0"/>
                        <a:cs typeface="Arial"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sz="1600" dirty="0"/>
                    </a:p>
                  </a:txBody>
                  <a:tcPr/>
                </a:tc>
                <a:tc rowSpan="3">
                  <a:txBody>
                    <a:bodyPr/>
                    <a:lstStyle/>
                    <a:p>
                      <a:pPr algn="ctr"/>
                      <a:r>
                        <a:rPr lang="en-US" sz="2100" b="1" dirty="0">
                          <a:solidFill>
                            <a:schemeClr val="bg1"/>
                          </a:solidFill>
                          <a:latin typeface="Arial" panose="020B0604020202020204" pitchFamily="34" charset="0"/>
                          <a:ea typeface="Arial" charset="0"/>
                          <a:cs typeface="Arial" panose="020B0604020202020204" pitchFamily="34" charset="0"/>
                        </a:rPr>
                        <a:t>1G -2G</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rowSpan="9">
                  <a:txBody>
                    <a:bodyPr/>
                    <a:lstStyle/>
                    <a:p>
                      <a:pPr algn="ctr"/>
                      <a:r>
                        <a:rPr lang="en-US" sz="2100" dirty="0">
                          <a:solidFill>
                            <a:schemeClr val="bg1"/>
                          </a:solidFill>
                          <a:latin typeface="Arial" charset="0"/>
                          <a:ea typeface="Arial" charset="0"/>
                          <a:cs typeface="Arial" charset="0"/>
                        </a:rPr>
                        <a:t>Single-mode</a:t>
                      </a:r>
                      <a:r>
                        <a:rPr lang="en-US" sz="2100" baseline="0" dirty="0">
                          <a:solidFill>
                            <a:schemeClr val="bg1"/>
                          </a:solidFill>
                          <a:latin typeface="Arial" charset="0"/>
                          <a:ea typeface="Arial" charset="0"/>
                          <a:cs typeface="Arial" charset="0"/>
                        </a:rPr>
                        <a:t> fiber</a:t>
                      </a:r>
                      <a:br>
                        <a:rPr lang="en-US" sz="2100" baseline="0" dirty="0">
                          <a:solidFill>
                            <a:schemeClr val="bg1"/>
                          </a:solidFill>
                          <a:latin typeface="Arial" charset="0"/>
                          <a:ea typeface="Arial" charset="0"/>
                          <a:cs typeface="Arial" charset="0"/>
                        </a:rPr>
                      </a:br>
                      <a:r>
                        <a:rPr lang="en-US" sz="2100" baseline="0" dirty="0">
                          <a:solidFill>
                            <a:schemeClr val="bg1"/>
                          </a:solidFill>
                          <a:latin typeface="Arial" charset="0"/>
                          <a:ea typeface="Arial" charset="0"/>
                          <a:cs typeface="Arial" charset="0"/>
                        </a:rPr>
                        <a:t>introduced in early 1980s,</a:t>
                      </a:r>
                      <a:br>
                        <a:rPr lang="en-US" sz="2100" baseline="0" dirty="0">
                          <a:solidFill>
                            <a:schemeClr val="bg1"/>
                          </a:solidFill>
                          <a:latin typeface="Arial" charset="0"/>
                          <a:ea typeface="Arial" charset="0"/>
                          <a:cs typeface="Arial" charset="0"/>
                        </a:rPr>
                      </a:br>
                      <a:r>
                        <a:rPr lang="en-US" sz="2100" baseline="0" dirty="0">
                          <a:solidFill>
                            <a:schemeClr val="bg1"/>
                          </a:solidFill>
                          <a:latin typeface="Arial" charset="0"/>
                          <a:ea typeface="Arial" charset="0"/>
                          <a:cs typeface="Arial" charset="0"/>
                        </a:rPr>
                        <a:t>still viable and compatible today,</a:t>
                      </a:r>
                      <a:br>
                        <a:rPr lang="en-US" sz="2100" baseline="0" dirty="0">
                          <a:solidFill>
                            <a:schemeClr val="bg1"/>
                          </a:solidFill>
                          <a:latin typeface="Arial" charset="0"/>
                          <a:ea typeface="Arial" charset="0"/>
                          <a:cs typeface="Arial" charset="0"/>
                        </a:rPr>
                      </a:br>
                      <a:r>
                        <a:rPr lang="en-US" sz="2100" b="1" i="1" baseline="0" dirty="0">
                          <a:solidFill>
                            <a:schemeClr val="bg1"/>
                          </a:solidFill>
                          <a:latin typeface="Arial" charset="0"/>
                          <a:ea typeface="Arial" charset="0"/>
                          <a:cs typeface="Arial" charset="0"/>
                        </a:rPr>
                        <a:t>100</a:t>
                      </a:r>
                      <a:r>
                        <a:rPr lang="en-US" sz="2100" b="1" baseline="0" dirty="0">
                          <a:solidFill>
                            <a:schemeClr val="bg1"/>
                          </a:solidFill>
                          <a:latin typeface="Arial" charset="0"/>
                          <a:ea typeface="Arial" charset="0"/>
                          <a:cs typeface="Arial" charset="0"/>
                        </a:rPr>
                        <a:t> </a:t>
                      </a:r>
                      <a:r>
                        <a:rPr lang="en-US" sz="2100" b="1" baseline="0" dirty="0" err="1">
                          <a:solidFill>
                            <a:schemeClr val="bg1"/>
                          </a:solidFill>
                          <a:latin typeface="Arial" charset="0"/>
                          <a:ea typeface="Arial" charset="0"/>
                          <a:cs typeface="Arial" charset="0"/>
                        </a:rPr>
                        <a:t>Gbps</a:t>
                      </a:r>
                      <a:r>
                        <a:rPr lang="en-US" sz="2100" b="1" baseline="0" dirty="0">
                          <a:solidFill>
                            <a:schemeClr val="bg1"/>
                          </a:solidFill>
                          <a:latin typeface="Arial" charset="0"/>
                          <a:ea typeface="Arial" charset="0"/>
                          <a:cs typeface="Arial" charset="0"/>
                        </a:rPr>
                        <a:t>+</a:t>
                      </a:r>
                      <a:endParaRPr lang="en-US" sz="2100" b="1" dirty="0">
                        <a:solidFill>
                          <a:schemeClr val="bg1"/>
                        </a:solidFill>
                        <a:latin typeface="Arial" charset="0"/>
                        <a:ea typeface="Arial" charset="0"/>
                        <a:cs typeface="Arial"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9B45F"/>
                    </a:solidFill>
                  </a:tcPr>
                </a:tc>
                <a:extLst>
                  <a:ext uri="{0D108BD9-81ED-4DB2-BD59-A6C34878D82A}">
                    <a16:rowId xmlns:a16="http://schemas.microsoft.com/office/drawing/2014/main" val="10002"/>
                  </a:ext>
                </a:extLst>
              </a:tr>
              <a:tr h="401320">
                <a:tc>
                  <a:txBody>
                    <a:bodyPr/>
                    <a:lstStyle/>
                    <a:p>
                      <a:pPr algn="ctr"/>
                      <a:r>
                        <a:rPr lang="en-US" sz="2100" dirty="0">
                          <a:latin typeface="Arial" charset="0"/>
                          <a:ea typeface="Arial" charset="0"/>
                          <a:cs typeface="Arial" charset="0"/>
                        </a:rPr>
                        <a:t>Early 1990s</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bg1"/>
                          </a:solidFill>
                          <a:latin typeface="Arial" charset="0"/>
                          <a:ea typeface="Arial" charset="0"/>
                          <a:cs typeface="Arial" charset="0"/>
                        </a:rPr>
                        <a:t>Category 3</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vMerge="1">
                  <a:txBody>
                    <a:bodyPr/>
                    <a:lstStyle/>
                    <a:p>
                      <a:endParaRPr lang="en-US"/>
                    </a:p>
                  </a:txBody>
                  <a:tcPr/>
                </a:tc>
                <a:tc vMerge="1">
                  <a:txBody>
                    <a:bodyPr/>
                    <a:lstStyle/>
                    <a:p>
                      <a:endParaRPr lang="en-US" sz="1600" dirty="0"/>
                    </a:p>
                  </a:txBody>
                  <a:tcPr/>
                </a:tc>
                <a:extLst>
                  <a:ext uri="{0D108BD9-81ED-4DB2-BD59-A6C34878D82A}">
                    <a16:rowId xmlns:a16="http://schemas.microsoft.com/office/drawing/2014/main" val="10003"/>
                  </a:ext>
                </a:extLst>
              </a:tr>
              <a:tr h="401320">
                <a:tc>
                  <a:txBody>
                    <a:bodyPr/>
                    <a:lstStyle/>
                    <a:p>
                      <a:pPr algn="ctr"/>
                      <a:r>
                        <a:rPr lang="en-US" sz="2100" dirty="0">
                          <a:latin typeface="Arial" charset="0"/>
                          <a:ea typeface="Arial" charset="0"/>
                          <a:cs typeface="Arial" charset="0"/>
                        </a:rPr>
                        <a:t>1995</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bg1"/>
                          </a:solidFill>
                          <a:latin typeface="Arial" charset="0"/>
                          <a:ea typeface="Arial" charset="0"/>
                          <a:cs typeface="Arial" charset="0"/>
                        </a:rPr>
                        <a:t>Cat 5</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US"/>
                    </a:p>
                  </a:txBody>
                  <a:tcPr/>
                </a:tc>
                <a:tc vMerge="1">
                  <a:txBody>
                    <a:bodyPr/>
                    <a:lstStyle/>
                    <a:p>
                      <a:endParaRPr lang="en-US" sz="1600" dirty="0"/>
                    </a:p>
                  </a:txBody>
                  <a:tcPr/>
                </a:tc>
                <a:extLst>
                  <a:ext uri="{0D108BD9-81ED-4DB2-BD59-A6C34878D82A}">
                    <a16:rowId xmlns:a16="http://schemas.microsoft.com/office/drawing/2014/main" val="10004"/>
                  </a:ext>
                </a:extLst>
              </a:tr>
              <a:tr h="401320">
                <a:tc>
                  <a:txBody>
                    <a:bodyPr/>
                    <a:lstStyle/>
                    <a:p>
                      <a:pPr algn="ctr"/>
                      <a:r>
                        <a:rPr lang="en-US" sz="2100" dirty="0">
                          <a:latin typeface="Arial" charset="0"/>
                          <a:ea typeface="Arial" charset="0"/>
                          <a:cs typeface="Arial" charset="0"/>
                        </a:rPr>
                        <a:t>1999</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bg1"/>
                          </a:solidFill>
                          <a:latin typeface="Arial" charset="0"/>
                          <a:ea typeface="Arial" charset="0"/>
                          <a:cs typeface="Arial" charset="0"/>
                        </a:rPr>
                        <a:t>Cat 5E</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3">
                  <a:txBody>
                    <a:bodyPr/>
                    <a:lstStyle/>
                    <a:p>
                      <a:pPr algn="ctr"/>
                      <a:r>
                        <a:rPr lang="en-US" sz="2100" b="1" dirty="0">
                          <a:solidFill>
                            <a:schemeClr val="bg1"/>
                          </a:solidFill>
                          <a:latin typeface="Arial" panose="020B0604020202020204" pitchFamily="34" charset="0"/>
                          <a:cs typeface="Arial" panose="020B0604020202020204" pitchFamily="34" charset="0"/>
                        </a:rPr>
                        <a:t>2G-3G</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vMerge="1">
                  <a:txBody>
                    <a:bodyPr/>
                    <a:lstStyle/>
                    <a:p>
                      <a:endParaRPr lang="en-US" sz="1600" dirty="0"/>
                    </a:p>
                  </a:txBody>
                  <a:tcPr/>
                </a:tc>
                <a:extLst>
                  <a:ext uri="{0D108BD9-81ED-4DB2-BD59-A6C34878D82A}">
                    <a16:rowId xmlns:a16="http://schemas.microsoft.com/office/drawing/2014/main" val="10005"/>
                  </a:ext>
                </a:extLst>
              </a:tr>
              <a:tr h="401320">
                <a:tc>
                  <a:txBody>
                    <a:bodyPr/>
                    <a:lstStyle/>
                    <a:p>
                      <a:pPr algn="ctr"/>
                      <a:r>
                        <a:rPr lang="en-US" sz="2100" dirty="0">
                          <a:latin typeface="Arial" charset="0"/>
                          <a:ea typeface="Arial" charset="0"/>
                          <a:cs typeface="Arial" charset="0"/>
                        </a:rPr>
                        <a:t>2002</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100" dirty="0">
                          <a:solidFill>
                            <a:schemeClr val="bg1"/>
                          </a:solidFill>
                          <a:latin typeface="Arial" charset="0"/>
                          <a:ea typeface="Arial" charset="0"/>
                          <a:cs typeface="Arial" charset="0"/>
                        </a:rPr>
                        <a:t>Cat 6</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US"/>
                    </a:p>
                  </a:txBody>
                  <a:tcPr/>
                </a:tc>
                <a:tc vMerge="1">
                  <a:txBody>
                    <a:bodyPr/>
                    <a:lstStyle/>
                    <a:p>
                      <a:endParaRPr lang="en-US" sz="1600" dirty="0"/>
                    </a:p>
                  </a:txBody>
                  <a:tcPr/>
                </a:tc>
                <a:extLst>
                  <a:ext uri="{0D108BD9-81ED-4DB2-BD59-A6C34878D82A}">
                    <a16:rowId xmlns:a16="http://schemas.microsoft.com/office/drawing/2014/main" val="10006"/>
                  </a:ext>
                </a:extLst>
              </a:tr>
              <a:tr h="230479">
                <a:tc rowSpan="2">
                  <a:txBody>
                    <a:bodyPr/>
                    <a:lstStyle/>
                    <a:p>
                      <a:pPr algn="ctr"/>
                      <a:r>
                        <a:rPr lang="en-US" sz="2100" dirty="0">
                          <a:latin typeface="Arial" charset="0"/>
                          <a:ea typeface="Arial" charset="0"/>
                          <a:cs typeface="Arial" charset="0"/>
                        </a:rPr>
                        <a:t>2009</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2100" dirty="0">
                          <a:solidFill>
                            <a:schemeClr val="bg1"/>
                          </a:solidFill>
                          <a:latin typeface="Arial" charset="0"/>
                          <a:ea typeface="Arial" charset="0"/>
                          <a:cs typeface="Arial" charset="0"/>
                        </a:rPr>
                        <a:t>Cat 6A</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US"/>
                    </a:p>
                  </a:txBody>
                  <a:tcPr/>
                </a:tc>
                <a:tc vMerge="1">
                  <a:txBody>
                    <a:bodyPr/>
                    <a:lstStyle/>
                    <a:p>
                      <a:endParaRPr lang="en-US" sz="1600" dirty="0"/>
                    </a:p>
                  </a:txBody>
                  <a:tcPr/>
                </a:tc>
                <a:extLst>
                  <a:ext uri="{0D108BD9-81ED-4DB2-BD59-A6C34878D82A}">
                    <a16:rowId xmlns:a16="http://schemas.microsoft.com/office/drawing/2014/main" val="10007"/>
                  </a:ext>
                </a:extLst>
              </a:tr>
              <a:tr h="170841">
                <a:tc vMerge="1">
                  <a:txBody>
                    <a:bodyPr/>
                    <a:lstStyle/>
                    <a:p>
                      <a:endParaRPr lang="en-US"/>
                    </a:p>
                  </a:txBody>
                  <a:tcPr/>
                </a:tc>
                <a:tc vMerge="1">
                  <a:txBody>
                    <a:bodyPr/>
                    <a:lstStyle/>
                    <a:p>
                      <a:endParaRPr lang="en-US"/>
                    </a:p>
                  </a:txBody>
                  <a:tcPr/>
                </a:tc>
                <a:tc rowSpan="2">
                  <a:txBody>
                    <a:bodyPr/>
                    <a:lstStyle/>
                    <a:p>
                      <a:pPr algn="ctr"/>
                      <a:r>
                        <a:rPr lang="en-US" sz="2100" b="1" dirty="0">
                          <a:solidFill>
                            <a:schemeClr val="bg1"/>
                          </a:solidFill>
                          <a:latin typeface="Arial" panose="020B0604020202020204" pitchFamily="34" charset="0"/>
                          <a:cs typeface="Arial" panose="020B0604020202020204" pitchFamily="34" charset="0"/>
                        </a:rPr>
                        <a:t>4G</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US"/>
                    </a:p>
                  </a:txBody>
                  <a:tcPr/>
                </a:tc>
                <a:extLst>
                  <a:ext uri="{0D108BD9-81ED-4DB2-BD59-A6C34878D82A}">
                    <a16:rowId xmlns:a16="http://schemas.microsoft.com/office/drawing/2014/main" val="10008"/>
                  </a:ext>
                </a:extLst>
              </a:tr>
              <a:tr h="401320">
                <a:tc>
                  <a:txBody>
                    <a:bodyPr/>
                    <a:lstStyle/>
                    <a:p>
                      <a:pPr algn="ctr"/>
                      <a:r>
                        <a:rPr lang="en-US" sz="2100" dirty="0">
                          <a:latin typeface="Arial" charset="0"/>
                          <a:ea typeface="Arial" charset="0"/>
                          <a:cs typeface="Arial" charset="0"/>
                        </a:rPr>
                        <a:t>2016</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US" sz="2100" dirty="0">
                          <a:solidFill>
                            <a:schemeClr val="bg1"/>
                          </a:solidFill>
                          <a:latin typeface="Arial" charset="0"/>
                          <a:ea typeface="Arial" charset="0"/>
                          <a:cs typeface="Arial" charset="0"/>
                        </a:rPr>
                        <a:t>Cat</a:t>
                      </a:r>
                      <a:r>
                        <a:rPr lang="en-US" sz="2100" baseline="0" dirty="0">
                          <a:solidFill>
                            <a:schemeClr val="bg1"/>
                          </a:solidFill>
                          <a:latin typeface="Arial" charset="0"/>
                          <a:ea typeface="Arial" charset="0"/>
                          <a:cs typeface="Arial" charset="0"/>
                        </a:rPr>
                        <a:t> 8</a:t>
                      </a:r>
                      <a:endParaRPr lang="en-US" sz="2100" dirty="0">
                        <a:solidFill>
                          <a:schemeClr val="bg1"/>
                        </a:solidFill>
                        <a:latin typeface="Arial" charset="0"/>
                        <a:ea typeface="Arial" charset="0"/>
                        <a:cs typeface="Arial"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endParaRPr lang="en-US" dirty="0"/>
                    </a:p>
                  </a:txBody>
                  <a:tcPr/>
                </a:tc>
                <a:tc vMerge="1">
                  <a:txBody>
                    <a:bodyPr/>
                    <a:lstStyle/>
                    <a:p>
                      <a:endParaRPr lang="en-US" sz="1600" dirty="0"/>
                    </a:p>
                  </a:txBody>
                  <a:tcPr/>
                </a:tc>
                <a:extLst>
                  <a:ext uri="{0D108BD9-81ED-4DB2-BD59-A6C34878D82A}">
                    <a16:rowId xmlns:a16="http://schemas.microsoft.com/office/drawing/2014/main" val="10009"/>
                  </a:ext>
                </a:extLst>
              </a:tr>
              <a:tr h="401320">
                <a:tc>
                  <a:txBody>
                    <a:bodyPr/>
                    <a:lstStyle/>
                    <a:p>
                      <a:pPr algn="ctr"/>
                      <a:r>
                        <a:rPr lang="en-US" sz="2100" dirty="0">
                          <a:latin typeface="Arial" charset="0"/>
                          <a:ea typeface="Arial" charset="0"/>
                          <a:cs typeface="Arial" charset="0"/>
                        </a:rPr>
                        <a:t>2019</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en-US" sz="2100" dirty="0">
                        <a:solidFill>
                          <a:schemeClr val="bg1"/>
                        </a:solidFill>
                        <a:latin typeface="Arial" charset="0"/>
                        <a:ea typeface="Arial" charset="0"/>
                        <a:cs typeface="Arial"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2100" b="1" dirty="0">
                          <a:solidFill>
                            <a:schemeClr val="bg1"/>
                          </a:solidFill>
                          <a:latin typeface="Arial" panose="020B0604020202020204" pitchFamily="34" charset="0"/>
                          <a:cs typeface="Arial" panose="020B0604020202020204" pitchFamily="34" charset="0"/>
                        </a:rPr>
                        <a:t>5G</a:t>
                      </a: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vMerge="1">
                  <a:txBody>
                    <a:bodyPr/>
                    <a:lstStyle/>
                    <a:p>
                      <a:pPr algn="ctr"/>
                      <a:endParaRPr lang="en-US" sz="2100" b="1" dirty="0">
                        <a:solidFill>
                          <a:schemeClr val="bg1"/>
                        </a:solidFill>
                        <a:latin typeface="Arial" charset="0"/>
                        <a:ea typeface="Arial" charset="0"/>
                        <a:cs typeface="Arial" charset="0"/>
                      </a:endParaRPr>
                    </a:p>
                  </a:txBody>
                  <a:tcPr marL="76200" marR="76200" marT="38100" marB="38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9B45F"/>
                    </a:solidFill>
                  </a:tcPr>
                </a:tc>
                <a:extLst>
                  <a:ext uri="{0D108BD9-81ED-4DB2-BD59-A6C34878D82A}">
                    <a16:rowId xmlns:a16="http://schemas.microsoft.com/office/drawing/2014/main" val="491024762"/>
                  </a:ext>
                </a:extLst>
              </a:tr>
            </a:tbl>
          </a:graphicData>
        </a:graphic>
      </p:graphicFrame>
      <p:sp>
        <p:nvSpPr>
          <p:cNvPr id="12" name="Subtitle 3"/>
          <p:cNvSpPr txBox="1">
            <a:spLocks/>
          </p:cNvSpPr>
          <p:nvPr/>
        </p:nvSpPr>
        <p:spPr>
          <a:xfrm>
            <a:off x="930797" y="5424351"/>
            <a:ext cx="10515600" cy="409341"/>
          </a:xfrm>
          <a:prstGeom prst="rect">
            <a:avLst/>
          </a:prstGeom>
        </p:spPr>
        <p:txBody>
          <a:bodyPr lIns="76198" tIns="38099" rIns="76198" bIns="38099">
            <a:spAutoFit/>
          </a:bodyPr>
          <a:lstStyle>
            <a:lvl1pPr marL="0" indent="0" algn="ctr" defTabSz="1097253" rtl="0" eaLnBrk="1" latinLnBrk="0" hangingPunct="1">
              <a:lnSpc>
                <a:spcPct val="90000"/>
              </a:lnSpc>
              <a:spcBef>
                <a:spcPts val="1200"/>
              </a:spcBef>
              <a:buFont typeface="Arial" panose="020B0604020202020204" pitchFamily="34" charset="0"/>
              <a:buNone/>
              <a:defRPr sz="2400" b="0" i="0" kern="1200">
                <a:solidFill>
                  <a:schemeClr val="tx1"/>
                </a:solidFill>
                <a:latin typeface="Arial" charset="0"/>
                <a:ea typeface="Arial" charset="0"/>
                <a:cs typeface="Arial" charset="0"/>
              </a:defRPr>
            </a:lvl1pPr>
            <a:lvl2pPr marL="548626" indent="0" algn="ctr" defTabSz="1097253" rtl="0" eaLnBrk="1" latinLnBrk="0" hangingPunct="1">
              <a:lnSpc>
                <a:spcPct val="90000"/>
              </a:lnSpc>
              <a:spcBef>
                <a:spcPts val="600"/>
              </a:spcBef>
              <a:buFont typeface="Arial" panose="020B0604020202020204" pitchFamily="34" charset="0"/>
              <a:buNone/>
              <a:defRPr sz="2400" kern="1200">
                <a:solidFill>
                  <a:schemeClr val="tx1"/>
                </a:solidFill>
                <a:latin typeface="Avenir Next" charset="0"/>
                <a:ea typeface="Avenir Next" charset="0"/>
                <a:cs typeface="Avenir Next" charset="0"/>
              </a:defRPr>
            </a:lvl2pPr>
            <a:lvl3pPr marL="1097253" indent="0" algn="ctr" defTabSz="1097253" rtl="0" eaLnBrk="1" latinLnBrk="0" hangingPunct="1">
              <a:lnSpc>
                <a:spcPct val="90000"/>
              </a:lnSpc>
              <a:spcBef>
                <a:spcPts val="600"/>
              </a:spcBef>
              <a:buFont typeface="Arial" panose="020B0604020202020204" pitchFamily="34" charset="0"/>
              <a:buNone/>
              <a:defRPr sz="2160" kern="1200">
                <a:solidFill>
                  <a:schemeClr val="tx1"/>
                </a:solidFill>
                <a:latin typeface="Avenir Next" charset="0"/>
                <a:ea typeface="Avenir Next" charset="0"/>
                <a:cs typeface="Avenir Next" charset="0"/>
              </a:defRPr>
            </a:lvl3pPr>
            <a:lvl4pPr marL="1645879"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Avenir Next" charset="0"/>
                <a:ea typeface="Avenir Next" charset="0"/>
                <a:cs typeface="Avenir Next" charset="0"/>
              </a:defRPr>
            </a:lvl4pPr>
            <a:lvl5pPr marL="2194505"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Avenir Next" charset="0"/>
                <a:ea typeface="Avenir Next" charset="0"/>
                <a:cs typeface="Avenir Next" charset="0"/>
              </a:defRPr>
            </a:lvl5pPr>
            <a:lvl6pPr marL="2743131"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6pPr>
            <a:lvl7pPr marL="3291758"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7pPr>
            <a:lvl8pPr marL="3840384"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8pPr>
            <a:lvl9pPr marL="4389010" indent="0" algn="ctr" defTabSz="1097253" rtl="0" eaLnBrk="1" latinLnBrk="0" hangingPunct="1">
              <a:lnSpc>
                <a:spcPct val="90000"/>
              </a:lnSpc>
              <a:spcBef>
                <a:spcPts val="600"/>
              </a:spcBef>
              <a:buFont typeface="Arial" panose="020B0604020202020204" pitchFamily="34" charset="0"/>
              <a:buNone/>
              <a:defRPr sz="1920" kern="1200">
                <a:solidFill>
                  <a:schemeClr val="tx1"/>
                </a:solidFill>
                <a:latin typeface="+mn-lt"/>
                <a:ea typeface="+mn-ea"/>
                <a:cs typeface="+mn-cs"/>
              </a:defRPr>
            </a:lvl9pPr>
          </a:lstStyle>
          <a:p>
            <a:r>
              <a:rPr lang="en-US" dirty="0">
                <a:latin typeface="Arial" panose="020B0604020202020204" pitchFamily="34" charset="0"/>
                <a:ea typeface="Times New Roman" charset="0"/>
                <a:cs typeface="Arial" panose="020B0604020202020204" pitchFamily="34" charset="0"/>
              </a:rPr>
              <a:t>Single-mode fiber stands the test of time.</a:t>
            </a:r>
          </a:p>
        </p:txBody>
      </p:sp>
      <p:sp>
        <p:nvSpPr>
          <p:cNvPr id="6" name="Slide Number Placeholder 4"/>
          <p:cNvSpPr txBox="1">
            <a:spLocks/>
          </p:cNvSpPr>
          <p:nvPr/>
        </p:nvSpPr>
        <p:spPr>
          <a:xfrm>
            <a:off x="6435969" y="6450307"/>
            <a:ext cx="508000" cy="365125"/>
          </a:xfrm>
          <a:prstGeom prst="rect">
            <a:avLst/>
          </a:prstGeom>
        </p:spPr>
        <p:txBody>
          <a:bodyPr lIns="121917" tIns="60958" rIns="121917" bIns="6095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8B8FC6-801F-4484-882E-589AFAAB9056}" type="slidenum">
              <a:rPr lang="en-US" sz="1900">
                <a:solidFill>
                  <a:schemeClr val="bg2">
                    <a:lumMod val="50000"/>
                  </a:schemeClr>
                </a:solidFill>
                <a:latin typeface="Arial" panose="020B0604020202020204" pitchFamily="34" charset="0"/>
                <a:cs typeface="Arial" panose="020B0604020202020204" pitchFamily="34" charset="0"/>
              </a:rPr>
              <a:pPr/>
              <a:t>6</a:t>
            </a:fld>
            <a:endParaRPr lang="en-US" sz="19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3861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975" y="162059"/>
            <a:ext cx="10861073" cy="766923"/>
          </a:xfrm>
        </p:spPr>
        <p:txBody>
          <a:bodyPr>
            <a:noAutofit/>
          </a:bodyPr>
          <a:lstStyle/>
          <a:p>
            <a:r>
              <a:rPr lang="en-US" sz="2800" dirty="0"/>
              <a:t>Fiber - the core of most phone, cable, power networks </a:t>
            </a:r>
          </a:p>
        </p:txBody>
      </p:sp>
      <p:sp>
        <p:nvSpPr>
          <p:cNvPr id="3" name="Oval 2"/>
          <p:cNvSpPr/>
          <p:nvPr/>
        </p:nvSpPr>
        <p:spPr>
          <a:xfrm>
            <a:off x="706451" y="2345819"/>
            <a:ext cx="7896315" cy="2267484"/>
          </a:xfrm>
          <a:prstGeom prst="ellipse">
            <a:avLst/>
          </a:prstGeom>
          <a:noFill/>
          <a:ln w="57150"/>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algn="ctr"/>
            <a:endParaRPr lang="en-US"/>
          </a:p>
        </p:txBody>
      </p:sp>
      <p:graphicFrame>
        <p:nvGraphicFramePr>
          <p:cNvPr id="4" name="Object 3">
            <a:hlinkClick r:id="" action="ppaction://ole?verb=0"/>
          </p:cNvPr>
          <p:cNvGraphicFramePr>
            <a:graphicFrameLocks noChangeAspect="1"/>
          </p:cNvGraphicFramePr>
          <p:nvPr/>
        </p:nvGraphicFramePr>
        <p:xfrm>
          <a:off x="10184398" y="3835441"/>
          <a:ext cx="1159649" cy="927416"/>
        </p:xfrm>
        <a:graphic>
          <a:graphicData uri="http://schemas.openxmlformats.org/presentationml/2006/ole">
            <mc:AlternateContent xmlns:mc="http://schemas.openxmlformats.org/markup-compatibility/2006">
              <mc:Choice xmlns:v="urn:schemas-microsoft-com:vml" Requires="v">
                <p:oleObj spid="_x0000_s15800" name="Clip" r:id="rId3" imgW="969866" imgH="862103" progId="MS_ClipArt_Gallery.2">
                  <p:embed/>
                </p:oleObj>
              </mc:Choice>
              <mc:Fallback>
                <p:oleObj name="Clip" r:id="rId3" imgW="969866" imgH="862103" progId="MS_ClipArt_Gallery.2">
                  <p:embed/>
                  <p:pic>
                    <p:nvPicPr>
                      <p:cNvPr id="4" name="Object 3">
                        <a:hlinkClick r:id="" action="ppaction://ole?verb=0"/>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4398" y="3835441"/>
                        <a:ext cx="1159649" cy="927416"/>
                      </a:xfrm>
                      <a:prstGeom prst="rect">
                        <a:avLst/>
                      </a:prstGeom>
                      <a:noFill/>
                      <a:ln>
                        <a:noFill/>
                      </a:ln>
                      <a:effectLst/>
                    </p:spPr>
                  </p:pic>
                </p:oleObj>
              </mc:Fallback>
            </mc:AlternateContent>
          </a:graphicData>
        </a:graphic>
      </p:graphicFrame>
      <p:graphicFrame>
        <p:nvGraphicFramePr>
          <p:cNvPr id="5" name="Object 4">
            <a:hlinkClick r:id="" action="ppaction://ole?verb=0"/>
          </p:cNvPr>
          <p:cNvGraphicFramePr>
            <a:graphicFrameLocks noChangeAspect="1"/>
          </p:cNvGraphicFramePr>
          <p:nvPr/>
        </p:nvGraphicFramePr>
        <p:xfrm>
          <a:off x="10412286" y="2822883"/>
          <a:ext cx="1159933" cy="927100"/>
        </p:xfrm>
        <a:graphic>
          <a:graphicData uri="http://schemas.openxmlformats.org/presentationml/2006/ole">
            <mc:AlternateContent xmlns:mc="http://schemas.openxmlformats.org/markup-compatibility/2006">
              <mc:Choice xmlns:v="urn:schemas-microsoft-com:vml" Requires="v">
                <p:oleObj spid="_x0000_s15801" name="Clip" r:id="rId5" imgW="969866" imgH="862103" progId="MS_ClipArt_Gallery.2">
                  <p:embed/>
                </p:oleObj>
              </mc:Choice>
              <mc:Fallback>
                <p:oleObj name="Clip" r:id="rId5" imgW="969866" imgH="862103" progId="MS_ClipArt_Gallery.2">
                  <p:embed/>
                  <p:pic>
                    <p:nvPicPr>
                      <p:cNvPr id="5" name="Object 4">
                        <a:hlinkClick r:id="" action="ppaction://ole?verb=0"/>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12286" y="2822883"/>
                        <a:ext cx="115993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a:hlinkClick r:id="" action="ppaction://ole?verb=0"/>
          </p:cNvPr>
          <p:cNvGraphicFramePr>
            <a:graphicFrameLocks noChangeAspect="1"/>
          </p:cNvGraphicFramePr>
          <p:nvPr/>
        </p:nvGraphicFramePr>
        <p:xfrm>
          <a:off x="9945115" y="1882269"/>
          <a:ext cx="1159933" cy="927100"/>
        </p:xfrm>
        <a:graphic>
          <a:graphicData uri="http://schemas.openxmlformats.org/presentationml/2006/ole">
            <mc:AlternateContent xmlns:mc="http://schemas.openxmlformats.org/markup-compatibility/2006">
              <mc:Choice xmlns:v="urn:schemas-microsoft-com:vml" Requires="v">
                <p:oleObj spid="_x0000_s15802" name="Clip" r:id="rId6" imgW="969866" imgH="862103" progId="MS_ClipArt_Gallery.2">
                  <p:embed/>
                </p:oleObj>
              </mc:Choice>
              <mc:Fallback>
                <p:oleObj name="Clip" r:id="rId6" imgW="969866" imgH="862103" progId="MS_ClipArt_Gallery.2">
                  <p:embed/>
                  <p:pic>
                    <p:nvPicPr>
                      <p:cNvPr id="6" name="Object 5">
                        <a:hlinkClick r:id="" action="ppaction://ole?verb=0"/>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5115" y="1882269"/>
                        <a:ext cx="1159933"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Oval 7"/>
          <p:cNvSpPr/>
          <p:nvPr/>
        </p:nvSpPr>
        <p:spPr>
          <a:xfrm>
            <a:off x="6756874" y="2575133"/>
            <a:ext cx="2734655" cy="1129984"/>
          </a:xfrm>
          <a:prstGeom prst="ellipse">
            <a:avLst/>
          </a:prstGeom>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marL="380990" indent="-380990">
              <a:buFont typeface="Arial" panose="020B0604020202020204" pitchFamily="34" charset="0"/>
              <a:buChar char="•"/>
            </a:pPr>
            <a:r>
              <a:rPr lang="en-US" sz="2100" dirty="0">
                <a:solidFill>
                  <a:schemeClr val="tx1"/>
                </a:solidFill>
              </a:rPr>
              <a:t>Node</a:t>
            </a:r>
          </a:p>
          <a:p>
            <a:pPr marL="380990" indent="-380990">
              <a:buFont typeface="Arial" panose="020B0604020202020204" pitchFamily="34" charset="0"/>
              <a:buChar char="•"/>
            </a:pPr>
            <a:r>
              <a:rPr lang="en-US" sz="2100" dirty="0">
                <a:solidFill>
                  <a:schemeClr val="tx1"/>
                </a:solidFill>
              </a:rPr>
              <a:t>Cabinet</a:t>
            </a:r>
          </a:p>
          <a:p>
            <a:pPr marL="380990" indent="-380990">
              <a:buFont typeface="Arial" panose="020B0604020202020204" pitchFamily="34" charset="0"/>
              <a:buChar char="•"/>
            </a:pPr>
            <a:r>
              <a:rPr lang="en-US" sz="2100" dirty="0">
                <a:solidFill>
                  <a:schemeClr val="tx1"/>
                </a:solidFill>
              </a:rPr>
              <a:t>Substation</a:t>
            </a:r>
          </a:p>
        </p:txBody>
      </p:sp>
      <p:sp>
        <p:nvSpPr>
          <p:cNvPr id="9" name="Oval 8"/>
          <p:cNvSpPr/>
          <p:nvPr/>
        </p:nvSpPr>
        <p:spPr>
          <a:xfrm>
            <a:off x="70522" y="3397053"/>
            <a:ext cx="2734655" cy="1129984"/>
          </a:xfrm>
          <a:prstGeom prst="ellipse">
            <a:avLst/>
          </a:prstGeom>
          <a:effectLst/>
        </p:spPr>
        <p:style>
          <a:lnRef idx="1">
            <a:schemeClr val="accent1"/>
          </a:lnRef>
          <a:fillRef idx="3">
            <a:schemeClr val="accent1"/>
          </a:fillRef>
          <a:effectRef idx="2">
            <a:schemeClr val="accent1"/>
          </a:effectRef>
          <a:fontRef idx="minor">
            <a:schemeClr val="lt1"/>
          </a:fontRef>
        </p:style>
        <p:txBody>
          <a:bodyPr lIns="121917" tIns="60958" rIns="121917" bIns="60958" rtlCol="0" anchor="ctr"/>
          <a:lstStyle/>
          <a:p>
            <a:pPr marL="380990" indent="-380990">
              <a:buFont typeface="Arial" panose="020B0604020202020204" pitchFamily="34" charset="0"/>
              <a:buChar char="•"/>
            </a:pPr>
            <a:r>
              <a:rPr lang="en-US" sz="2100" dirty="0">
                <a:solidFill>
                  <a:schemeClr val="tx1"/>
                </a:solidFill>
              </a:rPr>
              <a:t>Node</a:t>
            </a:r>
          </a:p>
          <a:p>
            <a:pPr marL="380990" indent="-380990">
              <a:buFont typeface="Arial" panose="020B0604020202020204" pitchFamily="34" charset="0"/>
              <a:buChar char="•"/>
            </a:pPr>
            <a:r>
              <a:rPr lang="en-US" sz="2100" dirty="0">
                <a:solidFill>
                  <a:schemeClr val="tx1"/>
                </a:solidFill>
              </a:rPr>
              <a:t>Cabinet</a:t>
            </a:r>
          </a:p>
          <a:p>
            <a:pPr marL="380990" indent="-380990">
              <a:buFont typeface="Arial" panose="020B0604020202020204" pitchFamily="34" charset="0"/>
              <a:buChar char="•"/>
            </a:pPr>
            <a:r>
              <a:rPr lang="en-US" sz="2100" dirty="0">
                <a:solidFill>
                  <a:schemeClr val="tx1"/>
                </a:solidFill>
              </a:rPr>
              <a:t>Substation</a:t>
            </a:r>
          </a:p>
        </p:txBody>
      </p:sp>
      <p:sp>
        <p:nvSpPr>
          <p:cNvPr id="10" name="TextBox 9"/>
          <p:cNvSpPr txBox="1"/>
          <p:nvPr/>
        </p:nvSpPr>
        <p:spPr>
          <a:xfrm>
            <a:off x="3714573" y="1882268"/>
            <a:ext cx="1139088" cy="400105"/>
          </a:xfrm>
          <a:prstGeom prst="rect">
            <a:avLst/>
          </a:prstGeom>
          <a:noFill/>
        </p:spPr>
        <p:txBody>
          <a:bodyPr wrap="none" lIns="121917" tIns="60958" rIns="121917" bIns="60958" rtlCol="0">
            <a:spAutoFit/>
          </a:bodyPr>
          <a:lstStyle/>
          <a:p>
            <a:r>
              <a:rPr lang="en-US" dirty="0"/>
              <a:t>Fiber ring</a:t>
            </a:r>
          </a:p>
        </p:txBody>
      </p:sp>
      <p:cxnSp>
        <p:nvCxnSpPr>
          <p:cNvPr id="12" name="Straight Connector 11"/>
          <p:cNvCxnSpPr>
            <a:endCxn id="6" idx="1"/>
          </p:cNvCxnSpPr>
          <p:nvPr/>
        </p:nvCxnSpPr>
        <p:spPr>
          <a:xfrm flipV="1">
            <a:off x="9821967" y="2345818"/>
            <a:ext cx="123148" cy="878807"/>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5" idx="1"/>
          </p:cNvCxnSpPr>
          <p:nvPr/>
        </p:nvCxnSpPr>
        <p:spPr>
          <a:xfrm>
            <a:off x="9477944" y="3162818"/>
            <a:ext cx="934341" cy="123615"/>
          </a:xfrm>
          <a:prstGeom prst="line">
            <a:avLst/>
          </a:prstGeom>
        </p:spPr>
        <p:style>
          <a:lnRef idx="2">
            <a:schemeClr val="accent1"/>
          </a:lnRef>
          <a:fillRef idx="0">
            <a:schemeClr val="accent1"/>
          </a:fillRef>
          <a:effectRef idx="1">
            <a:schemeClr val="accent1"/>
          </a:effectRef>
          <a:fontRef idx="minor">
            <a:schemeClr val="tx1"/>
          </a:fontRef>
        </p:style>
      </p:cxnSp>
      <p:sp>
        <p:nvSpPr>
          <p:cNvPr id="19" name="Title 1"/>
          <p:cNvSpPr txBox="1">
            <a:spLocks/>
          </p:cNvSpPr>
          <p:nvPr/>
        </p:nvSpPr>
        <p:spPr>
          <a:xfrm>
            <a:off x="1752518" y="5070547"/>
            <a:ext cx="6850248" cy="766923"/>
          </a:xfrm>
          <a:prstGeom prst="rect">
            <a:avLst/>
          </a:prstGeom>
        </p:spPr>
        <p:txBody>
          <a:bodyPr lIns="121917" tIns="60958" rIns="121917" bIns="60958" anchor="b" anchorCtr="0">
            <a:noAutofit/>
          </a:bodyPr>
          <a:lstStyle>
            <a:lvl1pPr algn="l" defTabSz="457200" rtl="0" eaLnBrk="1" latinLnBrk="0" hangingPunct="1">
              <a:spcBef>
                <a:spcPct val="0"/>
              </a:spcBef>
              <a:buNone/>
              <a:defRPr sz="2400" b="1" i="0" kern="1200">
                <a:solidFill>
                  <a:srgbClr val="143285"/>
                </a:solidFill>
                <a:latin typeface="Arial"/>
                <a:ea typeface="+mj-ea"/>
                <a:cs typeface="+mj-cs"/>
              </a:defRPr>
            </a:lvl1pPr>
          </a:lstStyle>
          <a:p>
            <a:pPr algn="ctr"/>
            <a:r>
              <a:rPr lang="en-US" dirty="0"/>
              <a:t>Node sizes continue to fall </a:t>
            </a:r>
          </a:p>
          <a:p>
            <a:pPr algn="ctr"/>
            <a:r>
              <a:rPr lang="en-US" dirty="0"/>
              <a:t>FTTH = Node size = 1</a:t>
            </a:r>
          </a:p>
        </p:txBody>
      </p:sp>
      <p:sp>
        <p:nvSpPr>
          <p:cNvPr id="20" name="TextBox 19"/>
          <p:cNvSpPr txBox="1"/>
          <p:nvPr/>
        </p:nvSpPr>
        <p:spPr>
          <a:xfrm>
            <a:off x="8864611" y="3835441"/>
            <a:ext cx="1193747" cy="1436291"/>
          </a:xfrm>
          <a:prstGeom prst="rect">
            <a:avLst/>
          </a:prstGeom>
          <a:noFill/>
        </p:spPr>
        <p:txBody>
          <a:bodyPr wrap="none" lIns="121917" tIns="60958" rIns="121917" bIns="60958" rtlCol="0">
            <a:spAutoFit/>
          </a:bodyPr>
          <a:lstStyle/>
          <a:p>
            <a:r>
              <a:rPr lang="en-US" sz="2100" dirty="0"/>
              <a:t>Fiber</a:t>
            </a:r>
          </a:p>
          <a:p>
            <a:r>
              <a:rPr lang="en-US" sz="2100" dirty="0"/>
              <a:t>Copper</a:t>
            </a:r>
          </a:p>
          <a:p>
            <a:r>
              <a:rPr lang="en-US" sz="2100" dirty="0"/>
              <a:t>Coax</a:t>
            </a:r>
          </a:p>
          <a:p>
            <a:r>
              <a:rPr lang="en-US" sz="2100" dirty="0"/>
              <a:t>Wireless</a:t>
            </a:r>
          </a:p>
        </p:txBody>
      </p:sp>
      <p:cxnSp>
        <p:nvCxnSpPr>
          <p:cNvPr id="22" name="Straight Connector 21"/>
          <p:cNvCxnSpPr/>
          <p:nvPr/>
        </p:nvCxnSpPr>
        <p:spPr>
          <a:xfrm flipH="1" flipV="1">
            <a:off x="9945114" y="3224626"/>
            <a:ext cx="239284" cy="73742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V="1">
            <a:off x="9581590" y="3397055"/>
            <a:ext cx="363525" cy="564991"/>
          </a:xfrm>
          <a:prstGeom prst="straightConnector1">
            <a:avLst/>
          </a:prstGeom>
          <a:ln>
            <a:solidFill>
              <a:schemeClr val="tx1"/>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27" name="Slide Number Placeholder 4"/>
          <p:cNvSpPr txBox="1">
            <a:spLocks/>
          </p:cNvSpPr>
          <p:nvPr/>
        </p:nvSpPr>
        <p:spPr>
          <a:xfrm>
            <a:off x="6435969" y="6450307"/>
            <a:ext cx="508000" cy="365125"/>
          </a:xfrm>
          <a:prstGeom prst="rect">
            <a:avLst/>
          </a:prstGeom>
        </p:spPr>
        <p:txBody>
          <a:bodyPr lIns="121917" tIns="60958" rIns="121917" bIns="6095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8B8FC6-801F-4484-882E-589AFAAB9056}" type="slidenum">
              <a:rPr lang="en-US" sz="1900">
                <a:solidFill>
                  <a:schemeClr val="bg2">
                    <a:lumMod val="50000"/>
                  </a:schemeClr>
                </a:solidFill>
                <a:latin typeface="Arial" panose="020B0604020202020204" pitchFamily="34" charset="0"/>
                <a:cs typeface="Arial" panose="020B0604020202020204" pitchFamily="34" charset="0"/>
              </a:rPr>
              <a:pPr/>
              <a:t>7</a:t>
            </a:fld>
            <a:endParaRPr lang="en-US" sz="19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8809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43798" y="371680"/>
            <a:ext cx="10515600" cy="446276"/>
          </a:xfrm>
          <a:prstGeom prst="rect">
            <a:avLst/>
          </a:prstGeom>
        </p:spPr>
        <p:txBody>
          <a:bodyPr lIns="121917" tIns="60958" rIns="121917" bIns="60958" anchor="b" anchorCtr="0">
            <a:noAutofit/>
          </a:bodyPr>
          <a:lstStyle>
            <a:lvl1pPr algn="l" defTabSz="457200" rtl="0" eaLnBrk="1" latinLnBrk="0" hangingPunct="1">
              <a:spcBef>
                <a:spcPct val="0"/>
              </a:spcBef>
              <a:buNone/>
              <a:defRPr sz="2400" b="1" i="0" kern="1200">
                <a:solidFill>
                  <a:srgbClr val="143285"/>
                </a:solidFill>
                <a:latin typeface="Arial"/>
                <a:ea typeface="+mj-ea"/>
                <a:cs typeface="+mj-cs"/>
              </a:defRPr>
            </a:lvl1pPr>
          </a:lstStyle>
          <a:p>
            <a:r>
              <a:rPr lang="en-US" sz="2800" dirty="0">
                <a:solidFill>
                  <a:srgbClr val="C00000"/>
                </a:solidFill>
              </a:rPr>
              <a:t>Wireless loves fiber (and vice versa)</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4129" y="1963013"/>
            <a:ext cx="6483743" cy="3341391"/>
          </a:xfrm>
          <a:prstGeom prst="rect">
            <a:avLst/>
          </a:prstGeom>
        </p:spPr>
      </p:pic>
      <p:grpSp>
        <p:nvGrpSpPr>
          <p:cNvPr id="21" name="Group 20"/>
          <p:cNvGrpSpPr/>
          <p:nvPr/>
        </p:nvGrpSpPr>
        <p:grpSpPr>
          <a:xfrm>
            <a:off x="840798" y="1458291"/>
            <a:ext cx="10118600" cy="3491187"/>
            <a:chOff x="948983" y="1146827"/>
            <a:chExt cx="7588950" cy="2618390"/>
          </a:xfrm>
        </p:grpSpPr>
        <p:grpSp>
          <p:nvGrpSpPr>
            <p:cNvPr id="15" name="Group 14"/>
            <p:cNvGrpSpPr/>
            <p:nvPr/>
          </p:nvGrpSpPr>
          <p:grpSpPr>
            <a:xfrm>
              <a:off x="948983" y="1146827"/>
              <a:ext cx="7588950" cy="2618390"/>
              <a:chOff x="948983" y="1262555"/>
              <a:chExt cx="7588950" cy="2618390"/>
            </a:xfrm>
          </p:grpSpPr>
          <p:grpSp>
            <p:nvGrpSpPr>
              <p:cNvPr id="12" name="Group 11"/>
              <p:cNvGrpSpPr/>
              <p:nvPr/>
            </p:nvGrpSpPr>
            <p:grpSpPr>
              <a:xfrm>
                <a:off x="948983" y="1262555"/>
                <a:ext cx="6377601" cy="2618390"/>
                <a:chOff x="814902" y="906206"/>
                <a:chExt cx="6377601" cy="2618390"/>
              </a:xfrm>
            </p:grpSpPr>
            <p:sp>
              <p:nvSpPr>
                <p:cNvPr id="7" name="Oval 6"/>
                <p:cNvSpPr/>
                <p:nvPr/>
              </p:nvSpPr>
              <p:spPr>
                <a:xfrm>
                  <a:off x="1042585" y="1721443"/>
                  <a:ext cx="5922236" cy="1700613"/>
                </a:xfrm>
                <a:prstGeom prst="ellipse">
                  <a:avLst/>
                </a:prstGeom>
                <a:noFill/>
                <a:ln w="5715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278627" y="1231327"/>
                  <a:ext cx="869469" cy="276999"/>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Fiber ring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7138" y="1073560"/>
                  <a:ext cx="455365" cy="175936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902" y="1365004"/>
                  <a:ext cx="455365" cy="1759364"/>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5112" y="2150088"/>
                  <a:ext cx="355755" cy="137450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1876" y="906206"/>
                  <a:ext cx="455365" cy="1759364"/>
                </a:xfrm>
                <a:prstGeom prst="rect">
                  <a:avLst/>
                </a:prstGeom>
              </p:spPr>
            </p:pic>
          </p:grpSp>
          <p:sp>
            <p:nvSpPr>
              <p:cNvPr id="14" name="TextBox 13"/>
              <p:cNvSpPr txBox="1"/>
              <p:nvPr/>
            </p:nvSpPr>
            <p:spPr>
              <a:xfrm>
                <a:off x="7606642" y="1567464"/>
                <a:ext cx="840615" cy="288541"/>
              </a:xfrm>
              <a:prstGeom prst="rect">
                <a:avLst/>
              </a:prstGeom>
              <a:noFill/>
            </p:spPr>
            <p:txBody>
              <a:bodyPr wrap="none" rtlCol="0">
                <a:spAutoFit/>
              </a:bodyPr>
              <a:lstStyle/>
              <a:p>
                <a:r>
                  <a:rPr lang="en-US" sz="1900" dirty="0">
                    <a:latin typeface="Arial" panose="020B0604020202020204" pitchFamily="34" charset="0"/>
                    <a:cs typeface="Arial" panose="020B0604020202020204" pitchFamily="34" charset="0"/>
                  </a:rPr>
                  <a:t>Wireless</a:t>
                </a: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1164" y="2142237"/>
                <a:ext cx="636769" cy="979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18" name="Straight Arrow Connector 17"/>
            <p:cNvCxnSpPr/>
            <p:nvPr/>
          </p:nvCxnSpPr>
          <p:spPr>
            <a:xfrm>
              <a:off x="7326584" y="1587676"/>
              <a:ext cx="560116" cy="423896"/>
            </a:xfrm>
            <a:prstGeom prst="straightConnector1">
              <a:avLst/>
            </a:prstGeom>
            <a:ln>
              <a:solidFill>
                <a:schemeClr val="tx1"/>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cxnSp>
      </p:grpSp>
      <p:sp>
        <p:nvSpPr>
          <p:cNvPr id="23" name="Slide Number Placeholder 4"/>
          <p:cNvSpPr txBox="1">
            <a:spLocks/>
          </p:cNvSpPr>
          <p:nvPr/>
        </p:nvSpPr>
        <p:spPr>
          <a:xfrm>
            <a:off x="6435969" y="6450307"/>
            <a:ext cx="508000" cy="365125"/>
          </a:xfrm>
          <a:prstGeom prst="rect">
            <a:avLst/>
          </a:prstGeom>
        </p:spPr>
        <p:txBody>
          <a:bodyPr lIns="121917" tIns="60958" rIns="121917" bIns="6095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D8B8FC6-801F-4484-882E-589AFAAB9056}" type="slidenum">
              <a:rPr lang="en-US" sz="1900">
                <a:solidFill>
                  <a:schemeClr val="bg2">
                    <a:lumMod val="50000"/>
                  </a:schemeClr>
                </a:solidFill>
                <a:latin typeface="Arial" panose="020B0604020202020204" pitchFamily="34" charset="0"/>
                <a:cs typeface="Arial" panose="020B0604020202020204" pitchFamily="34" charset="0"/>
              </a:rPr>
              <a:pPr/>
              <a:t>8</a:t>
            </a:fld>
            <a:endParaRPr lang="en-US" sz="190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8690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A9D805C-3085-4A41-8389-E926EF529B7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5320" y="1147823"/>
            <a:ext cx="6326578" cy="4786556"/>
          </a:xfrm>
          <a:prstGeom prst="rect">
            <a:avLst/>
          </a:prstGeom>
        </p:spPr>
      </p:pic>
      <p:sp>
        <p:nvSpPr>
          <p:cNvPr id="10" name="Title 1">
            <a:extLst>
              <a:ext uri="{FF2B5EF4-FFF2-40B4-BE49-F238E27FC236}">
                <a16:creationId xmlns:a16="http://schemas.microsoft.com/office/drawing/2014/main" id="{83537EA5-4B4B-4B9D-AC7D-5913D8D9AED8}"/>
              </a:ext>
            </a:extLst>
          </p:cNvPr>
          <p:cNvSpPr txBox="1">
            <a:spLocks/>
          </p:cNvSpPr>
          <p:nvPr/>
        </p:nvSpPr>
        <p:spPr>
          <a:xfrm>
            <a:off x="6964019" y="1735483"/>
            <a:ext cx="5066055" cy="35223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latin typeface="+mn-lt"/>
              </a:rPr>
              <a:t>To cover top 25  US Metropolitan Areas</a:t>
            </a:r>
          </a:p>
          <a:p>
            <a:endParaRPr lang="en-US" sz="2000" b="1" dirty="0">
              <a:latin typeface="+mn-lt"/>
            </a:endParaRPr>
          </a:p>
          <a:p>
            <a:pPr marL="285739" indent="-285739">
              <a:buFont typeface="Arial" panose="020B0604020202020204" pitchFamily="34" charset="0"/>
              <a:buChar char="•"/>
            </a:pPr>
            <a:r>
              <a:rPr lang="en-US" sz="2000" b="1" dirty="0">
                <a:latin typeface="+mn-lt"/>
              </a:rPr>
              <a:t>10.4M small cells</a:t>
            </a:r>
          </a:p>
          <a:p>
            <a:endParaRPr lang="en-US" sz="2000" b="1" dirty="0">
              <a:latin typeface="+mn-lt"/>
            </a:endParaRPr>
          </a:p>
          <a:p>
            <a:pPr marL="285739" indent="-285739">
              <a:buFont typeface="Arial" panose="020B0604020202020204" pitchFamily="34" charset="0"/>
              <a:buChar char="•"/>
            </a:pPr>
            <a:r>
              <a:rPr lang="en-US" sz="2000" b="1" dirty="0">
                <a:latin typeface="+mn-lt"/>
              </a:rPr>
              <a:t>750 foot diameter per cell</a:t>
            </a:r>
          </a:p>
          <a:p>
            <a:pPr marL="285739" indent="-285739">
              <a:buFont typeface="Arial" panose="020B0604020202020204" pitchFamily="34" charset="0"/>
              <a:buChar char="•"/>
            </a:pPr>
            <a:endParaRPr lang="en-US" sz="2000" b="1" dirty="0">
              <a:latin typeface="+mn-lt"/>
            </a:endParaRPr>
          </a:p>
          <a:p>
            <a:pPr marL="285739" indent="-285739">
              <a:buFont typeface="Arial" panose="020B0604020202020204" pitchFamily="34" charset="0"/>
              <a:buChar char="•"/>
            </a:pPr>
            <a:r>
              <a:rPr lang="en-US" sz="2000" b="1" dirty="0">
                <a:latin typeface="+mn-lt"/>
              </a:rPr>
              <a:t>60 cells per square mile</a:t>
            </a:r>
          </a:p>
          <a:p>
            <a:pPr marL="285739" indent="-285739">
              <a:buFont typeface="Arial" panose="020B0604020202020204" pitchFamily="34" charset="0"/>
              <a:buChar char="•"/>
            </a:pPr>
            <a:endParaRPr lang="en-US" sz="2000" b="1" dirty="0">
              <a:latin typeface="+mn-lt"/>
            </a:endParaRPr>
          </a:p>
          <a:p>
            <a:pPr marL="285739" indent="-285739">
              <a:buFont typeface="Arial" panose="020B0604020202020204" pitchFamily="34" charset="0"/>
              <a:buChar char="•"/>
            </a:pPr>
            <a:r>
              <a:rPr lang="en-US" sz="2000" b="1" dirty="0">
                <a:latin typeface="+mn-lt"/>
              </a:rPr>
              <a:t>8 miles of fiber per square mile</a:t>
            </a:r>
          </a:p>
          <a:p>
            <a:pPr marL="285739" indent="-285739">
              <a:buFont typeface="Arial" panose="020B0604020202020204" pitchFamily="34" charset="0"/>
              <a:buChar char="•"/>
            </a:pPr>
            <a:endParaRPr lang="en-US" sz="2000" b="1" dirty="0">
              <a:latin typeface="+mn-lt"/>
            </a:endParaRPr>
          </a:p>
          <a:p>
            <a:pPr marL="285739" indent="-285739">
              <a:buFont typeface="Arial" panose="020B0604020202020204" pitchFamily="34" charset="0"/>
              <a:buChar char="•"/>
            </a:pPr>
            <a:r>
              <a:rPr lang="en-US" sz="2000" b="1" dirty="0">
                <a:latin typeface="+mn-lt"/>
              </a:rPr>
              <a:t>Multi-Decade Buildout</a:t>
            </a:r>
          </a:p>
        </p:txBody>
      </p:sp>
      <p:sp>
        <p:nvSpPr>
          <p:cNvPr id="5" name="Title 1">
            <a:extLst>
              <a:ext uri="{FF2B5EF4-FFF2-40B4-BE49-F238E27FC236}">
                <a16:creationId xmlns:a16="http://schemas.microsoft.com/office/drawing/2014/main" id="{B9A2A1B7-5D76-4C4F-BB86-466827B46797}"/>
              </a:ext>
            </a:extLst>
          </p:cNvPr>
          <p:cNvSpPr txBox="1">
            <a:spLocks/>
          </p:cNvSpPr>
          <p:nvPr/>
        </p:nvSpPr>
        <p:spPr>
          <a:xfrm>
            <a:off x="425320" y="-143577"/>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accent3"/>
                </a:solidFill>
                <a:latin typeface="Open Sans" charset="0"/>
                <a:ea typeface="Open Sans" charset="0"/>
                <a:cs typeface="Open Sans" charset="0"/>
              </a:defRPr>
            </a:lvl1pPr>
          </a:lstStyle>
          <a:p>
            <a:r>
              <a:rPr lang="en-CA" sz="2800" b="1" dirty="0">
                <a:solidFill>
                  <a:srgbClr val="C00000"/>
                </a:solidFill>
                <a:latin typeface="+mn-lt"/>
              </a:rPr>
              <a:t>What about 5G?  There is no 5G without fiber</a:t>
            </a:r>
            <a:endParaRPr lang="en-US" sz="2800" b="1" dirty="0">
              <a:solidFill>
                <a:srgbClr val="C00000"/>
              </a:solidFill>
              <a:latin typeface="+mn-lt"/>
            </a:endParaRPr>
          </a:p>
        </p:txBody>
      </p:sp>
    </p:spTree>
    <p:extLst>
      <p:ext uri="{BB962C8B-B14F-4D97-AF65-F5344CB8AC3E}">
        <p14:creationId xmlns:p14="http://schemas.microsoft.com/office/powerpoint/2010/main" val="1509824359"/>
      </p:ext>
    </p:extLst>
  </p:cSld>
  <p:clrMapOvr>
    <a:masterClrMapping/>
  </p:clrMapOvr>
</p:sld>
</file>

<file path=ppt/theme/theme1.xml><?xml version="1.0" encoding="utf-8"?>
<a:theme xmlns:a="http://schemas.openxmlformats.org/drawingml/2006/main" name="SPD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1B3CECF71CB54DA79F383939D66785" ma:contentTypeVersion="14" ma:contentTypeDescription="Create a new document." ma:contentTypeScope="" ma:versionID="292988b6763c20013502ed4672660b39">
  <xsd:schema xmlns:xsd="http://www.w3.org/2001/XMLSchema" xmlns:xs="http://www.w3.org/2001/XMLSchema" xmlns:p="http://schemas.microsoft.com/office/2006/metadata/properties" xmlns:ns2="799bea9c-3efc-49e6-bc55-d23cd5331c9d" xmlns:ns3="f6ca6f12-948a-4c6d-b53a-3364616c4aa1" targetNamespace="http://schemas.microsoft.com/office/2006/metadata/properties" ma:root="true" ma:fieldsID="248ffa38684534ee49ed34989b215011" ns2:_="" ns3:_="">
    <xsd:import namespace="799bea9c-3efc-49e6-bc55-d23cd5331c9d"/>
    <xsd:import namespace="f6ca6f12-948a-4c6d-b53a-3364616c4a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LastUpdate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9bea9c-3efc-49e6-bc55-d23cd5331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87c06c2-52d3-47b3-91c2-949c8a75868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astUpdated" ma:index="19" nillable="true" ma:displayName="Last Updated" ma:format="DateOnly" ma:internalName="LastUpda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6ca6f12-948a-4c6d-b53a-3364616c4aa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91c45c8-c99c-43ed-bf28-82e1ff9376dd}" ma:internalName="TaxCatchAll" ma:showField="CatchAllData" ma:web="f6ca6f12-948a-4c6d-b53a-3364616c4aa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99bea9c-3efc-49e6-bc55-d23cd5331c9d">
      <Terms xmlns="http://schemas.microsoft.com/office/infopath/2007/PartnerControls"/>
    </lcf76f155ced4ddcb4097134ff3c332f>
    <LastUpdated xmlns="799bea9c-3efc-49e6-bc55-d23cd5331c9d" xsi:nil="true"/>
    <TaxCatchAll xmlns="f6ca6f12-948a-4c6d-b53a-3364616c4aa1" xsi:nil="true"/>
  </documentManagement>
</p:properties>
</file>

<file path=customXml/itemProps1.xml><?xml version="1.0" encoding="utf-8"?>
<ds:datastoreItem xmlns:ds="http://schemas.openxmlformats.org/officeDocument/2006/customXml" ds:itemID="{FD9C1DAF-4452-4387-8464-B4BBEFB97562}"/>
</file>

<file path=customXml/itemProps2.xml><?xml version="1.0" encoding="utf-8"?>
<ds:datastoreItem xmlns:ds="http://schemas.openxmlformats.org/officeDocument/2006/customXml" ds:itemID="{26BA489E-05E4-4618-B915-3232903C02C7}"/>
</file>

<file path=customXml/itemProps3.xml><?xml version="1.0" encoding="utf-8"?>
<ds:datastoreItem xmlns:ds="http://schemas.openxmlformats.org/officeDocument/2006/customXml" ds:itemID="{C29E1771-2976-4FDD-9F02-67889BB73AC5}"/>
</file>

<file path=docProps/app.xml><?xml version="1.0" encoding="utf-8"?>
<Properties xmlns="http://schemas.openxmlformats.org/officeDocument/2006/extended-properties" xmlns:vt="http://schemas.openxmlformats.org/officeDocument/2006/docPropsVTypes">
  <TotalTime>8412</TotalTime>
  <Words>4247</Words>
  <Application>Microsoft Office PowerPoint</Application>
  <PresentationFormat>Widescreen</PresentationFormat>
  <Paragraphs>729</Paragraphs>
  <Slides>57</Slides>
  <Notes>28</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57</vt:i4>
      </vt:variant>
    </vt:vector>
  </HeadingPairs>
  <TitlesOfParts>
    <vt:vector size="70" baseType="lpstr">
      <vt:lpstr>Arial</vt:lpstr>
      <vt:lpstr>Arial Narrow</vt:lpstr>
      <vt:lpstr>Calibri</vt:lpstr>
      <vt:lpstr>Helvetica Neue Light</vt:lpstr>
      <vt:lpstr>Open Sans</vt:lpstr>
      <vt:lpstr>Symbol</vt:lpstr>
      <vt:lpstr>Times New Roman</vt:lpstr>
      <vt:lpstr>Verdana</vt:lpstr>
      <vt:lpstr>Wingdings</vt:lpstr>
      <vt:lpstr>SPD Theme</vt:lpstr>
      <vt:lpstr>Microsoft Excel Chart</vt:lpstr>
      <vt:lpstr>Clip</vt:lpstr>
      <vt:lpstr>VISIO</vt:lpstr>
      <vt:lpstr>Everything you wanted to know about fiber  but were afraid to ask</vt:lpstr>
      <vt:lpstr>OFS – Stable, Reliable, Customer Focused  Worldwide Resources</vt:lpstr>
      <vt:lpstr>Product and service solutions for the entire network</vt:lpstr>
      <vt:lpstr>Why Fiber? </vt:lpstr>
      <vt:lpstr>PowerPoint Presentation</vt:lpstr>
      <vt:lpstr>Technology evolution</vt:lpstr>
      <vt:lpstr>Fiber - the core of most phone, cable, power networks </vt:lpstr>
      <vt:lpstr>PowerPoint Presentation</vt:lpstr>
      <vt:lpstr>PowerPoint Presentation</vt:lpstr>
      <vt:lpstr>Why Fiber? </vt:lpstr>
      <vt:lpstr>FTTH increases home values</vt:lpstr>
      <vt:lpstr>Why Fiber? </vt:lpstr>
      <vt:lpstr>Install one cable instead of two</vt:lpstr>
      <vt:lpstr>Why Fiber? </vt:lpstr>
      <vt:lpstr>Price of fiber</vt:lpstr>
      <vt:lpstr>PowerPoint Presentation</vt:lpstr>
      <vt:lpstr>PowerPoint Presentation</vt:lpstr>
      <vt:lpstr>Fiber is less intrusive and easier to install</vt:lpstr>
      <vt:lpstr>Fiber is rugged and reliable</vt:lpstr>
      <vt:lpstr>Light as a Communications Method Used for hundreds of years</vt:lpstr>
      <vt:lpstr>Early Pioneers of Light</vt:lpstr>
      <vt:lpstr>Towering figures  in optical communications</vt:lpstr>
      <vt:lpstr>Breakthrough technologies to date</vt:lpstr>
      <vt:lpstr>The light spectrum</vt:lpstr>
      <vt:lpstr>Optical Fiber Fastest communications pipe available</vt:lpstr>
      <vt:lpstr>PowerPoint Presentation</vt:lpstr>
      <vt:lpstr>PowerPoint Presentation</vt:lpstr>
      <vt:lpstr>Types of fibers: Single-mode and Multimode</vt:lpstr>
      <vt:lpstr>Single Mode Fiber</vt:lpstr>
      <vt:lpstr>Single-mode Fiber Geometry</vt:lpstr>
      <vt:lpstr>Attenuation</vt:lpstr>
      <vt:lpstr>Attenuation Mechanisms</vt:lpstr>
      <vt:lpstr>Intrinsic Attenuation - Rayleigh Scattering Loss Caused by variations in the density of the glass</vt:lpstr>
      <vt:lpstr>Extrinsic Attenuation “Microbend”</vt:lpstr>
      <vt:lpstr>Macrobending</vt:lpstr>
      <vt:lpstr>PowerPoint Presentation</vt:lpstr>
      <vt:lpstr>Bending Loss will become an even Bigger Challenge</vt:lpstr>
      <vt:lpstr>ITU-T  G.657 Bend Loss Insensitive SM Fiber</vt:lpstr>
      <vt:lpstr>Different fiber types do different jobs</vt:lpstr>
      <vt:lpstr>What makes Bend Insensitive Fiber special?</vt:lpstr>
      <vt:lpstr>Different fibers can be spliced</vt:lpstr>
      <vt:lpstr>Intrinsic Attenuation - “Absorption”</vt:lpstr>
      <vt:lpstr>The entire optical spectrum will be needed</vt:lpstr>
      <vt:lpstr>Zero Water Peak Performance Clean performance through the optical spectrum</vt:lpstr>
      <vt:lpstr>Dispersion</vt:lpstr>
      <vt:lpstr>Chromatic Dispersion</vt:lpstr>
      <vt:lpstr>PowerPoint Presentation</vt:lpstr>
      <vt:lpstr>Polarization Mode Dispersion</vt:lpstr>
      <vt:lpstr>Spinning Fibers   Reduces PMD and improves PMD stability</vt:lpstr>
      <vt:lpstr>Fiber Mechanical Reliability</vt:lpstr>
      <vt:lpstr>Fiber strength</vt:lpstr>
      <vt:lpstr>How pure is OFS glass?</vt:lpstr>
      <vt:lpstr>High Purity Synthetic Silica VS. Natural Quartz</vt:lpstr>
      <vt:lpstr>Fiber strain</vt:lpstr>
      <vt:lpstr>Dynamic Fatigue</vt:lpstr>
      <vt:lpstr>Importance of robust Dynamic Fatigue performance</vt:lpstr>
      <vt:lpstr>Summary - The fiber is the network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Boxer, Mark A (Mark)</cp:lastModifiedBy>
  <cp:revision>439</cp:revision>
  <cp:lastPrinted>2012-09-02T06:03:49Z</cp:lastPrinted>
  <dcterms:created xsi:type="dcterms:W3CDTF">2011-11-09T15:09:47Z</dcterms:created>
  <dcterms:modified xsi:type="dcterms:W3CDTF">2019-10-17T13:42:14Z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0x010100121B3CECF71CB54DA79F383939D66785</vt:lpwstr>
  </property>
</Properties>
</file>